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emf" ContentType="image/x-emf"/>
  <Default Extension="wmf" ContentType="image/x-wmf"/>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391" r:id="rId3"/>
    <p:sldId id="389" r:id="rId4"/>
    <p:sldId id="390" r:id="rId6"/>
    <p:sldId id="433" r:id="rId7"/>
    <p:sldId id="392" r:id="rId8"/>
    <p:sldId id="393" r:id="rId9"/>
    <p:sldId id="399" r:id="rId10"/>
    <p:sldId id="400" r:id="rId11"/>
    <p:sldId id="401" r:id="rId12"/>
    <p:sldId id="404" r:id="rId13"/>
    <p:sldId id="402" r:id="rId14"/>
    <p:sldId id="403" r:id="rId15"/>
    <p:sldId id="394" r:id="rId16"/>
    <p:sldId id="395" r:id="rId17"/>
    <p:sldId id="396" r:id="rId18"/>
    <p:sldId id="407" r:id="rId19"/>
    <p:sldId id="256" r:id="rId20"/>
    <p:sldId id="398" r:id="rId21"/>
    <p:sldId id="267" r:id="rId22"/>
    <p:sldId id="349" r:id="rId23"/>
    <p:sldId id="291" r:id="rId24"/>
    <p:sldId id="277" r:id="rId25"/>
    <p:sldId id="306" r:id="rId26"/>
    <p:sldId id="263" r:id="rId27"/>
    <p:sldId id="270" r:id="rId28"/>
    <p:sldId id="292" r:id="rId29"/>
    <p:sldId id="276" r:id="rId30"/>
    <p:sldId id="293" r:id="rId31"/>
    <p:sldId id="264" r:id="rId32"/>
    <p:sldId id="309" r:id="rId33"/>
    <p:sldId id="289" r:id="rId34"/>
    <p:sldId id="294" r:id="rId35"/>
    <p:sldId id="408" r:id="rId36"/>
    <p:sldId id="266" r:id="rId37"/>
    <p:sldId id="295" r:id="rId38"/>
    <p:sldId id="436" r:id="rId39"/>
    <p:sldId id="376" r:id="rId40"/>
    <p:sldId id="406" r:id="rId41"/>
    <p:sldId id="261" r:id="rId42"/>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FFFFFF"/>
    <a:srgbClr val="0053A3"/>
    <a:srgbClr val="ECECEC"/>
    <a:srgbClr val="453D3A"/>
    <a:srgbClr val="1A92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09" autoAdjust="0"/>
    <p:restoredTop sz="90256"/>
  </p:normalViewPr>
  <p:slideViewPr>
    <p:cSldViewPr snapToGrid="0" showGuides="1">
      <p:cViewPr varScale="1">
        <p:scale>
          <a:sx n="95" d="100"/>
          <a:sy n="95" d="100"/>
        </p:scale>
        <p:origin x="108" y="252"/>
      </p:cViewPr>
      <p:guideLst>
        <p:guide orient="horz" pos="2051"/>
        <p:guide pos="2873"/>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11.wmf"/><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5" Type="http://schemas.openxmlformats.org/officeDocument/2006/relationships/image" Target="../media/image18.wmf"/><Relationship Id="rId4" Type="http://schemas.openxmlformats.org/officeDocument/2006/relationships/image" Target="../media/image17.wmf"/><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6" Type="http://schemas.openxmlformats.org/officeDocument/2006/relationships/image" Target="../media/image13.wmf"/><Relationship Id="rId5" Type="http://schemas.openxmlformats.org/officeDocument/2006/relationships/image" Target="../media/image15.wmf"/><Relationship Id="rId4" Type="http://schemas.openxmlformats.org/officeDocument/2006/relationships/image" Target="../media/image11.wmf"/><Relationship Id="rId3" Type="http://schemas.openxmlformats.org/officeDocument/2006/relationships/image" Target="../media/image8.wmf"/><Relationship Id="rId2" Type="http://schemas.openxmlformats.org/officeDocument/2006/relationships/image" Target="../media/image10.wmf"/><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buFont typeface="Arial" panose="020B0604020202020204" pitchFamily="34" charset="0"/>
              <a:buNone/>
              <a:defRPr sz="1200" noProof="1"/>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Verdana" panose="020B0604030504040204" pitchFamily="34" charset="0"/>
              <a:ea typeface="微软雅黑" panose="020B0503020204020204" pitchFamily="34"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buFont typeface="Arial" panose="020B0604020202020204" pitchFamily="34" charset="0"/>
              <a:buNone/>
              <a:defRPr sz="1200" noProof="1" smtClean="0">
                <a:latin typeface="+mn-lt"/>
                <a:ea typeface="+mn-ea"/>
              </a:defRPr>
            </a:lvl1pPr>
          </a:lstStyle>
          <a:p>
            <a:pPr marL="0" marR="0" lvl="0" indent="0" algn="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Verdana" panose="020B0604030504040204" pitchFamily="34" charset="0"/>
              <a:ea typeface="微软雅黑" panose="020B0503020204020204" pitchFamily="34" charset="-122"/>
              <a:cs typeface="+mn-cs"/>
            </a:endParaRPr>
          </a:p>
        </p:txBody>
      </p:sp>
      <p:sp>
        <p:nvSpPr>
          <p:cNvPr id="28676" name="幻灯片图像占位符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fontAlgn="auto">
              <a:buFont typeface="Arial" panose="020B0604020202020204" pitchFamily="34" charset="0"/>
              <a:buNone/>
              <a:defRPr sz="1200" noProof="1"/>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Verdana" panose="020B0604030504040204" pitchFamily="34" charset="0"/>
              <a:ea typeface="微软雅黑" panose="020B0503020204020204" pitchFamily="34"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fld>
            <a:endParaRPr lang="zh-CN" altLang="en-US" sz="1200" dirty="0">
              <a:latin typeface="Calibri" panose="020F050202020403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p:cNvSpPr>
          <p:nvPr>
            <p:ph type="sldImg"/>
          </p:nvPr>
        </p:nvSpPr>
        <p:spPr/>
      </p:sp>
      <p:sp>
        <p:nvSpPr>
          <p:cNvPr id="31746" name="文本占位符 2"/>
          <p:cNvSpPr>
            <a:spLocks noGrp="1"/>
          </p:cNvSpPr>
          <p:nvPr>
            <p:ph type="body"/>
          </p:nvPr>
        </p:nvSpPr>
        <p:spPr/>
        <p:txBody>
          <a:bodyPr lIns="91440" tIns="45720" rIns="91440" bIns="45720" anchor="t"/>
          <a:lstStyle/>
          <a:p>
            <a:pPr lvl="0"/>
            <a:endParaRPr lang="zh-CN" altLang="en-US">
              <a:ea typeface="宋体" panose="02010600030101010101" pitchFamily="2" charset="-122"/>
            </a:endParaRPr>
          </a:p>
        </p:txBody>
      </p:sp>
      <p:sp>
        <p:nvSpPr>
          <p:cNvPr id="31747"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b="0">
                <a:latin typeface="Arial" panose="020B0604020202020204" pitchFamily="34" charset="0"/>
                <a:ea typeface="宋体" panose="02010600030101010101" pitchFamily="2" charset="-122"/>
              </a:rPr>
            </a:fld>
            <a:endParaRPr lang="zh-CN" altLang="en-US" sz="1200" b="0">
              <a:latin typeface="Arial" panose="020B060402020202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幻灯片图像占位符 1"/>
          <p:cNvSpPr>
            <a:spLocks noGrp="1" noRot="1" noChangeAspect="1" noChangeArrowheads="1"/>
          </p:cNvSpPr>
          <p:nvPr>
            <p:ph type="sldImg" idx="4294967295"/>
          </p:nvPr>
        </p:nvSpPr>
        <p:spPr>
          <a:ln>
            <a:miter lim="800000"/>
          </a:ln>
        </p:spPr>
      </p:sp>
      <p:sp>
        <p:nvSpPr>
          <p:cNvPr id="60418" name="文本占位符 2"/>
          <p:cNvSpPr>
            <a:spLocks noGrp="1" noChangeArrowheads="1"/>
          </p:cNvSpPr>
          <p:nvPr>
            <p:ph type="body" idx="4294967295"/>
          </p:nvPr>
        </p:nvSpPr>
        <p:spPr/>
        <p:txBody>
          <a:bodyPr/>
          <a:lstStyle/>
          <a:p>
            <a:endParaRPr lang="zh-CN" altLang="en-US" smtClean="0"/>
          </a:p>
        </p:txBody>
      </p:sp>
      <p:sp>
        <p:nvSpPr>
          <p:cNvPr id="6041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p>
            <a:fld id="{E3701A61-10EC-450D-98EF-64AA5CB943B5}" type="slidenum">
              <a:rPr lang="zh-CN" altLang="en-US" b="0"/>
            </a:fld>
            <a:endParaRPr lang="zh-CN" altLang="en-US" b="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幻灯片图像占位符 1"/>
          <p:cNvSpPr>
            <a:spLocks noGrp="1" noRot="1" noChangeAspect="1" noChangeArrowheads="1"/>
          </p:cNvSpPr>
          <p:nvPr>
            <p:ph type="sldImg" idx="4294967295"/>
          </p:nvPr>
        </p:nvSpPr>
        <p:spPr>
          <a:ln>
            <a:miter lim="800000"/>
          </a:ln>
        </p:spPr>
      </p:sp>
      <p:sp>
        <p:nvSpPr>
          <p:cNvPr id="62466" name="文本占位符 2"/>
          <p:cNvSpPr>
            <a:spLocks noGrp="1" noChangeArrowheads="1"/>
          </p:cNvSpPr>
          <p:nvPr>
            <p:ph type="body" idx="4294967295"/>
          </p:nvPr>
        </p:nvSpPr>
        <p:spPr/>
        <p:txBody>
          <a:bodyPr/>
          <a:lstStyle/>
          <a:p>
            <a:endParaRPr lang="zh-CN" altLang="en-US" smtClean="0"/>
          </a:p>
        </p:txBody>
      </p:sp>
      <p:sp>
        <p:nvSpPr>
          <p:cNvPr id="6246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p>
            <a:fld id="{2732CADD-CC97-45B6-97DA-C542629EC5F0}" type="slidenum">
              <a:rPr lang="zh-CN" altLang="en-US" b="0"/>
            </a:fld>
            <a:endParaRPr lang="zh-CN" altLang="en-US" b="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幻灯片图像占位符 1"/>
          <p:cNvSpPr>
            <a:spLocks noGrp="1" noRot="1" noChangeAspect="1" noChangeArrowheads="1"/>
          </p:cNvSpPr>
          <p:nvPr>
            <p:ph type="sldImg" idx="4294967295"/>
          </p:nvPr>
        </p:nvSpPr>
        <p:spPr>
          <a:ln>
            <a:miter lim="800000"/>
          </a:ln>
        </p:spPr>
      </p:sp>
      <p:sp>
        <p:nvSpPr>
          <p:cNvPr id="64514" name="文本占位符 2"/>
          <p:cNvSpPr>
            <a:spLocks noGrp="1" noChangeArrowheads="1"/>
          </p:cNvSpPr>
          <p:nvPr>
            <p:ph type="body" idx="4294967295"/>
          </p:nvPr>
        </p:nvSpPr>
        <p:spPr/>
        <p:txBody>
          <a:bodyPr/>
          <a:lstStyle/>
          <a:p>
            <a:endParaRPr lang="zh-CN" altLang="en-US" smtClean="0"/>
          </a:p>
        </p:txBody>
      </p:sp>
      <p:sp>
        <p:nvSpPr>
          <p:cNvPr id="6451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p>
            <a:fld id="{6DA85B4E-F926-4826-9309-AD688BB980B1}" type="slidenum">
              <a:rPr lang="zh-CN" altLang="en-US" b="0"/>
            </a:fld>
            <a:endParaRPr lang="zh-CN" altLang="en-US" b="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幻灯片图像占位符 1"/>
          <p:cNvSpPr>
            <a:spLocks noGrp="1" noRot="1" noChangeAspect="1" noChangeArrowheads="1"/>
          </p:cNvSpPr>
          <p:nvPr>
            <p:ph type="sldImg" idx="4294967295"/>
          </p:nvPr>
        </p:nvSpPr>
        <p:spPr>
          <a:ln>
            <a:miter lim="800000"/>
          </a:ln>
        </p:spPr>
      </p:sp>
      <p:sp>
        <p:nvSpPr>
          <p:cNvPr id="66562" name="文本占位符 2"/>
          <p:cNvSpPr>
            <a:spLocks noGrp="1" noChangeArrowheads="1"/>
          </p:cNvSpPr>
          <p:nvPr>
            <p:ph type="body" idx="4294967295"/>
          </p:nvPr>
        </p:nvSpPr>
        <p:spPr/>
        <p:txBody>
          <a:bodyPr/>
          <a:lstStyle/>
          <a:p>
            <a:endParaRPr lang="zh-CN" altLang="en-US" smtClean="0"/>
          </a:p>
        </p:txBody>
      </p:sp>
      <p:sp>
        <p:nvSpPr>
          <p:cNvPr id="665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p>
            <a:fld id="{3AF9B5F9-E931-45B6-9986-9CDF236B3083}" type="slidenum">
              <a:rPr lang="zh-CN" altLang="en-US" b="0"/>
            </a:fld>
            <a:endParaRPr lang="zh-CN" altLang="en-US" b="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a:miter lim="800000"/>
          </a:ln>
        </p:spPr>
      </p:sp>
      <p:sp>
        <p:nvSpPr>
          <p:cNvPr id="29699"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29700"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a:miter lim="800000"/>
          </a:ln>
        </p:spPr>
      </p:sp>
      <p:sp>
        <p:nvSpPr>
          <p:cNvPr id="30723"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30724"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noChangeArrowheads="1"/>
          </p:cNvSpPr>
          <p:nvPr>
            <p:ph type="sldImg" idx="4294967295"/>
          </p:nvPr>
        </p:nvSpPr>
        <p:spPr>
          <a:ln>
            <a:miter lim="800000"/>
          </a:ln>
        </p:spPr>
      </p:sp>
      <p:sp>
        <p:nvSpPr>
          <p:cNvPr id="35842" name="文本占位符 2"/>
          <p:cNvSpPr>
            <a:spLocks noGrp="1" noChangeArrowheads="1"/>
          </p:cNvSpPr>
          <p:nvPr>
            <p:ph type="body" idx="4294967295"/>
          </p:nvPr>
        </p:nvSpPr>
        <p:spPr/>
        <p:txBody>
          <a:bodyPr/>
          <a:lstStyle/>
          <a:p>
            <a:endParaRPr lang="zh-CN" altLang="en-US" smtClean="0"/>
          </a:p>
        </p:txBody>
      </p:sp>
      <p:sp>
        <p:nvSpPr>
          <p:cNvPr id="3584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p>
            <a:fld id="{52CE41BA-021F-4A94-9000-5482671AC24A}" type="slidenum">
              <a:rPr lang="zh-CN" altLang="en-US" b="0"/>
            </a:fld>
            <a:endParaRPr lang="zh-CN" altLang="en-US" b="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noChangeArrowheads="1"/>
          </p:cNvSpPr>
          <p:nvPr>
            <p:ph type="sldImg" idx="4294967295"/>
          </p:nvPr>
        </p:nvSpPr>
        <p:spPr>
          <a:ln>
            <a:miter lim="800000"/>
          </a:ln>
        </p:spPr>
      </p:sp>
      <p:sp>
        <p:nvSpPr>
          <p:cNvPr id="37890" name="文本占位符 2"/>
          <p:cNvSpPr>
            <a:spLocks noGrp="1" noChangeArrowheads="1"/>
          </p:cNvSpPr>
          <p:nvPr>
            <p:ph type="body" idx="4294967295"/>
          </p:nvPr>
        </p:nvSpPr>
        <p:spPr/>
        <p:txBody>
          <a:bodyPr/>
          <a:lstStyle/>
          <a:p>
            <a:endParaRPr lang="zh-CN" altLang="en-US" smtClean="0"/>
          </a:p>
        </p:txBody>
      </p:sp>
      <p:sp>
        <p:nvSpPr>
          <p:cNvPr id="3789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p>
            <a:fld id="{E8DDD7B3-6AAD-4A42-89E4-7E4942DB7F70}" type="slidenum">
              <a:rPr lang="zh-CN" altLang="en-US" b="0"/>
            </a:fld>
            <a:endParaRPr lang="zh-CN" altLang="en-US" b="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p:cNvSpPr>
            <a:spLocks noGrp="1" noRot="1" noChangeArrowheads="1"/>
          </p:cNvSpPr>
          <p:nvPr>
            <p:ph type="sldImg" idx="4294967295"/>
          </p:nvPr>
        </p:nvSpPr>
        <p:spPr>
          <a:ln>
            <a:miter lim="800000"/>
          </a:ln>
        </p:spPr>
      </p:sp>
      <p:sp>
        <p:nvSpPr>
          <p:cNvPr id="41986" name="文本占位符 2"/>
          <p:cNvSpPr>
            <a:spLocks noGrp="1" noChangeArrowheads="1"/>
          </p:cNvSpPr>
          <p:nvPr>
            <p:ph type="body" idx="4294967295"/>
          </p:nvPr>
        </p:nvSpPr>
        <p:spPr/>
        <p:txBody>
          <a:bodyPr/>
          <a:lstStyle/>
          <a:p>
            <a:endParaRPr lang="zh-CN" altLang="en-US" smtClean="0"/>
          </a:p>
        </p:txBody>
      </p:sp>
      <p:sp>
        <p:nvSpPr>
          <p:cNvPr id="4198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p>
            <a:fld id="{CEBBABB1-4743-4C22-87F5-C08BE51CFE94}" type="slidenum">
              <a:rPr lang="zh-CN" altLang="en-US" b="0"/>
            </a:fld>
            <a:endParaRPr lang="zh-CN" altLang="en-US" b="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p:cNvSpPr>
            <a:spLocks noGrp="1" noRot="1" noChangeArrowheads="1"/>
          </p:cNvSpPr>
          <p:nvPr>
            <p:ph type="sldImg" idx="4294967295"/>
          </p:nvPr>
        </p:nvSpPr>
        <p:spPr>
          <a:ln>
            <a:miter lim="800000"/>
          </a:ln>
        </p:spPr>
      </p:sp>
      <p:sp>
        <p:nvSpPr>
          <p:cNvPr id="44034" name="文本占位符 2"/>
          <p:cNvSpPr>
            <a:spLocks noGrp="1" noChangeArrowheads="1"/>
          </p:cNvSpPr>
          <p:nvPr>
            <p:ph type="body" idx="4294967295"/>
          </p:nvPr>
        </p:nvSpPr>
        <p:spPr/>
        <p:txBody>
          <a:bodyPr/>
          <a:lstStyle/>
          <a:p>
            <a:endParaRPr lang="zh-CN" altLang="en-US" smtClean="0"/>
          </a:p>
        </p:txBody>
      </p:sp>
      <p:sp>
        <p:nvSpPr>
          <p:cNvPr id="440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p>
            <a:fld id="{65AADA82-7B32-4C11-8A4E-C9D7D7C505A3}" type="slidenum">
              <a:rPr lang="zh-CN" altLang="en-US" b="0"/>
            </a:fld>
            <a:endParaRPr lang="zh-CN" altLang="en-US" b="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幻灯片图像占位符 1"/>
          <p:cNvSpPr>
            <a:spLocks noGrp="1" noRot="1" noChangeArrowheads="1"/>
          </p:cNvSpPr>
          <p:nvPr>
            <p:ph type="sldImg" idx="4294967295"/>
          </p:nvPr>
        </p:nvSpPr>
        <p:spPr>
          <a:ln>
            <a:miter lim="800000"/>
          </a:ln>
        </p:spPr>
      </p:sp>
      <p:sp>
        <p:nvSpPr>
          <p:cNvPr id="46082" name="文本占位符 2"/>
          <p:cNvSpPr>
            <a:spLocks noGrp="1" noChangeArrowheads="1"/>
          </p:cNvSpPr>
          <p:nvPr>
            <p:ph type="body" idx="4294967295"/>
          </p:nvPr>
        </p:nvSpPr>
        <p:spPr/>
        <p:txBody>
          <a:bodyPr/>
          <a:lstStyle/>
          <a:p>
            <a:endParaRPr lang="zh-CN" altLang="en-US" smtClean="0"/>
          </a:p>
        </p:txBody>
      </p:sp>
      <p:sp>
        <p:nvSpPr>
          <p:cNvPr id="4608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p>
            <a:fld id="{1CB31133-1AFE-434E-8A2A-B779493D9C51}" type="slidenum">
              <a:rPr lang="zh-CN" altLang="en-US" b="0"/>
            </a:fld>
            <a:endParaRPr lang="zh-CN" altLang="en-US" b="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幻灯片图像占位符 1"/>
          <p:cNvSpPr>
            <a:spLocks noGrp="1" noRot="1" noChangeArrowheads="1"/>
          </p:cNvSpPr>
          <p:nvPr>
            <p:ph type="sldImg" idx="4294967295"/>
          </p:nvPr>
        </p:nvSpPr>
        <p:spPr>
          <a:ln>
            <a:miter lim="800000"/>
          </a:ln>
        </p:spPr>
      </p:sp>
      <p:sp>
        <p:nvSpPr>
          <p:cNvPr id="58370" name="文本占位符 2"/>
          <p:cNvSpPr>
            <a:spLocks noGrp="1" noChangeArrowheads="1"/>
          </p:cNvSpPr>
          <p:nvPr>
            <p:ph type="body" idx="4294967295"/>
          </p:nvPr>
        </p:nvSpPr>
        <p:spPr/>
        <p:txBody>
          <a:bodyPr/>
          <a:lstStyle/>
          <a:p>
            <a:endParaRPr lang="zh-CN" altLang="en-US" smtClean="0"/>
          </a:p>
        </p:txBody>
      </p:sp>
      <p:sp>
        <p:nvSpPr>
          <p:cNvPr id="583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p>
            <a:fld id="{EB6BDEEE-2EC7-409A-8AF1-E9141D88024F}" type="slidenum">
              <a:rPr lang="zh-CN" altLang="en-US" b="0"/>
            </a:fld>
            <a:endParaRPr lang="zh-CN" altLang="en-US" b="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幻灯片图像占位符 1"/>
          <p:cNvSpPr>
            <a:spLocks noGrp="1" noRot="1" noChangeAspect="1" noChangeArrowheads="1"/>
          </p:cNvSpPr>
          <p:nvPr>
            <p:ph type="sldImg" idx="4294967295"/>
          </p:nvPr>
        </p:nvSpPr>
        <p:spPr>
          <a:ln>
            <a:miter lim="800000"/>
          </a:ln>
        </p:spPr>
      </p:sp>
      <p:sp>
        <p:nvSpPr>
          <p:cNvPr id="50178" name="文本占位符 2"/>
          <p:cNvSpPr>
            <a:spLocks noGrp="1" noChangeArrowheads="1"/>
          </p:cNvSpPr>
          <p:nvPr>
            <p:ph type="body" idx="4294967295"/>
          </p:nvPr>
        </p:nvSpPr>
        <p:spPr/>
        <p:txBody>
          <a:bodyPr/>
          <a:lstStyle/>
          <a:p>
            <a:endParaRPr lang="zh-CN" altLang="en-US" smtClean="0"/>
          </a:p>
        </p:txBody>
      </p:sp>
      <p:sp>
        <p:nvSpPr>
          <p:cNvPr id="5017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p>
            <a:fld id="{9086C829-62B9-49C4-B2FA-91D74B1472C3}" type="slidenum">
              <a:rPr lang="zh-CN" altLang="en-US" b="0"/>
            </a:fld>
            <a:endParaRPr lang="zh-CN" altLang="en-US" b="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幻灯片图像占位符 1"/>
          <p:cNvSpPr>
            <a:spLocks noGrp="1" noRot="1" noChangeAspect="1" noChangeArrowheads="1"/>
          </p:cNvSpPr>
          <p:nvPr>
            <p:ph type="sldImg" idx="4294967295"/>
          </p:nvPr>
        </p:nvSpPr>
        <p:spPr>
          <a:ln>
            <a:miter lim="800000"/>
          </a:ln>
        </p:spPr>
      </p:sp>
      <p:sp>
        <p:nvSpPr>
          <p:cNvPr id="56322" name="文本占位符 2"/>
          <p:cNvSpPr>
            <a:spLocks noGrp="1" noChangeArrowheads="1"/>
          </p:cNvSpPr>
          <p:nvPr>
            <p:ph type="body" idx="4294967295"/>
          </p:nvPr>
        </p:nvSpPr>
        <p:spPr/>
        <p:txBody>
          <a:bodyPr/>
          <a:lstStyle/>
          <a:p>
            <a:endParaRPr lang="zh-CN" altLang="en-US" smtClean="0"/>
          </a:p>
        </p:txBody>
      </p:sp>
      <p:sp>
        <p:nvSpPr>
          <p:cNvPr id="5632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p>
            <a:fld id="{851ECACF-56F9-4B6C-A377-C3CB03CB7AA7}" type="slidenum">
              <a:rPr lang="zh-CN" altLang="en-US" b="0"/>
            </a:fld>
            <a:endParaRPr lang="zh-CN" altLang="en-US" b="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7" name="矩形 6"/>
          <p:cNvSpPr/>
          <p:nvPr/>
        </p:nvSpPr>
        <p:spPr>
          <a:xfrm>
            <a:off x="277813" y="387350"/>
            <a:ext cx="244475" cy="323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 name="矩形 7"/>
          <p:cNvSpPr/>
          <p:nvPr/>
        </p:nvSpPr>
        <p:spPr>
          <a:xfrm>
            <a:off x="88900" y="134938"/>
            <a:ext cx="188913" cy="25241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矩形 8"/>
          <p:cNvSpPr/>
          <p:nvPr/>
        </p:nvSpPr>
        <p:spPr>
          <a:xfrm>
            <a:off x="8420100" y="6318250"/>
            <a:ext cx="404813" cy="539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 name="灯片编号占位符 15"/>
          <p:cNvSpPr>
            <a:spLocks noGrp="1"/>
          </p:cNvSpPr>
          <p:nvPr>
            <p:ph type="sldNum" sz="quarter" idx="4"/>
          </p:nvPr>
        </p:nvSpPr>
        <p:spPr>
          <a:xfrm>
            <a:off x="8101013" y="6405563"/>
            <a:ext cx="1042988" cy="365125"/>
          </a:xfrm>
          <a:prstGeom prst="rect">
            <a:avLst/>
          </a:prstGeom>
        </p:spPr>
        <p:txBody>
          <a:bodyPr vert="horz" wrap="square" lIns="91440" tIns="45720" rIns="91440" bIns="45720" numCol="1" anchor="ctr" anchorCtr="0" compatLnSpc="1"/>
          <a:lstStyle/>
          <a:p>
            <a:pPr algn="ctr"/>
            <a:fld id="{9A0DB2DC-4C9A-4742-B13C-FB6460FD3503}" type="slidenum">
              <a:rPr lang="zh-CN" altLang="en-US" sz="2000" b="1" dirty="0">
                <a:solidFill>
                  <a:schemeClr val="bg1"/>
                </a:solidFill>
              </a:rPr>
            </a:fld>
            <a:endParaRPr lang="zh-CN" altLang="en-US" sz="2000" b="1" dirty="0">
              <a:solidFill>
                <a:schemeClr val="bg1"/>
              </a:solidFill>
            </a:endParaRPr>
          </a:p>
        </p:txBody>
      </p:sp>
      <p:sp>
        <p:nvSpPr>
          <p:cNvPr id="11" name="日期占位符 1"/>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smtClean="0"/>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fld id="{9DBC5AE2-75A6-49A4-9B2D-FFA961CF4C17}" type="datetime1">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2" name="页脚占位符 2"/>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Verdana" panose="020B0604030504040204" pitchFamily="34" charset="0"/>
              <a:ea typeface="微软雅黑" panose="020B0503020204020204" pitchFamily="34"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fld id="{C032CAB4-18DB-426B-9D0D-C860BD32CCEF}" type="datetime1">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Verdana" panose="020B0604030504040204" pitchFamily="34" charset="0"/>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latin typeface="Verdana" panose="020B0604030504040204" pitchFamily="34" charset="0"/>
              </a:rPr>
            </a:fld>
            <a:endParaRPr lang="zh-CN" altLang="en-US" dirty="0">
              <a:latin typeface="Verdana"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539076"/>
            <a:ext cx="8229600" cy="1061124"/>
          </a:xfr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57200" y="1796143"/>
            <a:ext cx="8229600" cy="4330021"/>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fld id="{C032CAB4-18DB-426B-9D0D-C860BD32CCEF}" type="datetime1">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Verdana" panose="020B0604030504040204" pitchFamily="34" charset="0"/>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zh-CN" altLang="en-US" dirty="0">
                <a:latin typeface="Verdana" panose="020B0604030504040204" pitchFamily="34" charset="0"/>
              </a:rPr>
            </a:fld>
            <a:endParaRPr lang="zh-CN" altLang="en-US" dirty="0">
              <a:latin typeface="Verdana" panose="020B060403050404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596336" y="365125"/>
            <a:ext cx="919014" cy="5811838"/>
          </a:xfrm>
        </p:spPr>
        <p:txBody>
          <a:bodyPr vert="eaVert">
            <a:normAutofit/>
          </a:bodyPr>
          <a:lstStyle>
            <a:lvl1pPr>
              <a:defRPr sz="2700"/>
            </a:lvl1pPr>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hasCustomPrompt="1"/>
          </p:nvPr>
        </p:nvSpPr>
        <p:spPr>
          <a:xfrm>
            <a:off x="628650" y="365125"/>
            <a:ext cx="6805668" cy="5811838"/>
          </a:xfrm>
        </p:spPr>
        <p:txBody>
          <a:bodyPr vert="eaVert">
            <a:normAutofit/>
          </a:bodyPr>
          <a:lstStyle>
            <a:lvl1pPr>
              <a:defRPr sz="2400"/>
            </a:lvl1pPr>
            <a:lvl2pPr>
              <a:defRPr sz="2000"/>
            </a:lvl2pPr>
            <a:lvl3pPr>
              <a:defRPr sz="1800"/>
            </a:lvl3pPr>
            <a:lvl4pPr>
              <a:defRPr sz="1800"/>
            </a:lvl4pPr>
            <a:lvl5pPr>
              <a:defRPr sz="1800"/>
            </a:lvl5pPr>
          </a:lstStyle>
          <a:p>
            <a:pPr lvl="0" fontAlgn="auto"/>
            <a:r>
              <a:rPr lang="zh-CN" altLang="en-US" strike="noStrike" noProof="1"/>
              <a:t>编辑文本</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a:xfrm>
            <a:off x="628650" y="6356350"/>
            <a:ext cx="2057400" cy="365125"/>
          </a:xfrm>
          <a:prstGeom prst="rect">
            <a:avLst/>
          </a:prstGeom>
        </p:spPr>
        <p:txBody>
          <a:bodyPr vert="horz" lIns="91440" tIns="45720" rIns="91440" bIns="45720" rtlCol="0" anchor="ctr">
            <a:normAutofit/>
          </a:bodyPr>
          <a:lstStyle>
            <a:lvl1pPr>
              <a:defRPr sz="1200"/>
            </a:lvl1pPr>
          </a:lstStyle>
          <a:p>
            <a:pPr fontAlgn="base"/>
            <a:fld id="{CF99AB5A-CAEF-4979-AC27-CDF0EBE03EA1}"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a:xfrm>
            <a:off x="3028950" y="6356350"/>
            <a:ext cx="3086100" cy="365125"/>
          </a:xfrm>
          <a:prstGeom prst="rect">
            <a:avLst/>
          </a:prstGeom>
        </p:spPr>
        <p:txBody>
          <a:bodyPr vert="horz" lIns="91440" tIns="45720" rIns="91440" bIns="45720" rtlCol="0" anchor="ctr">
            <a:normAutofit/>
          </a:bodyPr>
          <a:lstStyle>
            <a:lvl1pPr>
              <a:defRPr sz="1200"/>
            </a:lvl1pPr>
          </a:lstStyle>
          <a:p>
            <a:pPr fontAlgn="base"/>
            <a:endParaRPr lang="zh-CN" altLang="en-US" strike="noStrike" noProof="1"/>
          </a:p>
        </p:txBody>
      </p:sp>
      <p:sp>
        <p:nvSpPr>
          <p:cNvPr id="6" name="灯片编号占位符 5"/>
          <p:cNvSpPr>
            <a:spLocks noGrp="1"/>
          </p:cNvSpPr>
          <p:nvPr>
            <p:ph type="sldNum" sz="quarter" idx="12"/>
          </p:nvPr>
        </p:nvSpPr>
        <p:spPr>
          <a:xfrm>
            <a:off x="6457950" y="6356350"/>
            <a:ext cx="2057400" cy="365125"/>
          </a:xfrm>
          <a:prstGeom prst="rect">
            <a:avLst/>
          </a:prstGeom>
        </p:spPr>
        <p:txBody>
          <a:bodyPr vert="horz" lIns="91440" tIns="45720" rIns="91440" bIns="45720" rtlCol="0" anchor="ctr">
            <a:normAutofit/>
          </a:bodyPr>
          <a:lstStyle>
            <a:lvl1pPr>
              <a:defRPr sz="1200"/>
            </a:lvl1pPr>
          </a:lstStyle>
          <a:p>
            <a:pPr fontAlgn="base"/>
            <a:fld id="{D36394A8-AA8D-4DBB-9870-19FC5FFD0FE5}"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r>
              <a:rPr lang="zh-CN" altLang="en-US" strike="noStrike" noProof="1" smtClean="0"/>
              <a:t>单击此处编辑母版标题样式</a:t>
            </a:r>
            <a:endParaRPr lang="en-US" strike="noStrike" noProof="1"/>
          </a:p>
        </p:txBody>
      </p:sp>
      <p:sp>
        <p:nvSpPr>
          <p:cNvPr id="3" name="Content Placeholder 2"/>
          <p:cNvSpPr>
            <a:spLocks noGrp="1"/>
          </p:cNvSpPr>
          <p:nvPr>
            <p:ph sz="half" idx="1"/>
          </p:nvPr>
        </p:nvSpPr>
        <p:spPr>
          <a:xfrm>
            <a:off x="628650" y="1825625"/>
            <a:ext cx="3886200" cy="435133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en-US" strike="noStrike" noProof="1"/>
          </a:p>
        </p:txBody>
      </p:sp>
      <p:sp>
        <p:nvSpPr>
          <p:cNvPr id="4" name="Content Placeholder 3"/>
          <p:cNvSpPr>
            <a:spLocks noGrp="1"/>
          </p:cNvSpPr>
          <p:nvPr>
            <p:ph sz="half" idx="2"/>
          </p:nvPr>
        </p:nvSpPr>
        <p:spPr>
          <a:xfrm>
            <a:off x="4629150" y="1825625"/>
            <a:ext cx="3886200" cy="435133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en-US" strike="noStrike" noProof="1"/>
          </a:p>
        </p:txBody>
      </p:sp>
      <p:sp>
        <p:nvSpPr>
          <p:cNvPr id="5" name="日期占位符 4"/>
          <p:cNvSpPr>
            <a:spLocks noGrp="1"/>
          </p:cNvSpPr>
          <p:nvPr>
            <p:ph type="dt" sz="half" idx="10"/>
          </p:nvPr>
        </p:nvSpPr>
        <p:spPr/>
        <p:txBody>
          <a:bodyPr/>
          <a:lstStyle/>
          <a:p>
            <a:pPr fontAlgn="auto"/>
            <a:fld id="{A3C7926D-3560-4502-A00F-F72C3CF0C05E}"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8CAD253A-625D-47D3-A605-D5FF3E15291B}"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15363" name="图片 9"/>
          <p:cNvPicPr>
            <a:picLocks noChangeAspect="1"/>
          </p:cNvPicPr>
          <p:nvPr/>
        </p:nvPicPr>
        <p:blipFill>
          <a:blip r:embed="rId2"/>
          <a:srcRect l="20653" t="36618" r="1175" b="2"/>
          <a:stretch>
            <a:fillRect/>
          </a:stretch>
        </p:blipFill>
        <p:spPr>
          <a:xfrm flipV="1">
            <a:off x="2686050" y="5062538"/>
            <a:ext cx="6456363" cy="1795462"/>
          </a:xfrm>
          <a:prstGeom prst="rect">
            <a:avLst/>
          </a:prstGeom>
          <a:noFill/>
          <a:ln w="9525">
            <a:noFill/>
          </a:ln>
        </p:spPr>
      </p:pic>
      <p:pic>
        <p:nvPicPr>
          <p:cNvPr id="15364" name="图片 8"/>
          <p:cNvPicPr>
            <a:picLocks noChangeAspect="1"/>
          </p:cNvPicPr>
          <p:nvPr/>
        </p:nvPicPr>
        <p:blipFill>
          <a:blip r:embed="rId2"/>
          <a:srcRect l="20653" t="36618" r="1175" b="2"/>
          <a:stretch>
            <a:fillRect/>
          </a:stretch>
        </p:blipFill>
        <p:spPr>
          <a:xfrm flipH="1">
            <a:off x="0" y="0"/>
            <a:ext cx="6456363" cy="1795463"/>
          </a:xfrm>
          <a:prstGeom prst="rect">
            <a:avLst/>
          </a:prstGeom>
          <a:noFill/>
          <a:ln w="9525">
            <a:noFill/>
          </a:ln>
        </p:spPr>
      </p:pic>
      <p:sp>
        <p:nvSpPr>
          <p:cNvPr id="7" name="内容占位符 6"/>
          <p:cNvSpPr>
            <a:spLocks noGrp="1"/>
          </p:cNvSpPr>
          <p:nvPr>
            <p:ph sz="quarter" idx="13"/>
          </p:nvPr>
        </p:nvSpPr>
        <p:spPr>
          <a:xfrm>
            <a:off x="628650" y="1412776"/>
            <a:ext cx="7886700" cy="4392488"/>
          </a:xfrm>
        </p:spPr>
        <p:txBody>
          <a:bodyPr>
            <a:normAutofit/>
          </a:bodyPr>
          <a:lstStyle>
            <a:lvl1pPr>
              <a:defRPr sz="2400"/>
            </a:lvl1pPr>
            <a:lvl2pPr>
              <a:defRPr sz="2000"/>
            </a:lvl2pPr>
            <a:lvl3pPr>
              <a:defRPr sz="1800"/>
            </a:lvl3pPr>
            <a:lvl4pPr>
              <a:defRPr sz="1800"/>
            </a:lvl4pPr>
            <a:lvl5pPr>
              <a:defRPr sz="1800"/>
            </a:lvl5p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3" name="日期占位符 2"/>
          <p:cNvSpPr>
            <a:spLocks noGrp="1"/>
          </p:cNvSpPr>
          <p:nvPr>
            <p:ph type="dt" sz="half" idx="10"/>
          </p:nvPr>
        </p:nvSpPr>
        <p:spPr>
          <a:xfrm>
            <a:off x="628650" y="6356350"/>
            <a:ext cx="2057400" cy="365125"/>
          </a:xfrm>
          <a:prstGeom prst="rect">
            <a:avLst/>
          </a:prstGeom>
        </p:spPr>
        <p:txBody>
          <a:bodyPr vert="horz" lIns="91440" tIns="45720" rIns="91440" bIns="45720" rtlCol="0" anchor="ctr">
            <a:normAutofit/>
          </a:bodyPr>
          <a:lstStyle>
            <a:lvl1pPr>
              <a:defRPr sz="1200"/>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a:xfrm>
            <a:off x="3028950" y="6356350"/>
            <a:ext cx="3086100" cy="365125"/>
          </a:xfrm>
          <a:prstGeom prst="rect">
            <a:avLst/>
          </a:prstGeom>
        </p:spPr>
        <p:txBody>
          <a:bodyPr vert="horz" lIns="91440" tIns="45720" rIns="91440" bIns="45720" rtlCol="0" anchor="ctr">
            <a:normAutofit/>
          </a:bodyPr>
          <a:lstStyle>
            <a:lvl1pPr>
              <a:defRPr sz="1200"/>
            </a:lvl1pPr>
          </a:lstStyle>
          <a:p>
            <a:pPr fontAlgn="base"/>
            <a:endParaRPr lang="zh-CN" altLang="en-US" strike="noStrike" noProof="1"/>
          </a:p>
        </p:txBody>
      </p:sp>
      <p:sp>
        <p:nvSpPr>
          <p:cNvPr id="5" name="灯片编号占位符 4"/>
          <p:cNvSpPr>
            <a:spLocks noGrp="1"/>
          </p:cNvSpPr>
          <p:nvPr>
            <p:ph type="sldNum" sz="quarter" idx="12"/>
          </p:nvPr>
        </p:nvSpPr>
        <p:spPr>
          <a:xfrm>
            <a:off x="6457950" y="6356350"/>
            <a:ext cx="2057400" cy="365125"/>
          </a:xfrm>
          <a:prstGeom prst="rect">
            <a:avLst/>
          </a:prstGeom>
        </p:spPr>
        <p:txBody>
          <a:bodyPr vert="horz" lIns="91440" tIns="45720" rIns="91440" bIns="45720" rtlCol="0" anchor="ctr">
            <a:normAutofit/>
          </a:bodyPr>
          <a:lstStyle>
            <a:lvl1pPr>
              <a:defRPr sz="1200"/>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628650" y="1825625"/>
            <a:ext cx="3886200" cy="2098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quarter" idx="2"/>
          </p:nvPr>
        </p:nvSpPr>
        <p:spPr>
          <a:xfrm>
            <a:off x="4629150" y="1825625"/>
            <a:ext cx="3886200" cy="2098675"/>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内容占位符 4"/>
          <p:cNvSpPr>
            <a:spLocks noGrp="1"/>
          </p:cNvSpPr>
          <p:nvPr>
            <p:ph sz="quarter" idx="3"/>
          </p:nvPr>
        </p:nvSpPr>
        <p:spPr>
          <a:xfrm>
            <a:off x="628650" y="4076700"/>
            <a:ext cx="3886200" cy="2100263"/>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6" name="内容占位符 5"/>
          <p:cNvSpPr>
            <a:spLocks noGrp="1"/>
          </p:cNvSpPr>
          <p:nvPr>
            <p:ph sz="quarter" idx="4"/>
          </p:nvPr>
        </p:nvSpPr>
        <p:spPr>
          <a:xfrm>
            <a:off x="4629150" y="4076700"/>
            <a:ext cx="3886200" cy="2100263"/>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lstStyle>
            <a:lvl1pPr>
              <a:defRPr dirty="0"/>
            </a:lvl1pPr>
          </a:lstStyle>
          <a:p>
            <a:endParaRPr lang="zh-CN" altLang="en-US"/>
          </a:p>
        </p:txBody>
      </p:sp>
      <p:sp>
        <p:nvSpPr>
          <p:cNvPr id="8" name="页脚占位符 7"/>
          <p:cNvSpPr>
            <a:spLocks noGrp="1"/>
          </p:cNvSpPr>
          <p:nvPr>
            <p:ph type="ftr" sz="quarter" idx="11"/>
          </p:nvPr>
        </p:nvSpPr>
        <p:spPr/>
        <p:txBody>
          <a:bodyPr/>
          <a:lstStyle>
            <a:lvl1pPr>
              <a:defRPr dirty="0"/>
            </a:lvl1pPr>
          </a:lstStyle>
          <a:p>
            <a:endParaRPr lang="zh-CN" altLang="en-US"/>
          </a:p>
        </p:txBody>
      </p:sp>
      <p:sp>
        <p:nvSpPr>
          <p:cNvPr id="9" name="灯片编号占位符 8"/>
          <p:cNvSpPr>
            <a:spLocks noGrp="1"/>
          </p:cNvSpPr>
          <p:nvPr>
            <p:ph type="sldNum" sz="quarter" idx="12"/>
          </p:nvPr>
        </p:nvSpPr>
        <p:spPr/>
        <p:txBody>
          <a:bodyPr/>
          <a:lstStyle>
            <a:lvl1pPr>
              <a:defRPr dirty="0">
                <a:latin typeface="Times New Roman" panose="02020603050405020304" pitchFamily="18" charset="0"/>
                <a:cs typeface="+mn-ea"/>
              </a:defRPr>
            </a:lvl1pPr>
          </a:lstStyle>
          <a:p>
            <a:fld id="{6392B250-8169-46C1-9FB2-AFAFF9F422A2}" type="slidenum">
              <a:rPr lang="zh-CN" altLang="en-US"/>
            </a:fld>
            <a:endParaRPr lang="zh-CN" altLang="en-US">
              <a:latin typeface="Arial" panose="020B0604020202020204" pitchFamily="34" charset="0"/>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628650" y="365125"/>
            <a:ext cx="7886700" cy="1325563"/>
          </a:xfrm>
          <a:prstGeom prst="rect">
            <a:avLst/>
          </a:prstGeom>
          <a:noFill/>
          <a:ln w="9525">
            <a:noFill/>
          </a:ln>
        </p:spPr>
        <p:txBody>
          <a:bodyPr anchor="ctr"/>
          <a:lstStyle/>
          <a:p>
            <a:pPr lvl="0"/>
            <a:r>
              <a:rPr lang="zh-CN" altLang="en-US" dirty="0"/>
              <a:t>单击此处编辑母版标题样式</a:t>
            </a:r>
            <a:endParaRPr lang="zh-CN" altLang="en-US" dirty="0"/>
          </a:p>
        </p:txBody>
      </p:sp>
      <p:sp>
        <p:nvSpPr>
          <p:cNvPr id="1027" name="文本占位符 2"/>
          <p:cNvSpPr>
            <a:spLocks noGrp="1"/>
          </p:cNvSpPr>
          <p:nvPr>
            <p:ph type="body"/>
          </p:nvPr>
        </p:nvSpPr>
        <p:spPr>
          <a:xfrm>
            <a:off x="628650" y="1825625"/>
            <a:ext cx="7886700" cy="4351338"/>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fontAlgn="auto">
              <a:buFont typeface="Arial" panose="020B0604020202020204" pitchFamily="34" charset="0"/>
              <a:buNone/>
              <a:defRPr sz="1200" noProof="1" smtClean="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fld id="{C032CAB4-18DB-426B-9D0D-C860BD32CCEF}" type="datetime1">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fontAlgn="auto">
              <a:buFont typeface="Arial" panose="020B0604020202020204" pitchFamily="34" charset="0"/>
              <a:buNone/>
              <a:defRPr sz="1200" noProof="1">
                <a:solidFill>
                  <a:schemeClr val="tx1">
                    <a:tint val="75000"/>
                  </a:schemeClr>
                </a:solidFill>
              </a:defRPr>
            </a:lvl1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Verdana" panose="020B0604030504040204" pitchFamily="34" charset="0"/>
              <a:ea typeface="微软雅黑" panose="020B0503020204020204" pitchFamily="34" charset="-122"/>
              <a:cs typeface="+mn-cs"/>
            </a:endParaRPr>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hangingPunct="1"/>
            <a:fld id="{9A0DB2DC-4C9A-4742-B13C-FB6460FD3503}" type="slidenum">
              <a:rPr lang="zh-CN" altLang="en-US" dirty="0">
                <a:latin typeface="Verdana" panose="020B0604030504040204" pitchFamily="34" charset="0"/>
              </a:rPr>
            </a:fld>
            <a:endParaRPr lang="zh-CN" altLang="en-US" dirty="0">
              <a:latin typeface="Verdana" panose="020B060403050404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onsolas" panose="020B0609020204030204" pitchFamily="49" charset="0"/>
          <a:ea typeface="华文楷体" panose="02010600040101010101" pitchFamily="2" charset="-122"/>
        </a:defRPr>
      </a:lvl2pPr>
      <a:lvl3pPr algn="l" rtl="0" eaLnBrk="0" fontAlgn="base" hangingPunct="0">
        <a:lnSpc>
          <a:spcPct val="90000"/>
        </a:lnSpc>
        <a:spcBef>
          <a:spcPct val="0"/>
        </a:spcBef>
        <a:spcAft>
          <a:spcPct val="0"/>
        </a:spcAft>
        <a:defRPr sz="4400">
          <a:solidFill>
            <a:schemeClr val="tx1"/>
          </a:solidFill>
          <a:latin typeface="Consolas" panose="020B0609020204030204" pitchFamily="49" charset="0"/>
          <a:ea typeface="华文楷体" panose="02010600040101010101" pitchFamily="2" charset="-122"/>
        </a:defRPr>
      </a:lvl3pPr>
      <a:lvl4pPr algn="l" rtl="0" eaLnBrk="0" fontAlgn="base" hangingPunct="0">
        <a:lnSpc>
          <a:spcPct val="90000"/>
        </a:lnSpc>
        <a:spcBef>
          <a:spcPct val="0"/>
        </a:spcBef>
        <a:spcAft>
          <a:spcPct val="0"/>
        </a:spcAft>
        <a:defRPr sz="4400">
          <a:solidFill>
            <a:schemeClr val="tx1"/>
          </a:solidFill>
          <a:latin typeface="Consolas" panose="020B0609020204030204" pitchFamily="49" charset="0"/>
          <a:ea typeface="华文楷体" panose="02010600040101010101" pitchFamily="2" charset="-122"/>
        </a:defRPr>
      </a:lvl4pPr>
      <a:lvl5pPr algn="l" rtl="0" eaLnBrk="0" fontAlgn="base" hangingPunct="0">
        <a:lnSpc>
          <a:spcPct val="90000"/>
        </a:lnSpc>
        <a:spcBef>
          <a:spcPct val="0"/>
        </a:spcBef>
        <a:spcAft>
          <a:spcPct val="0"/>
        </a:spcAft>
        <a:defRPr sz="4400">
          <a:solidFill>
            <a:schemeClr val="tx1"/>
          </a:solidFill>
          <a:latin typeface="Consolas" panose="020B0609020204030204" pitchFamily="49" charset="0"/>
          <a:ea typeface="华文楷体" panose="02010600040101010101" pitchFamily="2" charset="-122"/>
        </a:defRPr>
      </a:lvl5pPr>
      <a:lvl6pPr marL="457200" algn="l" rtl="0" fontAlgn="base">
        <a:lnSpc>
          <a:spcPct val="90000"/>
        </a:lnSpc>
        <a:spcBef>
          <a:spcPct val="0"/>
        </a:spcBef>
        <a:spcAft>
          <a:spcPct val="0"/>
        </a:spcAft>
        <a:defRPr sz="4400">
          <a:solidFill>
            <a:schemeClr val="tx1"/>
          </a:solidFill>
          <a:latin typeface="Consolas" panose="020B0609020204030204" pitchFamily="49" charset="0"/>
          <a:ea typeface="华文楷体" panose="02010600040101010101" pitchFamily="2" charset="-122"/>
        </a:defRPr>
      </a:lvl6pPr>
      <a:lvl7pPr marL="914400" algn="l" rtl="0" fontAlgn="base">
        <a:lnSpc>
          <a:spcPct val="90000"/>
        </a:lnSpc>
        <a:spcBef>
          <a:spcPct val="0"/>
        </a:spcBef>
        <a:spcAft>
          <a:spcPct val="0"/>
        </a:spcAft>
        <a:defRPr sz="4400">
          <a:solidFill>
            <a:schemeClr val="tx1"/>
          </a:solidFill>
          <a:latin typeface="Consolas" panose="020B0609020204030204" pitchFamily="49" charset="0"/>
          <a:ea typeface="华文楷体" panose="02010600040101010101" pitchFamily="2" charset="-122"/>
        </a:defRPr>
      </a:lvl7pPr>
      <a:lvl8pPr marL="1371600" algn="l" rtl="0" fontAlgn="base">
        <a:lnSpc>
          <a:spcPct val="90000"/>
        </a:lnSpc>
        <a:spcBef>
          <a:spcPct val="0"/>
        </a:spcBef>
        <a:spcAft>
          <a:spcPct val="0"/>
        </a:spcAft>
        <a:defRPr sz="4400">
          <a:solidFill>
            <a:schemeClr val="tx1"/>
          </a:solidFill>
          <a:latin typeface="Consolas" panose="020B0609020204030204" pitchFamily="49" charset="0"/>
          <a:ea typeface="华文楷体" panose="02010600040101010101" pitchFamily="2" charset="-122"/>
        </a:defRPr>
      </a:lvl8pPr>
      <a:lvl9pPr marL="1828800" algn="l" rtl="0" fontAlgn="base">
        <a:lnSpc>
          <a:spcPct val="90000"/>
        </a:lnSpc>
        <a:spcBef>
          <a:spcPct val="0"/>
        </a:spcBef>
        <a:spcAft>
          <a:spcPct val="0"/>
        </a:spcAft>
        <a:defRPr sz="4400">
          <a:solidFill>
            <a:schemeClr val="tx1"/>
          </a:solidFill>
          <a:latin typeface="Consolas" panose="020B0609020204030204" pitchFamily="49" charset="0"/>
          <a:ea typeface="华文楷体" panose="0201060004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4.xml"/><Relationship Id="rId2" Type="http://schemas.openxmlformats.org/officeDocument/2006/relationships/tags" Target="../tags/tag10.xml"/><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9" Type="http://schemas.openxmlformats.org/officeDocument/2006/relationships/oleObject" Target="../embeddings/oleObject4.bin"/><Relationship Id="rId8" Type="http://schemas.openxmlformats.org/officeDocument/2006/relationships/image" Target="../media/image10.wmf"/><Relationship Id="rId7" Type="http://schemas.openxmlformats.org/officeDocument/2006/relationships/oleObject" Target="../embeddings/oleObject3.bin"/><Relationship Id="rId6" Type="http://schemas.openxmlformats.org/officeDocument/2006/relationships/tags" Target="../tags/tag13.xml"/><Relationship Id="rId5" Type="http://schemas.openxmlformats.org/officeDocument/2006/relationships/image" Target="../media/image9.wmf"/><Relationship Id="rId4" Type="http://schemas.openxmlformats.org/officeDocument/2006/relationships/oleObject" Target="../embeddings/oleObject2.bin"/><Relationship Id="rId3" Type="http://schemas.openxmlformats.org/officeDocument/2006/relationships/image" Target="../media/image8.wmf"/><Relationship Id="rId2" Type="http://schemas.openxmlformats.org/officeDocument/2006/relationships/oleObject" Target="../embeddings/oleObject1.bin"/><Relationship Id="rId15" Type="http://schemas.openxmlformats.org/officeDocument/2006/relationships/notesSlide" Target="../notesSlides/notesSlide11.xml"/><Relationship Id="rId14" Type="http://schemas.openxmlformats.org/officeDocument/2006/relationships/vmlDrawing" Target="../drawings/vmlDrawing1.vml"/><Relationship Id="rId13" Type="http://schemas.openxmlformats.org/officeDocument/2006/relationships/slideLayout" Target="../slideLayouts/slideLayout1.xml"/><Relationship Id="rId12" Type="http://schemas.openxmlformats.org/officeDocument/2006/relationships/tags" Target="../tags/tag14.xml"/><Relationship Id="rId11" Type="http://schemas.openxmlformats.org/officeDocument/2006/relationships/image" Target="../media/image12.png"/><Relationship Id="rId10" Type="http://schemas.openxmlformats.org/officeDocument/2006/relationships/image" Target="../media/image11.wmf"/><Relationship Id="rId1" Type="http://schemas.openxmlformats.org/officeDocument/2006/relationships/tags" Target="../tags/tag12.xml"/></Relationships>
</file>

<file path=ppt/slides/_rels/slide15.xml.rels><?xml version="1.0" encoding="UTF-8" standalone="yes"?>
<Relationships xmlns="http://schemas.openxmlformats.org/package/2006/relationships"><Relationship Id="rId9" Type="http://schemas.openxmlformats.org/officeDocument/2006/relationships/oleObject" Target="../embeddings/oleObject8.bin"/><Relationship Id="rId8" Type="http://schemas.openxmlformats.org/officeDocument/2006/relationships/image" Target="../media/image16.wmf"/><Relationship Id="rId7" Type="http://schemas.openxmlformats.org/officeDocument/2006/relationships/oleObject" Target="../embeddings/oleObject7.bin"/><Relationship Id="rId6" Type="http://schemas.openxmlformats.org/officeDocument/2006/relationships/image" Target="../media/image15.wmf"/><Relationship Id="rId5" Type="http://schemas.openxmlformats.org/officeDocument/2006/relationships/oleObject" Target="../embeddings/oleObject6.bin"/><Relationship Id="rId4" Type="http://schemas.openxmlformats.org/officeDocument/2006/relationships/image" Target="../media/image14.png"/><Relationship Id="rId3" Type="http://schemas.openxmlformats.org/officeDocument/2006/relationships/image" Target="../media/image13.wmf"/><Relationship Id="rId2" Type="http://schemas.openxmlformats.org/officeDocument/2006/relationships/oleObject" Target="../embeddings/oleObject5.bin"/><Relationship Id="rId16" Type="http://schemas.openxmlformats.org/officeDocument/2006/relationships/notesSlide" Target="../notesSlides/notesSlide12.xml"/><Relationship Id="rId15" Type="http://schemas.openxmlformats.org/officeDocument/2006/relationships/vmlDrawing" Target="../drawings/vmlDrawing2.vml"/><Relationship Id="rId14" Type="http://schemas.openxmlformats.org/officeDocument/2006/relationships/slideLayout" Target="../slideLayouts/slideLayout1.xml"/><Relationship Id="rId13" Type="http://schemas.openxmlformats.org/officeDocument/2006/relationships/tags" Target="../tags/tag16.xml"/><Relationship Id="rId12" Type="http://schemas.openxmlformats.org/officeDocument/2006/relationships/image" Target="../media/image18.wmf"/><Relationship Id="rId11" Type="http://schemas.openxmlformats.org/officeDocument/2006/relationships/oleObject" Target="../embeddings/oleObject9.bin"/><Relationship Id="rId10" Type="http://schemas.openxmlformats.org/officeDocument/2006/relationships/image" Target="../media/image17.wmf"/><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11.wmf"/><Relationship Id="rId7" Type="http://schemas.openxmlformats.org/officeDocument/2006/relationships/oleObject" Target="../embeddings/oleObject13.bin"/><Relationship Id="rId6" Type="http://schemas.openxmlformats.org/officeDocument/2006/relationships/image" Target="../media/image8.wmf"/><Relationship Id="rId5" Type="http://schemas.openxmlformats.org/officeDocument/2006/relationships/oleObject" Target="../embeddings/oleObject12.bin"/><Relationship Id="rId4" Type="http://schemas.openxmlformats.org/officeDocument/2006/relationships/image" Target="../media/image10.wmf"/><Relationship Id="rId3" Type="http://schemas.openxmlformats.org/officeDocument/2006/relationships/oleObject" Target="../embeddings/oleObject11.bin"/><Relationship Id="rId2" Type="http://schemas.openxmlformats.org/officeDocument/2006/relationships/image" Target="../media/image19.wmf"/><Relationship Id="rId17" Type="http://schemas.openxmlformats.org/officeDocument/2006/relationships/notesSlide" Target="../notesSlides/notesSlide13.xml"/><Relationship Id="rId16" Type="http://schemas.openxmlformats.org/officeDocument/2006/relationships/vmlDrawing" Target="../drawings/vmlDrawing3.vml"/><Relationship Id="rId15" Type="http://schemas.openxmlformats.org/officeDocument/2006/relationships/slideLayout" Target="../slideLayouts/slideLayout1.xml"/><Relationship Id="rId14" Type="http://schemas.openxmlformats.org/officeDocument/2006/relationships/tags" Target="../tags/tag17.xml"/><Relationship Id="rId13" Type="http://schemas.openxmlformats.org/officeDocument/2006/relationships/image" Target="../media/image13.wmf"/><Relationship Id="rId12" Type="http://schemas.openxmlformats.org/officeDocument/2006/relationships/oleObject" Target="../embeddings/oleObject15.bin"/><Relationship Id="rId11" Type="http://schemas.openxmlformats.org/officeDocument/2006/relationships/image" Target="../media/image15.wmf"/><Relationship Id="rId10" Type="http://schemas.openxmlformats.org/officeDocument/2006/relationships/oleObject" Target="../embeddings/oleObject14.bin"/><Relationship Id="rId1" Type="http://schemas.openxmlformats.org/officeDocument/2006/relationships/oleObject" Target="../embeddings/oleObject10.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1.xml"/><Relationship Id="rId4" Type="http://schemas.openxmlformats.org/officeDocument/2006/relationships/oleObject" Target="../embeddings/oleObject17.bin"/><Relationship Id="rId3" Type="http://schemas.openxmlformats.org/officeDocument/2006/relationships/oleObject" Target="../embeddings/oleObject16.bin"/><Relationship Id="rId2" Type="http://schemas.openxmlformats.org/officeDocument/2006/relationships/image" Target="../media/image23.wmf"/><Relationship Id="rId1" Type="http://schemas.openxmlformats.org/officeDocument/2006/relationships/image" Target="../media/image22.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2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9" Type="http://schemas.openxmlformats.org/officeDocument/2006/relationships/image" Target="../media/image34.emf"/><Relationship Id="rId8" Type="http://schemas.openxmlformats.org/officeDocument/2006/relationships/image" Target="../media/image33.emf"/><Relationship Id="rId7" Type="http://schemas.openxmlformats.org/officeDocument/2006/relationships/image" Target="../media/image32.emf"/><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 Id="rId3" Type="http://schemas.openxmlformats.org/officeDocument/2006/relationships/image" Target="../media/image28.emf"/><Relationship Id="rId2" Type="http://schemas.openxmlformats.org/officeDocument/2006/relationships/image" Target="../media/image27.emf"/><Relationship Id="rId10" Type="http://schemas.openxmlformats.org/officeDocument/2006/relationships/slideLayout" Target="../slideLayouts/slideLayout1.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9" Type="http://schemas.openxmlformats.org/officeDocument/2006/relationships/image" Target="../media/image40.emf"/><Relationship Id="rId8" Type="http://schemas.openxmlformats.org/officeDocument/2006/relationships/image" Target="../media/image39.emf"/><Relationship Id="rId7" Type="http://schemas.openxmlformats.org/officeDocument/2006/relationships/image" Target="../media/image38.wmf"/><Relationship Id="rId6" Type="http://schemas.openxmlformats.org/officeDocument/2006/relationships/oleObject" Target="../embeddings/oleObject19.bin"/><Relationship Id="rId5" Type="http://schemas.openxmlformats.org/officeDocument/2006/relationships/image" Target="../media/image37.wmf"/><Relationship Id="rId4" Type="http://schemas.openxmlformats.org/officeDocument/2006/relationships/oleObject" Target="../embeddings/oleObject18.bin"/><Relationship Id="rId3" Type="http://schemas.openxmlformats.org/officeDocument/2006/relationships/image" Target="../media/image36.emf"/><Relationship Id="rId2" Type="http://schemas.openxmlformats.org/officeDocument/2006/relationships/image" Target="../media/image35.emf"/><Relationship Id="rId16" Type="http://schemas.openxmlformats.org/officeDocument/2006/relationships/vmlDrawing" Target="../drawings/vmlDrawing5.vml"/><Relationship Id="rId15" Type="http://schemas.openxmlformats.org/officeDocument/2006/relationships/slideLayout" Target="../slideLayouts/slideLayout1.xml"/><Relationship Id="rId14" Type="http://schemas.openxmlformats.org/officeDocument/2006/relationships/image" Target="../media/image45.emf"/><Relationship Id="rId13" Type="http://schemas.openxmlformats.org/officeDocument/2006/relationships/image" Target="../media/image44.emf"/><Relationship Id="rId12" Type="http://schemas.openxmlformats.org/officeDocument/2006/relationships/image" Target="../media/image43.emf"/><Relationship Id="rId11" Type="http://schemas.openxmlformats.org/officeDocument/2006/relationships/image" Target="../media/image42.emf"/><Relationship Id="rId10" Type="http://schemas.openxmlformats.org/officeDocument/2006/relationships/image" Target="../media/image41.emf"/><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vmlDrawing" Target="../drawings/vmlDrawing6.vml"/><Relationship Id="rId6" Type="http://schemas.openxmlformats.org/officeDocument/2006/relationships/slideLayout" Target="../slideLayouts/slideLayout1.xml"/><Relationship Id="rId5" Type="http://schemas.openxmlformats.org/officeDocument/2006/relationships/image" Target="../media/image48.jpeg"/><Relationship Id="rId4" Type="http://schemas.openxmlformats.org/officeDocument/2006/relationships/image" Target="../media/image47.wmf"/><Relationship Id="rId3" Type="http://schemas.openxmlformats.org/officeDocument/2006/relationships/oleObject" Target="../embeddings/oleObject21.bin"/><Relationship Id="rId2" Type="http://schemas.openxmlformats.org/officeDocument/2006/relationships/image" Target="../media/image46.wmf"/><Relationship Id="rId1" Type="http://schemas.openxmlformats.org/officeDocument/2006/relationships/oleObject" Target="../embeddings/oleObject20.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2.jpeg"/><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image" Target="../media/image49.jpe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4.png"/><Relationship Id="rId3" Type="http://schemas.openxmlformats.org/officeDocument/2006/relationships/tags" Target="../tags/tag19.xml"/><Relationship Id="rId2" Type="http://schemas.openxmlformats.org/officeDocument/2006/relationships/image" Target="../media/image53.png"/><Relationship Id="rId1" Type="http://schemas.openxmlformats.org/officeDocument/2006/relationships/tags" Target="../tags/tag18.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9.emf"/><Relationship Id="rId3" Type="http://schemas.openxmlformats.org/officeDocument/2006/relationships/image" Target="../media/image44.emf"/><Relationship Id="rId2" Type="http://schemas.openxmlformats.org/officeDocument/2006/relationships/image" Target="../media/image55.png"/><Relationship Id="rId1"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7.png"/><Relationship Id="rId1"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tags" Target="../tags/tag3.xml"/><Relationship Id="rId4" Type="http://schemas.openxmlformats.org/officeDocument/2006/relationships/image" Target="../media/image3.png"/><Relationship Id="rId3" Type="http://schemas.openxmlformats.org/officeDocument/2006/relationships/image" Target="../media/image2.png"/><Relationship Id="rId2" Type="http://schemas.microsoft.com/office/2007/relationships/media" Target="../media/media1.mp4"/><Relationship Id="rId1" Type="http://schemas.openxmlformats.org/officeDocument/2006/relationships/video" Target="../media/media1.mp4"/></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tags" Target="../tags/tag5.xml"/><Relationship Id="rId2" Type="http://schemas.openxmlformats.org/officeDocument/2006/relationships/image" Target="../media/image5.png"/><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p:cNvSpPr>
            <a:spLocks noGrp="1"/>
          </p:cNvSpPr>
          <p:nvPr>
            <p:ph type="title"/>
          </p:nvPr>
        </p:nvSpPr>
        <p:spPr>
          <a:xfrm>
            <a:off x="231140" y="260668"/>
            <a:ext cx="7886700" cy="868362"/>
          </a:xfrm>
        </p:spPr>
        <p:txBody>
          <a:bodyPr lIns="91440" tIns="45720" rIns="91440" bIns="45720" anchor="ctr"/>
          <a:lstStyle/>
          <a:p>
            <a:r>
              <a:rPr lang="zh-CN" altLang="en-US" sz="3300" b="1">
                <a:solidFill>
                  <a:srgbClr val="002060"/>
                </a:solidFill>
                <a:ea typeface="黑体" panose="02010609060101010101" pitchFamily="2" charset="-122"/>
              </a:rPr>
              <a:t>下周实验预习</a:t>
            </a:r>
            <a:endParaRPr lang="zh-CN" altLang="en-US" sz="3300" b="1">
              <a:solidFill>
                <a:srgbClr val="002060"/>
              </a:solidFill>
              <a:ea typeface="黑体" panose="02010609060101010101" pitchFamily="2" charset="-122"/>
            </a:endParaRPr>
          </a:p>
        </p:txBody>
      </p:sp>
      <p:sp>
        <p:nvSpPr>
          <p:cNvPr id="32770" name="内容占位符 2"/>
          <p:cNvSpPr>
            <a:spLocks noGrp="1"/>
          </p:cNvSpPr>
          <p:nvPr>
            <p:ph idx="4294967295"/>
          </p:nvPr>
        </p:nvSpPr>
        <p:spPr>
          <a:xfrm>
            <a:off x="231140" y="1271588"/>
            <a:ext cx="8413750" cy="3900487"/>
          </a:xfrm>
        </p:spPr>
        <p:txBody>
          <a:bodyPr lIns="91440" tIns="45720" rIns="91440" bIns="45720" anchor="t"/>
          <a:lstStyle/>
          <a:p>
            <a:pPr marL="0" indent="0">
              <a:lnSpc>
                <a:spcPct val="150000"/>
              </a:lnSpc>
              <a:buNone/>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实验内容：</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弗兰克</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赫兹实验</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50000"/>
              </a:lnSpc>
              <a:buNone/>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教室：</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DS1413</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50000"/>
              </a:lnSpc>
              <a:buNone/>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预习内容：</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70000"/>
              </a:lnSpc>
              <a:buNone/>
            </a:pPr>
            <a:r>
              <a:rPr lang="en-US" altLang="zh-CN" dirty="0">
                <a:solidFill>
                  <a:schemeClr val="tx1">
                    <a:lumMod val="75000"/>
                    <a:lumOff val="25000"/>
                  </a:schemeClr>
                </a:solidFill>
                <a:latin typeface="黑体" panose="02010609060101010101" pitchFamily="2" charset="-122"/>
                <a:ea typeface="黑体" panose="02010609060101010101" pitchFamily="2" charset="-122"/>
                <a:sym typeface="Arial" panose="020B0604020202020204" pitchFamily="34" charset="0"/>
              </a:rPr>
              <a:t>1</a:t>
            </a:r>
            <a:r>
              <a:rPr lang="zh-CN" altLang="en-US" dirty="0">
                <a:solidFill>
                  <a:schemeClr val="tx1">
                    <a:lumMod val="75000"/>
                    <a:lumOff val="25000"/>
                  </a:schemeClr>
                </a:solidFill>
                <a:latin typeface="黑体" panose="02010609060101010101" pitchFamily="2" charset="-122"/>
                <a:ea typeface="黑体" panose="02010609060101010101" pitchFamily="2" charset="-122"/>
                <a:sym typeface="Arial" panose="020B0604020202020204" pitchFamily="34" charset="0"/>
              </a:rPr>
              <a:t>、原子结构模型的发展过程？</a:t>
            </a:r>
            <a:endParaRPr lang="zh-CN" altLang="en-US" kern="1200" dirty="0">
              <a:solidFill>
                <a:schemeClr val="tx1">
                  <a:lumMod val="75000"/>
                  <a:lumOff val="25000"/>
                </a:schemeClr>
              </a:solidFill>
              <a:latin typeface="黑体" panose="02010609060101010101" pitchFamily="2" charset="-122"/>
              <a:ea typeface="黑体" panose="02010609060101010101" pitchFamily="2" charset="-122"/>
              <a:sym typeface="Arial" panose="020B0604020202020204" pitchFamily="34" charset="0"/>
            </a:endParaRPr>
          </a:p>
          <a:p>
            <a:pPr marL="0" indent="0">
              <a:lnSpc>
                <a:spcPct val="170000"/>
              </a:lnSpc>
              <a:buNone/>
            </a:pPr>
            <a:r>
              <a:rPr lang="en-US" altLang="zh-CN" dirty="0">
                <a:solidFill>
                  <a:schemeClr val="tx1">
                    <a:lumMod val="75000"/>
                    <a:lumOff val="25000"/>
                  </a:schemeClr>
                </a:solidFill>
                <a:latin typeface="黑体" panose="02010609060101010101" pitchFamily="2" charset="-122"/>
                <a:ea typeface="黑体" panose="02010609060101010101" pitchFamily="2" charset="-122"/>
                <a:sym typeface="Arial" panose="020B0604020202020204" pitchFamily="34" charset="0"/>
              </a:rPr>
              <a:t>2</a:t>
            </a:r>
            <a:r>
              <a:rPr lang="zh-CN" altLang="en-US" dirty="0">
                <a:solidFill>
                  <a:schemeClr val="tx1">
                    <a:lumMod val="75000"/>
                    <a:lumOff val="25000"/>
                  </a:schemeClr>
                </a:solidFill>
                <a:latin typeface="黑体" panose="02010609060101010101" pitchFamily="2" charset="-122"/>
                <a:ea typeface="黑体" panose="02010609060101010101" pitchFamily="2" charset="-122"/>
                <a:sym typeface="Arial" panose="020B0604020202020204" pitchFamily="34" charset="0"/>
              </a:rPr>
              <a:t>、改变原子状态的方法？本实验的测量方法？</a:t>
            </a:r>
            <a:endParaRPr lang="zh-CN" altLang="en-US" kern="1200" dirty="0">
              <a:solidFill>
                <a:schemeClr val="tx1">
                  <a:lumMod val="75000"/>
                  <a:lumOff val="25000"/>
                </a:schemeClr>
              </a:solidFill>
              <a:latin typeface="黑体" panose="02010609060101010101" pitchFamily="2" charset="-122"/>
              <a:ea typeface="黑体" panose="02010609060101010101" pitchFamily="2" charset="-122"/>
              <a:sym typeface="Arial" panose="020B0604020202020204" pitchFamily="34" charset="0"/>
            </a:endParaRPr>
          </a:p>
          <a:p>
            <a:pPr marL="0" indent="0">
              <a:buNone/>
            </a:pP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76" name="文本框 1"/>
          <p:cNvSpPr txBox="1">
            <a:spLocks noChangeArrowheads="1"/>
          </p:cNvSpPr>
          <p:nvPr/>
        </p:nvSpPr>
        <p:spPr bwMode="auto">
          <a:xfrm>
            <a:off x="568071" y="138808"/>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smtClean="0">
                <a:solidFill>
                  <a:schemeClr val="tx1">
                    <a:lumMod val="85000"/>
                    <a:lumOff val="15000"/>
                  </a:schemeClr>
                </a:solidFill>
                <a:latin typeface="微软雅黑" panose="020B0503020204020204" pitchFamily="34" charset="-122"/>
              </a:rPr>
              <a:t>实验仪器</a:t>
            </a:r>
            <a:endParaRPr lang="zh-CN" altLang="en-US" sz="2800" b="1" dirty="0">
              <a:solidFill>
                <a:schemeClr val="tx1">
                  <a:lumMod val="85000"/>
                  <a:lumOff val="15000"/>
                </a:schemeClr>
              </a:solidFill>
              <a:latin typeface="微软雅黑" panose="020B0503020204020204" pitchFamily="34" charset="-122"/>
            </a:endParaRPr>
          </a:p>
        </p:txBody>
      </p:sp>
      <p:graphicFrame>
        <p:nvGraphicFramePr>
          <p:cNvPr id="10" name="表格 9"/>
          <p:cNvGraphicFramePr/>
          <p:nvPr/>
        </p:nvGraphicFramePr>
        <p:xfrm>
          <a:off x="987425" y="1355725"/>
          <a:ext cx="7327900" cy="2674897"/>
        </p:xfrm>
        <a:graphic>
          <a:graphicData uri="http://schemas.openxmlformats.org/drawingml/2006/table">
            <a:tbl>
              <a:tblPr firstRow="1" bandRow="1">
                <a:tableStyleId>{7DF18680-E054-41AD-8BC1-D1AEF772440D}</a:tableStyleId>
              </a:tblPr>
              <a:tblGrid>
                <a:gridCol w="1623201"/>
                <a:gridCol w="1556520"/>
                <a:gridCol w="1216765"/>
                <a:gridCol w="1465707"/>
                <a:gridCol w="1465707"/>
              </a:tblGrid>
              <a:tr h="510609">
                <a:tc>
                  <a:txBody>
                    <a:bodyPr/>
                    <a:lstStyle/>
                    <a:p>
                      <a:pPr>
                        <a:buNone/>
                      </a:pPr>
                      <a:r>
                        <a:rPr lang="zh-CN" altLang="en-US" sz="2000" dirty="0"/>
                        <a:t>仪器名称</a:t>
                      </a:r>
                      <a:endParaRPr lang="zh-CN" altLang="en-US" sz="2000" dirty="0"/>
                    </a:p>
                  </a:txBody>
                  <a:tcPr marL="91448" marR="91448" marT="45726" marB="45726"/>
                </a:tc>
                <a:tc>
                  <a:txBody>
                    <a:bodyPr/>
                    <a:lstStyle/>
                    <a:p>
                      <a:pPr>
                        <a:buNone/>
                      </a:pPr>
                      <a:r>
                        <a:rPr lang="zh-CN" altLang="en-US" sz="2000"/>
                        <a:t>量程</a:t>
                      </a:r>
                      <a:endParaRPr lang="zh-CN" altLang="en-US" sz="2000"/>
                    </a:p>
                  </a:txBody>
                  <a:tcPr marL="91448" marR="91448" marT="45726" marB="45726"/>
                </a:tc>
                <a:tc>
                  <a:txBody>
                    <a:bodyPr/>
                    <a:lstStyle/>
                    <a:p>
                      <a:pPr>
                        <a:buNone/>
                      </a:pPr>
                      <a:r>
                        <a:rPr lang="zh-CN" altLang="en-US" sz="2000"/>
                        <a:t>最小量</a:t>
                      </a:r>
                      <a:endParaRPr lang="zh-CN" altLang="en-US" sz="2000"/>
                    </a:p>
                  </a:txBody>
                  <a:tcPr marL="91448" marR="91448" marT="45726" marB="45726"/>
                </a:tc>
                <a:tc>
                  <a:txBody>
                    <a:bodyPr/>
                    <a:lstStyle/>
                    <a:p>
                      <a:pPr>
                        <a:buNone/>
                      </a:pPr>
                      <a:r>
                        <a:rPr lang="zh-CN" altLang="en-US" sz="2000"/>
                        <a:t>估读误差</a:t>
                      </a:r>
                      <a:endParaRPr lang="zh-CN" altLang="en-US" sz="2000"/>
                    </a:p>
                  </a:txBody>
                  <a:tcPr marL="91448" marR="91448" marT="45726" marB="45726"/>
                </a:tc>
                <a:tc>
                  <a:txBody>
                    <a:bodyPr/>
                    <a:lstStyle/>
                    <a:p>
                      <a:pPr>
                        <a:buNone/>
                      </a:pPr>
                      <a:r>
                        <a:rPr lang="zh-CN" altLang="en-US" sz="2000"/>
                        <a:t>仪器误差</a:t>
                      </a:r>
                      <a:endParaRPr lang="zh-CN" altLang="en-US" sz="2000"/>
                    </a:p>
                  </a:txBody>
                  <a:tcPr marL="91448" marR="91448" marT="45726" marB="45726"/>
                </a:tc>
              </a:tr>
              <a:tr h="701134">
                <a:tc rowSpan="2">
                  <a:txBody>
                    <a:bodyPr/>
                    <a:lstStyle/>
                    <a:p>
                      <a:pPr>
                        <a:buNone/>
                      </a:pPr>
                      <a:r>
                        <a:rPr lang="zh-CN" altLang="en-US" sz="2000"/>
                        <a:t>示波器</a:t>
                      </a:r>
                      <a:endParaRPr lang="zh-CN" altLang="en-US" sz="2000"/>
                    </a:p>
                  </a:txBody>
                  <a:tcPr marL="91448" marR="91448" marT="45726" marB="45726"/>
                </a:tc>
                <a:tc>
                  <a:txBody>
                    <a:bodyPr/>
                    <a:lstStyle/>
                    <a:p>
                      <a:pPr>
                        <a:buNone/>
                      </a:pPr>
                      <a:r>
                        <a:rPr lang="en-US" altLang="zh-CN" sz="2000"/>
                        <a:t>X</a:t>
                      </a:r>
                      <a:r>
                        <a:rPr lang="zh-CN" altLang="en-US" sz="2000"/>
                        <a:t>轴</a:t>
                      </a:r>
                      <a:r>
                        <a:rPr lang="en-US" altLang="zh-CN" sz="2000"/>
                        <a:t>0-10 div</a:t>
                      </a:r>
                      <a:endParaRPr lang="en-US" altLang="zh-CN" sz="2000"/>
                    </a:p>
                  </a:txBody>
                  <a:tcPr marL="91448" marR="91448" marT="45726" marB="45726"/>
                </a:tc>
                <a:tc>
                  <a:txBody>
                    <a:bodyPr/>
                    <a:lstStyle/>
                    <a:p>
                      <a:pPr>
                        <a:buNone/>
                      </a:pPr>
                      <a:r>
                        <a:rPr lang="en-US" altLang="zh-CN" sz="2000"/>
                        <a:t>0.2 div</a:t>
                      </a:r>
                      <a:endParaRPr lang="en-US" altLang="zh-CN" sz="2000"/>
                    </a:p>
                  </a:txBody>
                  <a:tcPr marL="91448" marR="91448" marT="45726" marB="45726"/>
                </a:tc>
                <a:tc>
                  <a:txBody>
                    <a:bodyPr/>
                    <a:lstStyle/>
                    <a:p>
                      <a:pPr>
                        <a:buNone/>
                      </a:pPr>
                      <a:r>
                        <a:rPr lang="en-US" altLang="zh-CN" sz="2000"/>
                        <a:t>0.1 div </a:t>
                      </a:r>
                      <a:endParaRPr lang="en-US" altLang="zh-CN" sz="2000"/>
                    </a:p>
                  </a:txBody>
                  <a:tcPr marL="91448" marR="91448" marT="45726" marB="45726"/>
                </a:tc>
                <a:tc>
                  <a:txBody>
                    <a:bodyPr/>
                    <a:lstStyle/>
                    <a:p>
                      <a:pPr>
                        <a:buNone/>
                      </a:pPr>
                      <a:r>
                        <a:rPr lang="en-US" altLang="zh-CN" sz="2000"/>
                        <a:t>0.1 div</a:t>
                      </a:r>
                      <a:endParaRPr lang="en-US" altLang="zh-CN" sz="2000"/>
                    </a:p>
                  </a:txBody>
                  <a:tcPr marL="91448" marR="91448" marT="45726" marB="45726"/>
                </a:tc>
              </a:tr>
              <a:tr h="396293">
                <a:tc vMerge="1">
                  <a:tcPr/>
                </a:tc>
                <a:tc>
                  <a:txBody>
                    <a:bodyPr/>
                    <a:lstStyle/>
                    <a:p>
                      <a:pPr>
                        <a:buNone/>
                      </a:pPr>
                      <a:r>
                        <a:rPr lang="en-US" altLang="zh-CN" sz="2000"/>
                        <a:t>Y</a:t>
                      </a:r>
                      <a:r>
                        <a:rPr lang="zh-CN" altLang="en-US" sz="2000"/>
                        <a:t>轴 </a:t>
                      </a:r>
                      <a:r>
                        <a:rPr lang="en-US" altLang="zh-CN" sz="2000"/>
                        <a:t>0-8 div</a:t>
                      </a:r>
                      <a:endParaRPr lang="en-US" altLang="zh-CN" sz="2000"/>
                    </a:p>
                  </a:txBody>
                  <a:tcPr marL="91448" marR="91448" marT="45726" marB="45726"/>
                </a:tc>
                <a:tc>
                  <a:txBody>
                    <a:bodyPr/>
                    <a:lstStyle/>
                    <a:p>
                      <a:pPr>
                        <a:buNone/>
                      </a:pPr>
                      <a:r>
                        <a:rPr lang="en-US" altLang="zh-CN" sz="2000"/>
                        <a:t>0.2 div</a:t>
                      </a:r>
                      <a:endParaRPr lang="en-US" altLang="zh-CN" sz="2000"/>
                    </a:p>
                  </a:txBody>
                  <a:tcPr marL="91448" marR="91448" marT="45726" marB="45726"/>
                </a:tc>
                <a:tc>
                  <a:txBody>
                    <a:bodyPr/>
                    <a:lstStyle/>
                    <a:p>
                      <a:pPr>
                        <a:buNone/>
                      </a:pPr>
                      <a:r>
                        <a:rPr lang="en-US" altLang="zh-CN" sz="2000"/>
                        <a:t>0.1 div</a:t>
                      </a:r>
                      <a:endParaRPr lang="en-US" altLang="zh-CN" sz="2000"/>
                    </a:p>
                  </a:txBody>
                  <a:tcPr marL="91448" marR="91448" marT="45726" marB="45726"/>
                </a:tc>
                <a:tc>
                  <a:txBody>
                    <a:bodyPr/>
                    <a:lstStyle/>
                    <a:p>
                      <a:pPr>
                        <a:buNone/>
                      </a:pPr>
                      <a:r>
                        <a:rPr lang="en-US" altLang="zh-CN" sz="2000"/>
                        <a:t>0.1 div</a:t>
                      </a:r>
                      <a:endParaRPr lang="en-US" altLang="zh-CN" sz="2000"/>
                    </a:p>
                  </a:txBody>
                  <a:tcPr marL="91448" marR="91448" marT="45726" marB="45726"/>
                </a:tc>
              </a:tr>
              <a:tr h="762102">
                <a:tc>
                  <a:txBody>
                    <a:bodyPr/>
                    <a:lstStyle/>
                    <a:p>
                      <a:pPr>
                        <a:lnSpc>
                          <a:spcPct val="110000"/>
                        </a:lnSpc>
                        <a:buNone/>
                      </a:pPr>
                      <a:r>
                        <a:rPr lang="zh-CN" altLang="en-US" sz="2000" dirty="0"/>
                        <a:t>波形发生器、移相器</a:t>
                      </a:r>
                      <a:endParaRPr lang="zh-CN" altLang="en-US" sz="2000" dirty="0"/>
                    </a:p>
                  </a:txBody>
                  <a:tcPr marL="91448" marR="91448" marT="45726" marB="45726"/>
                </a:tc>
                <a:tc>
                  <a:txBody>
                    <a:bodyPr/>
                    <a:lstStyle/>
                    <a:p>
                      <a:pPr>
                        <a:buNone/>
                      </a:pPr>
                      <a:endParaRPr lang="zh-CN" altLang="en-US" sz="2000"/>
                    </a:p>
                  </a:txBody>
                  <a:tcPr marL="91448" marR="91448" marT="45726" marB="45726"/>
                </a:tc>
                <a:tc>
                  <a:txBody>
                    <a:bodyPr/>
                    <a:lstStyle/>
                    <a:p>
                      <a:pPr>
                        <a:buNone/>
                      </a:pPr>
                      <a:endParaRPr lang="zh-CN" altLang="en-US" sz="2000"/>
                    </a:p>
                  </a:txBody>
                  <a:tcPr marL="91448" marR="91448" marT="45726" marB="45726"/>
                </a:tc>
                <a:tc>
                  <a:txBody>
                    <a:bodyPr/>
                    <a:lstStyle/>
                    <a:p>
                      <a:pPr>
                        <a:buNone/>
                      </a:pPr>
                      <a:endParaRPr lang="zh-CN" altLang="en-US" sz="2000"/>
                    </a:p>
                  </a:txBody>
                  <a:tcPr marL="91448" marR="91448" marT="45726" marB="45726"/>
                </a:tc>
                <a:tc>
                  <a:txBody>
                    <a:bodyPr/>
                    <a:lstStyle/>
                    <a:p>
                      <a:pPr>
                        <a:buNone/>
                      </a:pPr>
                      <a:endParaRPr lang="zh-CN" altLang="en-US" sz="2000"/>
                    </a:p>
                  </a:txBody>
                  <a:tcPr marL="91448" marR="91448" marT="45726" marB="45726"/>
                </a:tc>
              </a:tr>
            </a:tbl>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1625" y="1268413"/>
            <a:ext cx="8648700" cy="460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idx="4294967295"/>
          </p:nvPr>
        </p:nvSpPr>
        <p:spPr>
          <a:xfrm>
            <a:off x="12700" y="309878"/>
            <a:ext cx="3526790" cy="678815"/>
          </a:xfrm>
        </p:spPr>
        <p:txBody>
          <a:bodyPr>
            <a:scene3d>
              <a:camera prst="orthographicFront"/>
              <a:lightRig rig="soft" dir="t">
                <a:rot lat="0" lon="0" rev="15600000"/>
              </a:lightRig>
            </a:scene3d>
            <a:sp3d extrusionH="57150" prstMaterial="softEdge">
              <a:bevelT w="25400" h="38100"/>
            </a:sp3d>
          </a:bodyPr>
          <a:lstStyle/>
          <a:p>
            <a:pPr marL="457200" indent="-457200">
              <a:buFont typeface="Wingdings" panose="05000000000000000000" charset="0"/>
              <a:buChar char="Ø"/>
            </a:pPr>
            <a:r>
              <a:rPr lang="zh-CN" altLang="zh-CN" sz="3200" b="1" noProof="1">
                <a:solidFill>
                  <a:schemeClr val="bg2">
                    <a:lumMod val="25000"/>
                  </a:schemeClr>
                </a:solidFill>
              </a:rPr>
              <a:t>任意波形发生器</a:t>
            </a:r>
            <a:endParaRPr lang="zh-CN" altLang="zh-CN" sz="3200" b="1" noProof="1">
              <a:solidFill>
                <a:schemeClr val="bg2">
                  <a:lumMod val="25000"/>
                </a:schemeClr>
              </a:solidFill>
            </a:endParaRPr>
          </a:p>
        </p:txBody>
      </p:sp>
      <p:sp>
        <p:nvSpPr>
          <p:cNvPr id="3" name="椭圆 2"/>
          <p:cNvSpPr/>
          <p:nvPr/>
        </p:nvSpPr>
        <p:spPr>
          <a:xfrm>
            <a:off x="2836863" y="2116138"/>
            <a:ext cx="1666875" cy="720725"/>
          </a:xfrm>
          <a:prstGeom prst="ellipse">
            <a:avLst/>
          </a:prstGeom>
          <a:noFill/>
          <a:ln w="28575">
            <a:solidFill>
              <a:srgbClr val="FF0000"/>
            </a:solid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anchor="ctr"/>
          <a:lstStyle/>
          <a:p>
            <a:pPr algn="ctr"/>
            <a:endParaRPr lang="zh-CN" altLang="en-US" noProof="1"/>
          </a:p>
        </p:txBody>
      </p:sp>
      <p:sp>
        <p:nvSpPr>
          <p:cNvPr id="5" name="椭圆 4"/>
          <p:cNvSpPr/>
          <p:nvPr/>
        </p:nvSpPr>
        <p:spPr>
          <a:xfrm>
            <a:off x="7215188" y="3995738"/>
            <a:ext cx="1363662" cy="430212"/>
          </a:xfrm>
          <a:prstGeom prst="ellipse">
            <a:avLst/>
          </a:prstGeom>
          <a:noFill/>
          <a:ln w="28575">
            <a:solidFill>
              <a:srgbClr val="FF0000"/>
            </a:solid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anchor="ctr"/>
          <a:lstStyle/>
          <a:p>
            <a:pPr algn="ctr"/>
            <a:endParaRPr lang="zh-CN" altLang="en-US" noProof="1"/>
          </a:p>
        </p:txBody>
      </p:sp>
      <p:sp>
        <p:nvSpPr>
          <p:cNvPr id="6" name="椭圆 5"/>
          <p:cNvSpPr/>
          <p:nvPr/>
        </p:nvSpPr>
        <p:spPr>
          <a:xfrm>
            <a:off x="6789738" y="4635500"/>
            <a:ext cx="1789112" cy="619125"/>
          </a:xfrm>
          <a:prstGeom prst="ellipse">
            <a:avLst/>
          </a:prstGeom>
          <a:noFill/>
          <a:ln w="28575">
            <a:solidFill>
              <a:srgbClr val="FF0000"/>
            </a:solid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anchor="ctr"/>
          <a:lstStyle/>
          <a:p>
            <a:pPr algn="ctr"/>
            <a:endParaRPr lang="zh-CN" altLang="en-US" noProof="1"/>
          </a:p>
        </p:txBody>
      </p:sp>
      <p:sp>
        <p:nvSpPr>
          <p:cNvPr id="49158" name="文本框 3"/>
          <p:cNvSpPr txBox="1">
            <a:spLocks noChangeArrowheads="1"/>
          </p:cNvSpPr>
          <p:nvPr/>
        </p:nvSpPr>
        <p:spPr bwMode="auto">
          <a:xfrm>
            <a:off x="522288" y="5956300"/>
            <a:ext cx="598233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800"/>
              <a:t>图上</a:t>
            </a:r>
            <a:r>
              <a:rPr lang="zh-CN" altLang="en-US" sz="1800">
                <a:solidFill>
                  <a:srgbClr val="FF0000"/>
                </a:solidFill>
              </a:rPr>
              <a:t>三通道</a:t>
            </a:r>
            <a:r>
              <a:rPr lang="zh-CN" altLang="en-US" sz="1800"/>
              <a:t>选择需</a:t>
            </a:r>
            <a:r>
              <a:rPr lang="zh-CN" altLang="en-US" sz="1800">
                <a:solidFill>
                  <a:srgbClr val="FF0000"/>
                </a:solidFill>
              </a:rPr>
              <a:t>一致</a:t>
            </a:r>
            <a:r>
              <a:rPr lang="zh-CN" altLang="en-US" sz="1800"/>
              <a:t>（如均为</a:t>
            </a:r>
            <a:r>
              <a:rPr lang="en-US" altLang="zh-CN" sz="1800"/>
              <a:t>A</a:t>
            </a:r>
            <a:r>
              <a:rPr lang="zh-CN" altLang="en-US" sz="1800"/>
              <a:t>或</a:t>
            </a:r>
            <a:r>
              <a:rPr lang="en-US" altLang="zh-CN" sz="1800"/>
              <a:t>B</a:t>
            </a:r>
            <a:r>
              <a:rPr lang="zh-CN" altLang="en-US" sz="1800"/>
              <a:t>），否则无波形输出</a:t>
            </a:r>
            <a:endParaRPr lang="zh-CN" altLang="en-US" sz="1800"/>
          </a:p>
        </p:txBody>
      </p:sp>
    </p:spTree>
    <p:custDataLst>
      <p:tags r:id="rId2"/>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图片 4" descr="IMG_20160509_172017"/>
          <p:cNvPicPr>
            <a:picLocks noChangeAspect="1" noChangeArrowheads="1"/>
          </p:cNvPicPr>
          <p:nvPr/>
        </p:nvPicPr>
        <p:blipFill>
          <a:blip r:embed="rId1">
            <a:extLst>
              <a:ext uri="{28A0092B-C50C-407E-A947-70E740481C1C}">
                <a14:useLocalDpi xmlns:a14="http://schemas.microsoft.com/office/drawing/2010/main" val="0"/>
              </a:ext>
            </a:extLst>
          </a:blip>
          <a:srcRect l="7016" t="31577" b="12904"/>
          <a:stretch>
            <a:fillRect/>
          </a:stretch>
        </p:blipFill>
        <p:spPr bwMode="auto">
          <a:xfrm>
            <a:off x="465138" y="946150"/>
            <a:ext cx="6503987" cy="439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779" name="组合 74778"/>
          <p:cNvGrpSpPr/>
          <p:nvPr/>
        </p:nvGrpSpPr>
        <p:grpSpPr bwMode="auto">
          <a:xfrm>
            <a:off x="34925" y="5686425"/>
            <a:ext cx="1655763" cy="936625"/>
            <a:chOff x="324" y="3021"/>
            <a:chExt cx="1043" cy="590"/>
          </a:xfrm>
        </p:grpSpPr>
        <p:sp>
          <p:nvSpPr>
            <p:cNvPr id="55299" name="矩形标注 74779"/>
            <p:cNvSpPr>
              <a:spLocks noChangeArrowheads="1"/>
            </p:cNvSpPr>
            <p:nvPr/>
          </p:nvSpPr>
          <p:spPr bwMode="auto">
            <a:xfrm flipV="1">
              <a:off x="324" y="3021"/>
              <a:ext cx="1043" cy="590"/>
            </a:xfrm>
            <a:prstGeom prst="wedgeRectCallout">
              <a:avLst>
                <a:gd name="adj1" fmla="val 32264"/>
                <a:gd name="adj2" fmla="val 269625"/>
              </a:avLst>
            </a:prstGeom>
            <a:solidFill>
              <a:schemeClr val="bg1"/>
            </a:solidFill>
            <a:ln w="9525">
              <a:solidFill>
                <a:srgbClr val="FFCC00"/>
              </a:solidFill>
              <a:miter lim="800000"/>
            </a:ln>
          </p:spPr>
          <p:txBody>
            <a:bodyPr rot="10800000"/>
            <a:lstStyle/>
            <a:p>
              <a:pPr algn="ctr"/>
              <a:endParaRPr lang="zh-CN" altLang="en-US" sz="1800" b="0"/>
            </a:p>
          </p:txBody>
        </p:sp>
        <p:sp>
          <p:nvSpPr>
            <p:cNvPr id="74781" name="矩形 74780"/>
            <p:cNvSpPr/>
            <p:nvPr/>
          </p:nvSpPr>
          <p:spPr>
            <a:xfrm>
              <a:off x="449" y="3090"/>
              <a:ext cx="792" cy="288"/>
            </a:xfrm>
            <a:prstGeom prst="rect">
              <a:avLst/>
            </a:prstGeom>
          </p:spPr>
          <p:txBody>
            <a:bodyPr wrap="none" fromWordArt="1">
              <a:prstTxWarp prst="textDeflate">
                <a:avLst>
                  <a:gd name="adj" fmla="val 0"/>
                </a:avLst>
              </a:prstTxWarp>
              <a:normAutofit fontScale="75000" lnSpcReduction="10000"/>
            </a:bodyPr>
            <a:lstStyle/>
            <a:p>
              <a:pPr algn="ctr"/>
              <a:r>
                <a:rPr lang="en-US" altLang="zh-CN" sz="1800" noProof="1">
                  <a:ln w="9525" cap="flat" cmpd="sng">
                    <a:solidFill>
                      <a:srgbClr val="000000"/>
                    </a:solidFill>
                    <a:prstDash val="solid"/>
                    <a:headEnd type="none" w="med" len="med"/>
                    <a:tailEnd type="none" w="med" len="med"/>
                  </a:ln>
                  <a:solidFill>
                    <a:srgbClr val="000000"/>
                  </a:solidFill>
                  <a:latin typeface="楷体_GB2312" pitchFamily="49" charset="-122"/>
                  <a:ea typeface="楷体_GB2312" pitchFamily="49" charset="-122"/>
                  <a:cs typeface="+mn-ea"/>
                </a:rPr>
                <a:t>y</a:t>
              </a:r>
              <a:r>
                <a:rPr lang="zh-CN" altLang="en-US" sz="1800" noProof="1">
                  <a:ln w="9525" cap="flat" cmpd="sng">
                    <a:solidFill>
                      <a:srgbClr val="000000"/>
                    </a:solidFill>
                    <a:prstDash val="solid"/>
                    <a:headEnd type="none" w="med" len="med"/>
                    <a:tailEnd type="none" w="med" len="med"/>
                  </a:ln>
                  <a:solidFill>
                    <a:srgbClr val="000000"/>
                  </a:solidFill>
                  <a:latin typeface="楷体_GB2312" pitchFamily="49" charset="-122"/>
                  <a:ea typeface="楷体_GB2312" pitchFamily="49" charset="-122"/>
                  <a:cs typeface="+mn-ea"/>
                </a:rPr>
                <a:t>轴信号灵敏度</a:t>
              </a:r>
              <a:endParaRPr lang="zh-CN" altLang="en-US" sz="1800" noProof="1">
                <a:ln w="9525" cap="flat" cmpd="sng">
                  <a:solidFill>
                    <a:srgbClr val="000000"/>
                  </a:solidFill>
                  <a:prstDash val="solid"/>
                  <a:headEnd type="none" w="med" len="med"/>
                  <a:tailEnd type="none" w="med" len="med"/>
                </a:ln>
                <a:solidFill>
                  <a:srgbClr val="000000"/>
                </a:solidFill>
                <a:latin typeface="楷体_GB2312" pitchFamily="49" charset="-122"/>
                <a:ea typeface="楷体_GB2312" pitchFamily="49" charset="-122"/>
                <a:cs typeface="+mn-ea"/>
              </a:endParaRPr>
            </a:p>
            <a:p>
              <a:pPr algn="ctr"/>
              <a:r>
                <a:rPr lang="zh-CN" altLang="en-US" sz="1800" noProof="1">
                  <a:ln w="9525" cap="flat" cmpd="sng">
                    <a:solidFill>
                      <a:srgbClr val="000000"/>
                    </a:solidFill>
                    <a:prstDash val="solid"/>
                    <a:headEnd type="none" w="med" len="med"/>
                    <a:tailEnd type="none" w="med" len="med"/>
                  </a:ln>
                  <a:solidFill>
                    <a:srgbClr val="000000"/>
                  </a:solidFill>
                  <a:latin typeface="楷体_GB2312" pitchFamily="49" charset="-122"/>
                  <a:ea typeface="楷体_GB2312" pitchFamily="49" charset="-122"/>
                  <a:cs typeface="+mn-ea"/>
                </a:rPr>
                <a:t>旋钮 </a:t>
              </a:r>
              <a:r>
                <a:rPr lang="en-US" altLang="zh-CN" sz="1800" noProof="1">
                  <a:ln w="9525" cap="flat" cmpd="sng">
                    <a:solidFill>
                      <a:srgbClr val="000000"/>
                    </a:solidFill>
                    <a:prstDash val="solid"/>
                    <a:headEnd type="none" w="med" len="med"/>
                    <a:tailEnd type="none" w="med" len="med"/>
                  </a:ln>
                  <a:solidFill>
                    <a:srgbClr val="000000"/>
                  </a:solidFill>
                  <a:latin typeface="楷体_GB2312" pitchFamily="49" charset="-122"/>
                  <a:ea typeface="楷体_GB2312" pitchFamily="49" charset="-122"/>
                  <a:cs typeface="+mn-ea"/>
                </a:rPr>
                <a:t>Sy</a:t>
              </a:r>
              <a:endParaRPr lang="en-US" altLang="zh-CN" sz="1800" noProof="1">
                <a:ln w="9525" cap="flat" cmpd="sng">
                  <a:solidFill>
                    <a:srgbClr val="000000"/>
                  </a:solidFill>
                  <a:prstDash val="solid"/>
                  <a:headEnd type="none" w="med" len="med"/>
                  <a:tailEnd type="none" w="med" len="med"/>
                </a:ln>
                <a:solidFill>
                  <a:srgbClr val="000000"/>
                </a:solidFill>
                <a:latin typeface="楷体_GB2312" pitchFamily="49" charset="-122"/>
                <a:ea typeface="楷体_GB2312" pitchFamily="49" charset="-122"/>
                <a:cs typeface="+mn-ea"/>
              </a:endParaRPr>
            </a:p>
          </p:txBody>
        </p:sp>
      </p:grpSp>
      <p:sp>
        <p:nvSpPr>
          <p:cNvPr id="74815" name="圆角矩形标注 74814"/>
          <p:cNvSpPr/>
          <p:nvPr/>
        </p:nvSpPr>
        <p:spPr>
          <a:xfrm>
            <a:off x="350839" y="168275"/>
            <a:ext cx="2433132" cy="777875"/>
          </a:xfrm>
          <a:prstGeom prst="wedgeRoundRectCallout">
            <a:avLst>
              <a:gd name="adj1" fmla="val 24411"/>
              <a:gd name="adj2" fmla="val 247957"/>
              <a:gd name="adj3" fmla="val 16667"/>
            </a:avLst>
          </a:prstGeom>
          <a:ln>
            <a:solidFill>
              <a:srgbClr val="FFC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a:lstStyle/>
          <a:p>
            <a:pPr algn="ctr"/>
            <a:endParaRPr lang="zh-CN" altLang="en-US" noProof="1">
              <a:ea typeface="楷体_GB2312" pitchFamily="49" charset="-122"/>
            </a:endParaRPr>
          </a:p>
        </p:txBody>
      </p:sp>
      <p:sp>
        <p:nvSpPr>
          <p:cNvPr id="74816" name="文本框 74815"/>
          <p:cNvSpPr txBox="1">
            <a:spLocks noChangeArrowheads="1"/>
          </p:cNvSpPr>
          <p:nvPr/>
        </p:nvSpPr>
        <p:spPr bwMode="auto">
          <a:xfrm>
            <a:off x="350838" y="225425"/>
            <a:ext cx="243313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solidFill>
                  <a:schemeClr val="accent2"/>
                </a:solidFill>
                <a:latin typeface="楷体_GB2312" pitchFamily="49" charset="-122"/>
                <a:ea typeface="楷体_GB2312" pitchFamily="49" charset="-122"/>
              </a:rPr>
              <a:t>每档的数值</a:t>
            </a:r>
            <a:r>
              <a:rPr lang="zh-CN" altLang="en-US" sz="1600" dirty="0" smtClean="0">
                <a:solidFill>
                  <a:schemeClr val="accent2"/>
                </a:solidFill>
                <a:latin typeface="楷体_GB2312" pitchFamily="49" charset="-122"/>
                <a:ea typeface="楷体_GB2312" pitchFamily="49" charset="-122"/>
              </a:rPr>
              <a:t>：</a:t>
            </a:r>
            <a:r>
              <a:rPr lang="en-US" altLang="zh-CN" sz="1600" dirty="0" smtClean="0">
                <a:solidFill>
                  <a:schemeClr val="accent2"/>
                </a:solidFill>
                <a:latin typeface="楷体_GB2312" pitchFamily="49" charset="-122"/>
                <a:ea typeface="楷体_GB2312" pitchFamily="49" charset="-122"/>
              </a:rPr>
              <a:t>Y</a:t>
            </a:r>
            <a:r>
              <a:rPr lang="zh-CN" altLang="en-US" sz="1600" dirty="0">
                <a:solidFill>
                  <a:schemeClr val="accent2"/>
                </a:solidFill>
                <a:latin typeface="楷体_GB2312" pitchFamily="49" charset="-122"/>
                <a:ea typeface="楷体_GB2312" pitchFamily="49" charset="-122"/>
              </a:rPr>
              <a:t>轴</a:t>
            </a:r>
            <a:r>
              <a:rPr lang="zh-CN" altLang="en-US" sz="1600" dirty="0" smtClean="0">
                <a:solidFill>
                  <a:schemeClr val="accent2"/>
                </a:solidFill>
                <a:latin typeface="楷体_GB2312" pitchFamily="49" charset="-122"/>
                <a:ea typeface="楷体_GB2312" pitchFamily="49" charset="-122"/>
              </a:rPr>
              <a:t>上</a:t>
            </a:r>
            <a:r>
              <a:rPr lang="en-US" altLang="zh-CN" sz="1600" dirty="0" smtClean="0">
                <a:solidFill>
                  <a:schemeClr val="accent2"/>
                </a:solidFill>
                <a:latin typeface="楷体_GB2312" pitchFamily="49" charset="-122"/>
                <a:ea typeface="楷体_GB2312" pitchFamily="49" charset="-122"/>
              </a:rPr>
              <a:t>1</a:t>
            </a:r>
            <a:r>
              <a:rPr lang="zh-CN" altLang="en-US" sz="1600" dirty="0" smtClean="0">
                <a:solidFill>
                  <a:schemeClr val="accent2"/>
                </a:solidFill>
                <a:latin typeface="楷体_GB2312" pitchFamily="49" charset="-122"/>
                <a:ea typeface="楷体_GB2312" pitchFamily="49" charset="-122"/>
              </a:rPr>
              <a:t>大格</a:t>
            </a:r>
            <a:endParaRPr lang="en-US" altLang="zh-CN" sz="1600" dirty="0" smtClean="0">
              <a:solidFill>
                <a:schemeClr val="accent2"/>
              </a:solidFill>
              <a:latin typeface="楷体_GB2312" pitchFamily="49" charset="-122"/>
              <a:ea typeface="楷体_GB2312" pitchFamily="49" charset="-122"/>
            </a:endParaRPr>
          </a:p>
          <a:p>
            <a:r>
              <a:rPr lang="en-US" altLang="zh-CN" sz="1600" dirty="0" smtClean="0">
                <a:solidFill>
                  <a:schemeClr val="accent2"/>
                </a:solidFill>
                <a:latin typeface="楷体_GB2312" pitchFamily="49" charset="-122"/>
                <a:ea typeface="楷体_GB2312" pitchFamily="49" charset="-122"/>
              </a:rPr>
              <a:t>(</a:t>
            </a:r>
            <a:r>
              <a:rPr lang="en-US" altLang="zh-CN" sz="1600" dirty="0">
                <a:solidFill>
                  <a:schemeClr val="accent2"/>
                </a:solidFill>
                <a:latin typeface="楷体_GB2312" pitchFamily="49" charset="-122"/>
                <a:ea typeface="楷体_GB2312" pitchFamily="49" charset="-122"/>
              </a:rPr>
              <a:t>1.0 </a:t>
            </a:r>
            <a:r>
              <a:rPr lang="en-US" altLang="zh-CN" sz="1600" dirty="0" err="1">
                <a:solidFill>
                  <a:schemeClr val="accent2"/>
                </a:solidFill>
                <a:latin typeface="楷体_GB2312" pitchFamily="49" charset="-122"/>
                <a:ea typeface="楷体_GB2312" pitchFamily="49" charset="-122"/>
              </a:rPr>
              <a:t>Div</a:t>
            </a:r>
            <a:r>
              <a:rPr lang="en-US" altLang="zh-CN" sz="1600" dirty="0">
                <a:solidFill>
                  <a:schemeClr val="accent2"/>
                </a:solidFill>
                <a:latin typeface="楷体_GB2312" pitchFamily="49" charset="-122"/>
                <a:ea typeface="楷体_GB2312" pitchFamily="49" charset="-122"/>
              </a:rPr>
              <a:t>)</a:t>
            </a:r>
            <a:r>
              <a:rPr lang="zh-CN" altLang="en-US" sz="1600" dirty="0">
                <a:solidFill>
                  <a:schemeClr val="accent2"/>
                </a:solidFill>
                <a:latin typeface="楷体_GB2312" pitchFamily="49" charset="-122"/>
                <a:ea typeface="楷体_GB2312" pitchFamily="49" charset="-122"/>
              </a:rPr>
              <a:t>对应的电压值</a:t>
            </a:r>
            <a:endParaRPr lang="zh-CN" altLang="en-US" sz="1600" dirty="0">
              <a:solidFill>
                <a:schemeClr val="accent2"/>
              </a:solidFill>
              <a:latin typeface="楷体_GB2312" pitchFamily="49" charset="-122"/>
              <a:ea typeface="楷体_GB2312" pitchFamily="49" charset="-122"/>
            </a:endParaRPr>
          </a:p>
        </p:txBody>
      </p:sp>
      <p:grpSp>
        <p:nvGrpSpPr>
          <p:cNvPr id="74782" name="组合 74781"/>
          <p:cNvGrpSpPr/>
          <p:nvPr/>
        </p:nvGrpSpPr>
        <p:grpSpPr bwMode="auto">
          <a:xfrm>
            <a:off x="6096000" y="5565775"/>
            <a:ext cx="1390650" cy="936625"/>
            <a:chOff x="4217" y="3369"/>
            <a:chExt cx="1043" cy="590"/>
          </a:xfrm>
          <a:solidFill>
            <a:schemeClr val="bg1"/>
          </a:solidFill>
        </p:grpSpPr>
        <p:sp>
          <p:nvSpPr>
            <p:cNvPr id="55304" name="矩形标注 74782"/>
            <p:cNvSpPr>
              <a:spLocks noChangeArrowheads="1"/>
            </p:cNvSpPr>
            <p:nvPr/>
          </p:nvSpPr>
          <p:spPr bwMode="auto">
            <a:xfrm flipV="1">
              <a:off x="4217" y="3369"/>
              <a:ext cx="1043" cy="590"/>
            </a:xfrm>
            <a:prstGeom prst="wedgeRectCallout">
              <a:avLst>
                <a:gd name="adj1" fmla="val -144065"/>
                <a:gd name="adj2" fmla="val 305389"/>
              </a:avLst>
            </a:prstGeom>
            <a:grpFill/>
            <a:ln w="9525">
              <a:solidFill>
                <a:srgbClr val="FFCC00"/>
              </a:solidFill>
              <a:miter lim="800000"/>
            </a:ln>
          </p:spPr>
          <p:txBody>
            <a:bodyPr rot="10800000"/>
            <a:lstStyle/>
            <a:p>
              <a:pPr algn="ctr"/>
              <a:endParaRPr lang="zh-CN" altLang="en-US" sz="1800" b="0"/>
            </a:p>
          </p:txBody>
        </p:sp>
        <p:sp>
          <p:nvSpPr>
            <p:cNvPr id="74784" name="矩形 74783"/>
            <p:cNvSpPr/>
            <p:nvPr/>
          </p:nvSpPr>
          <p:spPr>
            <a:xfrm>
              <a:off x="4360" y="3520"/>
              <a:ext cx="792" cy="288"/>
            </a:xfrm>
            <a:prstGeom prst="rect">
              <a:avLst/>
            </a:prstGeom>
            <a:grpFill/>
          </p:spPr>
          <p:txBody>
            <a:bodyPr wrap="none" fromWordArt="1">
              <a:prstTxWarp prst="textDeflate">
                <a:avLst>
                  <a:gd name="adj" fmla="val 0"/>
                </a:avLst>
              </a:prstTxWarp>
              <a:normAutofit fontScale="75000" lnSpcReduction="10000"/>
            </a:bodyPr>
            <a:lstStyle/>
            <a:p>
              <a:pPr algn="ctr"/>
              <a:r>
                <a:rPr lang="en-US" altLang="zh-CN" sz="1800" noProof="1">
                  <a:ln w="9525" cap="flat" cmpd="sng">
                    <a:solidFill>
                      <a:srgbClr val="000000"/>
                    </a:solidFill>
                    <a:prstDash val="solid"/>
                    <a:headEnd type="none" w="med" len="med"/>
                    <a:tailEnd type="none" w="med" len="med"/>
                  </a:ln>
                  <a:solidFill>
                    <a:srgbClr val="000000"/>
                  </a:solidFill>
                  <a:latin typeface="楷体_GB2312" pitchFamily="49" charset="-122"/>
                  <a:ea typeface="楷体_GB2312" pitchFamily="49" charset="-122"/>
                  <a:cs typeface="+mn-ea"/>
                </a:rPr>
                <a:t>x</a:t>
              </a:r>
              <a:r>
                <a:rPr lang="zh-CN" altLang="en-US" sz="1800" noProof="1">
                  <a:ln w="9525" cap="flat" cmpd="sng">
                    <a:solidFill>
                      <a:srgbClr val="000000"/>
                    </a:solidFill>
                    <a:prstDash val="solid"/>
                    <a:headEnd type="none" w="med" len="med"/>
                    <a:tailEnd type="none" w="med" len="med"/>
                  </a:ln>
                  <a:solidFill>
                    <a:srgbClr val="000000"/>
                  </a:solidFill>
                  <a:latin typeface="楷体_GB2312" pitchFamily="49" charset="-122"/>
                  <a:ea typeface="楷体_GB2312" pitchFamily="49" charset="-122"/>
                  <a:cs typeface="+mn-ea"/>
                </a:rPr>
                <a:t>轴信号灵敏度</a:t>
              </a:r>
              <a:endParaRPr lang="zh-CN" altLang="en-US" sz="1800" noProof="1">
                <a:ln w="9525" cap="flat" cmpd="sng">
                  <a:solidFill>
                    <a:srgbClr val="000000"/>
                  </a:solidFill>
                  <a:prstDash val="solid"/>
                  <a:headEnd type="none" w="med" len="med"/>
                  <a:tailEnd type="none" w="med" len="med"/>
                </a:ln>
                <a:solidFill>
                  <a:srgbClr val="000000"/>
                </a:solidFill>
                <a:latin typeface="楷体_GB2312" pitchFamily="49" charset="-122"/>
                <a:ea typeface="楷体_GB2312" pitchFamily="49" charset="-122"/>
                <a:cs typeface="+mn-ea"/>
              </a:endParaRPr>
            </a:p>
            <a:p>
              <a:pPr algn="ctr"/>
              <a:r>
                <a:rPr lang="zh-CN" altLang="en-US" sz="1800" noProof="1">
                  <a:ln w="9525" cap="flat" cmpd="sng">
                    <a:solidFill>
                      <a:srgbClr val="000000"/>
                    </a:solidFill>
                    <a:prstDash val="solid"/>
                    <a:headEnd type="none" w="med" len="med"/>
                    <a:tailEnd type="none" w="med" len="med"/>
                  </a:ln>
                  <a:solidFill>
                    <a:srgbClr val="000000"/>
                  </a:solidFill>
                  <a:latin typeface="楷体_GB2312" pitchFamily="49" charset="-122"/>
                  <a:ea typeface="楷体_GB2312" pitchFamily="49" charset="-122"/>
                  <a:cs typeface="+mn-ea"/>
                </a:rPr>
                <a:t>旋钮 </a:t>
              </a:r>
              <a:r>
                <a:rPr lang="en-US" altLang="zh-CN" sz="1800" noProof="1">
                  <a:ln w="9525" cap="flat" cmpd="sng">
                    <a:solidFill>
                      <a:srgbClr val="000000"/>
                    </a:solidFill>
                    <a:prstDash val="solid"/>
                    <a:headEnd type="none" w="med" len="med"/>
                    <a:tailEnd type="none" w="med" len="med"/>
                  </a:ln>
                  <a:solidFill>
                    <a:srgbClr val="000000"/>
                  </a:solidFill>
                  <a:latin typeface="楷体_GB2312" pitchFamily="49" charset="-122"/>
                  <a:ea typeface="楷体_GB2312" pitchFamily="49" charset="-122"/>
                  <a:cs typeface="+mn-ea"/>
                </a:rPr>
                <a:t>Sx</a:t>
              </a:r>
              <a:r>
                <a:rPr lang="zh-CN" altLang="en-US" sz="1800" noProof="1">
                  <a:ln w="9525" cap="flat" cmpd="sng">
                    <a:solidFill>
                      <a:srgbClr val="000000"/>
                    </a:solidFill>
                    <a:prstDash val="solid"/>
                    <a:headEnd type="none" w="med" len="med"/>
                    <a:tailEnd type="none" w="med" len="med"/>
                  </a:ln>
                  <a:solidFill>
                    <a:srgbClr val="000000"/>
                  </a:solidFill>
                  <a:latin typeface="楷体_GB2312" pitchFamily="49" charset="-122"/>
                  <a:ea typeface="楷体_GB2312" pitchFamily="49" charset="-122"/>
                  <a:cs typeface="+mn-ea"/>
                </a:rPr>
                <a:t> </a:t>
              </a:r>
              <a:endParaRPr lang="zh-CN" altLang="en-US" sz="1800" noProof="1">
                <a:ln w="9525" cap="flat" cmpd="sng">
                  <a:solidFill>
                    <a:srgbClr val="000000"/>
                  </a:solidFill>
                  <a:prstDash val="solid"/>
                  <a:headEnd type="none" w="med" len="med"/>
                  <a:tailEnd type="none" w="med" len="med"/>
                </a:ln>
                <a:solidFill>
                  <a:srgbClr val="000000"/>
                </a:solidFill>
                <a:latin typeface="楷体_GB2312" pitchFamily="49" charset="-122"/>
                <a:ea typeface="楷体_GB2312" pitchFamily="49" charset="-122"/>
              </a:endParaRPr>
            </a:p>
          </p:txBody>
        </p:sp>
      </p:grpSp>
      <p:sp>
        <p:nvSpPr>
          <p:cNvPr id="54292" name="文本框 1"/>
          <p:cNvSpPr txBox="1">
            <a:spLocks noChangeArrowheads="1"/>
          </p:cNvSpPr>
          <p:nvPr/>
        </p:nvSpPr>
        <p:spPr bwMode="auto">
          <a:xfrm>
            <a:off x="7023100" y="2492375"/>
            <a:ext cx="2325688"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20000"/>
              </a:lnSpc>
            </a:pPr>
            <a:r>
              <a:rPr lang="zh-CN" altLang="en-US" sz="2400"/>
              <a:t>注意：</a:t>
            </a:r>
            <a:endParaRPr lang="zh-CN" altLang="en-US" sz="2400"/>
          </a:p>
          <a:p>
            <a:pPr>
              <a:lnSpc>
                <a:spcPct val="120000"/>
              </a:lnSpc>
            </a:pPr>
            <a:r>
              <a:rPr lang="zh-CN" altLang="en-US" sz="2400"/>
              <a:t>在</a:t>
            </a:r>
            <a:r>
              <a:rPr lang="zh-CN" altLang="en-US" sz="2400">
                <a:solidFill>
                  <a:srgbClr val="FF0000"/>
                </a:solidFill>
              </a:rPr>
              <a:t>定量测量</a:t>
            </a:r>
            <a:r>
              <a:rPr lang="zh-CN" altLang="en-US" sz="2400"/>
              <a:t>时，</a:t>
            </a:r>
            <a:endParaRPr lang="zh-CN" altLang="en-US" sz="2400"/>
          </a:p>
          <a:p>
            <a:pPr>
              <a:lnSpc>
                <a:spcPct val="120000"/>
              </a:lnSpc>
            </a:pPr>
            <a:r>
              <a:rPr lang="zh-CN" altLang="en-US" sz="2400">
                <a:solidFill>
                  <a:srgbClr val="FF0000"/>
                </a:solidFill>
              </a:rPr>
              <a:t>微调旋钮</a:t>
            </a:r>
            <a:r>
              <a:rPr lang="zh-CN" altLang="en-US" sz="2400"/>
              <a:t>必须</a:t>
            </a:r>
            <a:endParaRPr lang="zh-CN" altLang="en-US" sz="2400"/>
          </a:p>
          <a:p>
            <a:pPr>
              <a:lnSpc>
                <a:spcPct val="120000"/>
              </a:lnSpc>
            </a:pPr>
            <a:r>
              <a:rPr lang="zh-CN" altLang="en-US" sz="2400"/>
              <a:t>顺时针旋到底！</a:t>
            </a:r>
            <a:endParaRPr lang="zh-CN" altLang="en-US" sz="2400"/>
          </a:p>
          <a:p>
            <a:endParaRPr lang="zh-CN" altLang="en-US" sz="2400"/>
          </a:p>
        </p:txBody>
      </p:sp>
      <p:grpSp>
        <p:nvGrpSpPr>
          <p:cNvPr id="76830" name="组合 76829"/>
          <p:cNvGrpSpPr/>
          <p:nvPr/>
        </p:nvGrpSpPr>
        <p:grpSpPr bwMode="auto">
          <a:xfrm>
            <a:off x="6815138" y="225425"/>
            <a:ext cx="2089150" cy="720725"/>
            <a:chOff x="4293" y="142"/>
            <a:chExt cx="1316" cy="454"/>
          </a:xfrm>
        </p:grpSpPr>
        <p:sp>
          <p:nvSpPr>
            <p:cNvPr id="55308" name="矩形标注 76830"/>
            <p:cNvSpPr>
              <a:spLocks noChangeArrowheads="1"/>
            </p:cNvSpPr>
            <p:nvPr/>
          </p:nvSpPr>
          <p:spPr bwMode="auto">
            <a:xfrm flipV="1">
              <a:off x="4293" y="142"/>
              <a:ext cx="1316" cy="454"/>
            </a:xfrm>
            <a:prstGeom prst="wedgeRectCallout">
              <a:avLst>
                <a:gd name="adj1" fmla="val -55606"/>
                <a:gd name="adj2" fmla="val -344449"/>
              </a:avLst>
            </a:prstGeom>
            <a:solidFill>
              <a:schemeClr val="bg1"/>
            </a:solidFill>
            <a:ln w="9525">
              <a:solidFill>
                <a:srgbClr val="FFCC00"/>
              </a:solidFill>
              <a:miter lim="800000"/>
            </a:ln>
          </p:spPr>
          <p:txBody>
            <a:bodyPr rot="10800000"/>
            <a:lstStyle/>
            <a:p>
              <a:pPr algn="ctr"/>
              <a:endParaRPr lang="zh-CN" altLang="en-US" sz="1800" b="0"/>
            </a:p>
          </p:txBody>
        </p:sp>
        <p:sp>
          <p:nvSpPr>
            <p:cNvPr id="76832" name="矩形 76831"/>
            <p:cNvSpPr/>
            <p:nvPr/>
          </p:nvSpPr>
          <p:spPr>
            <a:xfrm>
              <a:off x="4363" y="205"/>
              <a:ext cx="1176" cy="324"/>
            </a:xfrm>
            <a:prstGeom prst="rect">
              <a:avLst/>
            </a:prstGeom>
          </p:spPr>
          <p:txBody>
            <a:bodyPr wrap="none" fromWordArt="1">
              <a:prstTxWarp prst="textDeflate">
                <a:avLst>
                  <a:gd name="adj" fmla="val 0"/>
                </a:avLst>
              </a:prstTxWarp>
              <a:normAutofit fontScale="67500" lnSpcReduction="10000"/>
            </a:bodyPr>
            <a:lstStyle/>
            <a:p>
              <a:pPr algn="ctr"/>
              <a:r>
                <a:rPr lang="zh-CN" altLang="en-US" sz="2000" noProof="1">
                  <a:ln w="9525" cap="flat" cmpd="sng">
                    <a:solidFill>
                      <a:srgbClr val="000000"/>
                    </a:solidFill>
                    <a:prstDash val="solid"/>
                    <a:headEnd type="none" w="med" len="med"/>
                    <a:tailEnd type="none" w="med" len="med"/>
                  </a:ln>
                  <a:solidFill>
                    <a:srgbClr val="000000"/>
                  </a:solidFill>
                  <a:latin typeface="楷体_GB2312" pitchFamily="49" charset="-122"/>
                  <a:ea typeface="楷体_GB2312" pitchFamily="49" charset="-122"/>
                  <a:cs typeface="+mn-ea"/>
                </a:rPr>
                <a:t>扫描触发信号源</a:t>
              </a:r>
              <a:endParaRPr lang="zh-CN" altLang="en-US" sz="2000" noProof="1">
                <a:ln w="9525" cap="flat" cmpd="sng">
                  <a:solidFill>
                    <a:srgbClr val="000000"/>
                  </a:solidFill>
                  <a:prstDash val="solid"/>
                  <a:headEnd type="none" w="med" len="med"/>
                  <a:tailEnd type="none" w="med" len="med"/>
                </a:ln>
                <a:solidFill>
                  <a:srgbClr val="000000"/>
                </a:solidFill>
                <a:latin typeface="楷体_GB2312" pitchFamily="49" charset="-122"/>
                <a:ea typeface="楷体_GB2312" pitchFamily="49" charset="-122"/>
              </a:endParaRPr>
            </a:p>
            <a:p>
              <a:pPr algn="ctr"/>
              <a:r>
                <a:rPr lang="zh-CN" altLang="en-US" sz="2000" noProof="1">
                  <a:ln w="9525" cap="flat" cmpd="sng">
                    <a:solidFill>
                      <a:srgbClr val="000000"/>
                    </a:solidFill>
                    <a:prstDash val="solid"/>
                    <a:headEnd type="none" w="med" len="med"/>
                    <a:tailEnd type="none" w="med" len="med"/>
                  </a:ln>
                  <a:solidFill>
                    <a:srgbClr val="000000"/>
                  </a:solidFill>
                  <a:latin typeface="楷体_GB2312" pitchFamily="49" charset="-122"/>
                  <a:ea typeface="楷体_GB2312" pitchFamily="49" charset="-122"/>
                  <a:cs typeface="+mn-ea"/>
                </a:rPr>
                <a:t>选择器</a:t>
              </a:r>
              <a:endParaRPr lang="zh-CN" altLang="en-US" sz="2000" noProof="1">
                <a:ln w="9525" cap="flat" cmpd="sng">
                  <a:solidFill>
                    <a:srgbClr val="000000"/>
                  </a:solidFill>
                  <a:prstDash val="solid"/>
                  <a:headEnd type="none" w="med" len="med"/>
                  <a:tailEnd type="none" w="med" len="med"/>
                </a:ln>
                <a:solidFill>
                  <a:srgbClr val="000000"/>
                </a:solidFill>
                <a:latin typeface="楷体_GB2312" pitchFamily="49" charset="-122"/>
                <a:ea typeface="楷体_GB2312" pitchFamily="49" charset="-122"/>
              </a:endParaRPr>
            </a:p>
          </p:txBody>
        </p:sp>
      </p:grpSp>
      <p:sp>
        <p:nvSpPr>
          <p:cNvPr id="2" name="圆角矩形标注 1"/>
          <p:cNvSpPr/>
          <p:nvPr/>
        </p:nvSpPr>
        <p:spPr>
          <a:xfrm>
            <a:off x="3838470" y="200025"/>
            <a:ext cx="2692505" cy="746125"/>
          </a:xfrm>
          <a:prstGeom prst="wedgeRoundRectCallout">
            <a:avLst>
              <a:gd name="adj1" fmla="val -29425"/>
              <a:gd name="adj2" fmla="val 299024"/>
              <a:gd name="adj3" fmla="val 16667"/>
            </a:avLst>
          </a:prstGeom>
          <a:ln>
            <a:solidFill>
              <a:srgbClr val="EC9528"/>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a:lstStyle/>
          <a:p>
            <a:r>
              <a:rPr lang="zh-CN" altLang="en-US" sz="1600" noProof="1">
                <a:solidFill>
                  <a:schemeClr val="accent2"/>
                </a:solidFill>
                <a:latin typeface="楷体_GB2312" pitchFamily="49" charset="-122"/>
                <a:ea typeface="楷体_GB2312" pitchFamily="49" charset="-122"/>
                <a:sym typeface="+mn-ea"/>
              </a:rPr>
              <a:t>每档的</a:t>
            </a:r>
            <a:r>
              <a:rPr lang="zh-CN" altLang="en-US" sz="1600" noProof="1">
                <a:solidFill>
                  <a:schemeClr val="accent2"/>
                </a:solidFill>
                <a:latin typeface="楷体_GB2312" pitchFamily="49" charset="-122"/>
                <a:ea typeface="楷体_GB2312" pitchFamily="49" charset="-122"/>
                <a:sym typeface="+mn-ea"/>
              </a:rPr>
              <a:t>数值</a:t>
            </a:r>
            <a:r>
              <a:rPr lang="zh-CN" altLang="en-US" sz="1600" noProof="1" smtClean="0">
                <a:solidFill>
                  <a:schemeClr val="accent2"/>
                </a:solidFill>
                <a:latin typeface="楷体_GB2312" pitchFamily="49" charset="-122"/>
                <a:ea typeface="楷体_GB2312" pitchFamily="49" charset="-122"/>
                <a:sym typeface="+mn-ea"/>
              </a:rPr>
              <a:t>：</a:t>
            </a:r>
            <a:r>
              <a:rPr lang="en-US" altLang="zh-CN" sz="1600" noProof="1" smtClean="0">
                <a:solidFill>
                  <a:schemeClr val="accent2"/>
                </a:solidFill>
                <a:latin typeface="楷体_GB2312" pitchFamily="49" charset="-122"/>
                <a:ea typeface="楷体_GB2312" pitchFamily="49" charset="-122"/>
                <a:sym typeface="+mn-ea"/>
              </a:rPr>
              <a:t>X</a:t>
            </a:r>
            <a:r>
              <a:rPr lang="zh-CN" altLang="en-US" sz="1600" noProof="1">
                <a:solidFill>
                  <a:schemeClr val="accent2"/>
                </a:solidFill>
                <a:latin typeface="楷体_GB2312" pitchFamily="49" charset="-122"/>
                <a:ea typeface="楷体_GB2312" pitchFamily="49" charset="-122"/>
                <a:sym typeface="+mn-ea"/>
              </a:rPr>
              <a:t>轴</a:t>
            </a:r>
            <a:r>
              <a:rPr lang="zh-CN" altLang="en-US" sz="1600" noProof="1" smtClean="0">
                <a:solidFill>
                  <a:schemeClr val="accent2"/>
                </a:solidFill>
                <a:latin typeface="楷体_GB2312" pitchFamily="49" charset="-122"/>
                <a:ea typeface="楷体_GB2312" pitchFamily="49" charset="-122"/>
                <a:sym typeface="+mn-ea"/>
              </a:rPr>
              <a:t>上</a:t>
            </a:r>
            <a:r>
              <a:rPr lang="en-US" altLang="zh-CN" sz="1600" noProof="1" smtClean="0">
                <a:solidFill>
                  <a:schemeClr val="accent2"/>
                </a:solidFill>
                <a:latin typeface="楷体_GB2312" pitchFamily="49" charset="-122"/>
                <a:ea typeface="楷体_GB2312" pitchFamily="49" charset="-122"/>
                <a:sym typeface="+mn-ea"/>
              </a:rPr>
              <a:t>1</a:t>
            </a:r>
            <a:r>
              <a:rPr lang="zh-CN" altLang="en-US" sz="1600" noProof="1" smtClean="0">
                <a:solidFill>
                  <a:schemeClr val="accent2"/>
                </a:solidFill>
                <a:latin typeface="楷体_GB2312" pitchFamily="49" charset="-122"/>
                <a:ea typeface="楷体_GB2312" pitchFamily="49" charset="-122"/>
                <a:sym typeface="+mn-ea"/>
              </a:rPr>
              <a:t>大格</a:t>
            </a:r>
            <a:r>
              <a:rPr lang="en-US" altLang="zh-CN" sz="1600" noProof="1" smtClean="0">
                <a:solidFill>
                  <a:schemeClr val="accent2"/>
                </a:solidFill>
                <a:latin typeface="楷体_GB2312" pitchFamily="49" charset="-122"/>
                <a:ea typeface="楷体_GB2312" pitchFamily="49" charset="-122"/>
                <a:sym typeface="+mn-ea"/>
              </a:rPr>
              <a:t>(1.0 </a:t>
            </a:r>
            <a:r>
              <a:rPr lang="en-US" altLang="zh-CN" sz="1600" noProof="1">
                <a:solidFill>
                  <a:schemeClr val="accent2"/>
                </a:solidFill>
                <a:latin typeface="楷体_GB2312" pitchFamily="49" charset="-122"/>
                <a:ea typeface="楷体_GB2312" pitchFamily="49" charset="-122"/>
                <a:sym typeface="+mn-ea"/>
              </a:rPr>
              <a:t>Div)</a:t>
            </a:r>
            <a:r>
              <a:rPr lang="zh-CN" altLang="en-US" sz="1600" noProof="1">
                <a:solidFill>
                  <a:schemeClr val="accent2"/>
                </a:solidFill>
                <a:latin typeface="楷体_GB2312" pitchFamily="49" charset="-122"/>
                <a:ea typeface="楷体_GB2312" pitchFamily="49" charset="-122"/>
                <a:sym typeface="+mn-ea"/>
              </a:rPr>
              <a:t>对应的时间</a:t>
            </a:r>
            <a:endParaRPr lang="zh-CN" altLang="en-US" sz="1600" noProof="1">
              <a:solidFill>
                <a:schemeClr val="accent2"/>
              </a:solidFill>
              <a:latin typeface="楷体_GB2312" pitchFamily="49" charset="-122"/>
              <a:ea typeface="楷体_GB2312" pitchFamily="49" charset="-122"/>
              <a:sym typeface="+mn-ea"/>
            </a:endParaRPr>
          </a:p>
        </p:txBody>
      </p:sp>
      <p:sp>
        <p:nvSpPr>
          <p:cNvPr id="3" name="矩形 2"/>
          <p:cNvSpPr/>
          <p:nvPr/>
        </p:nvSpPr>
        <p:spPr>
          <a:xfrm>
            <a:off x="1692275" y="3670300"/>
            <a:ext cx="595313" cy="91122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4" name="矩形 3"/>
          <p:cNvSpPr/>
          <p:nvPr/>
        </p:nvSpPr>
        <p:spPr>
          <a:xfrm>
            <a:off x="3341688" y="3670300"/>
            <a:ext cx="596900" cy="91122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5" name="矩形 4"/>
          <p:cNvSpPr/>
          <p:nvPr/>
        </p:nvSpPr>
        <p:spPr>
          <a:xfrm>
            <a:off x="4710113" y="3670300"/>
            <a:ext cx="596900" cy="91122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7" name="矩形 6"/>
          <p:cNvSpPr/>
          <p:nvPr/>
        </p:nvSpPr>
        <p:spPr>
          <a:xfrm>
            <a:off x="677863" y="2492375"/>
            <a:ext cx="2957512" cy="1081088"/>
          </a:xfrm>
          <a:prstGeom prst="rect">
            <a:avLst/>
          </a:prstGeom>
          <a:noFill/>
          <a:ln w="28575">
            <a:solidFill>
              <a:srgbClr val="FFC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000" fill="hold">
                                          <p:stCondLst>
                                            <p:cond delay="0"/>
                                          </p:stCondLst>
                                        </p:cTn>
                                        <p:tgtEl>
                                          <p:spTgt spid="74779"/>
                                        </p:tgtEl>
                                        <p:attrNameLst>
                                          <p:attrName>style.visibility</p:attrName>
                                        </p:attrNameLst>
                                      </p:cBhvr>
                                      <p:to>
                                        <p:strVal val="visible"/>
                                      </p:to>
                                    </p:set>
                                    <p:animEffect transition="in" filter="wipe(left)">
                                      <p:cBhvr>
                                        <p:cTn id="7" dur="1000"/>
                                        <p:tgtEl>
                                          <p:spTgt spid="74779"/>
                                        </p:tgtEl>
                                      </p:cBhvr>
                                    </p:animEffect>
                                  </p:childTnLst>
                                </p:cTn>
                              </p:par>
                              <p:par>
                                <p:cTn id="8" presetID="1" presetClass="entr" presetSubtype="0" fill="hold" grpId="0" nodeType="withEffect">
                                  <p:stCondLst>
                                    <p:cond delay="900"/>
                                  </p:stCondLst>
                                  <p:childTnLst>
                                    <p:set>
                                      <p:cBhvr>
                                        <p:cTn id="9" dur="1" fill="hold">
                                          <p:stCondLst>
                                            <p:cond delay="0"/>
                                          </p:stCondLst>
                                        </p:cTn>
                                        <p:tgtEl>
                                          <p:spTgt spid="74815"/>
                                        </p:tgtEl>
                                        <p:attrNameLst>
                                          <p:attrName>style.visibility</p:attrName>
                                        </p:attrNameLst>
                                      </p:cBhvr>
                                      <p:to>
                                        <p:strVal val="visible"/>
                                      </p:to>
                                    </p:set>
                                  </p:childTnLst>
                                </p:cTn>
                              </p:par>
                              <p:par>
                                <p:cTn id="10" presetID="1" presetClass="entr" presetSubtype="0" fill="hold" grpId="0" nodeType="withEffect">
                                  <p:stCondLst>
                                    <p:cond delay="900"/>
                                  </p:stCondLst>
                                  <p:childTnLst>
                                    <p:set>
                                      <p:cBhvr>
                                        <p:cTn id="11" dur="1" fill="hold">
                                          <p:stCondLst>
                                            <p:cond delay="0"/>
                                          </p:stCondLst>
                                        </p:cTn>
                                        <p:tgtEl>
                                          <p:spTgt spid="74816"/>
                                        </p:tgtEl>
                                        <p:attrNameLst>
                                          <p:attrName>style.visibility</p:attrName>
                                        </p:attrNameLst>
                                      </p:cBhvr>
                                      <p:to>
                                        <p:strVal val="visible"/>
                                      </p:to>
                                    </p:se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74782"/>
                                        </p:tgtEl>
                                        <p:attrNameLst>
                                          <p:attrName>style.visibility</p:attrName>
                                        </p:attrNameLst>
                                      </p:cBhvr>
                                      <p:to>
                                        <p:strVal val="visible"/>
                                      </p:to>
                                    </p:set>
                                    <p:animEffect transition="in" filter="wipe(right)">
                                      <p:cBhvr>
                                        <p:cTn id="15" dur="1000"/>
                                        <p:tgtEl>
                                          <p:spTgt spid="7478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76830"/>
                                        </p:tgtEl>
                                        <p:attrNameLst>
                                          <p:attrName>style.visibility</p:attrName>
                                        </p:attrNameLst>
                                      </p:cBhvr>
                                      <p:to>
                                        <p:strVal val="visible"/>
                                      </p:to>
                                    </p:set>
                                    <p:animEffect transition="in" filter="wipe(right)">
                                      <p:cBhvr>
                                        <p:cTn id="20" dur="1000"/>
                                        <p:tgtEl>
                                          <p:spTgt spid="76830"/>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15" grpId="0" bldLvl="0" animBg="1"/>
      <p:bldP spid="74816" grpId="0"/>
      <p:bldP spid="54292" grpId="0"/>
      <p:bldP spid="2"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3" name="组合 5"/>
          <p:cNvGrpSpPr/>
          <p:nvPr/>
        </p:nvGrpSpPr>
        <p:grpSpPr bwMode="auto">
          <a:xfrm>
            <a:off x="1190625" y="1589088"/>
            <a:ext cx="5907088" cy="2446337"/>
            <a:chOff x="2437" y="4070"/>
            <a:chExt cx="8845" cy="3147"/>
          </a:xfrm>
        </p:grpSpPr>
        <p:grpSp>
          <p:nvGrpSpPr>
            <p:cNvPr id="59394" name="组合 2"/>
            <p:cNvGrpSpPr/>
            <p:nvPr/>
          </p:nvGrpSpPr>
          <p:grpSpPr bwMode="auto">
            <a:xfrm>
              <a:off x="2437" y="4070"/>
              <a:ext cx="8845" cy="764"/>
              <a:chOff x="2437" y="4070"/>
              <a:chExt cx="8845" cy="764"/>
            </a:xfrm>
          </p:grpSpPr>
          <p:sp>
            <p:nvSpPr>
              <p:cNvPr id="59395" name="圆角矩形 78858"/>
              <p:cNvSpPr>
                <a:spLocks noChangeArrowheads="1"/>
              </p:cNvSpPr>
              <p:nvPr/>
            </p:nvSpPr>
            <p:spPr bwMode="auto">
              <a:xfrm>
                <a:off x="2437" y="4152"/>
                <a:ext cx="8845" cy="682"/>
              </a:xfrm>
              <a:prstGeom prst="roundRect">
                <a:avLst>
                  <a:gd name="adj" fmla="val 16667"/>
                </a:avLst>
              </a:prstGeom>
              <a:solidFill>
                <a:schemeClr val="bg1"/>
              </a:solidFill>
              <a:ln w="12700" cmpd="sng">
                <a:solidFill>
                  <a:schemeClr val="accent1">
                    <a:shade val="50000"/>
                  </a:schemeClr>
                </a:solidFill>
                <a:prstDash val="solid"/>
                <a:round/>
              </a:ln>
            </p:spPr>
            <p:txBody>
              <a:bodyPr/>
              <a:lstStyle/>
              <a:p>
                <a:endParaRPr lang="zh-CN" altLang="en-US"/>
              </a:p>
            </p:txBody>
          </p:sp>
          <p:sp>
            <p:nvSpPr>
              <p:cNvPr id="59396" name="文本框 78855"/>
              <p:cNvSpPr txBox="1">
                <a:spLocks noChangeArrowheads="1"/>
              </p:cNvSpPr>
              <p:nvPr/>
            </p:nvSpPr>
            <p:spPr bwMode="auto">
              <a:xfrm>
                <a:off x="2520" y="4070"/>
                <a:ext cx="4907" cy="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a:ea typeface="楷体_GB2312" pitchFamily="49" charset="-122"/>
                  </a:rPr>
                  <a:t>1</a:t>
                </a:r>
                <a:r>
                  <a:rPr lang="zh-CN" altLang="en-US" sz="2800">
                    <a:ea typeface="楷体_GB2312" pitchFamily="49" charset="-122"/>
                  </a:rPr>
                  <a:t>．</a:t>
                </a:r>
                <a:r>
                  <a:rPr lang="zh-CN" altLang="en-US" sz="2800">
                    <a:solidFill>
                      <a:schemeClr val="accent2"/>
                    </a:solidFill>
                    <a:ea typeface="楷体_GB2312" pitchFamily="49" charset="-122"/>
                  </a:rPr>
                  <a:t>测电压值</a:t>
                </a:r>
                <a:endParaRPr lang="zh-CN" altLang="en-US" sz="2800">
                  <a:solidFill>
                    <a:schemeClr val="accent2"/>
                  </a:solidFill>
                  <a:ea typeface="楷体_GB2312" pitchFamily="49" charset="-122"/>
                </a:endParaRPr>
              </a:p>
            </p:txBody>
          </p:sp>
        </p:grpSp>
        <p:grpSp>
          <p:nvGrpSpPr>
            <p:cNvPr id="59397" name="组合 3"/>
            <p:cNvGrpSpPr/>
            <p:nvPr/>
          </p:nvGrpSpPr>
          <p:grpSpPr bwMode="auto">
            <a:xfrm>
              <a:off x="2440" y="5400"/>
              <a:ext cx="8842" cy="682"/>
              <a:chOff x="2440" y="5400"/>
              <a:chExt cx="8842" cy="682"/>
            </a:xfrm>
          </p:grpSpPr>
          <p:sp>
            <p:nvSpPr>
              <p:cNvPr id="59398" name="圆角矩形 78859"/>
              <p:cNvSpPr>
                <a:spLocks noChangeArrowheads="1"/>
              </p:cNvSpPr>
              <p:nvPr/>
            </p:nvSpPr>
            <p:spPr bwMode="auto">
              <a:xfrm>
                <a:off x="2440" y="5400"/>
                <a:ext cx="8842" cy="682"/>
              </a:xfrm>
              <a:prstGeom prst="roundRect">
                <a:avLst>
                  <a:gd name="adj" fmla="val 16667"/>
                </a:avLst>
              </a:prstGeom>
              <a:solidFill>
                <a:schemeClr val="bg1"/>
              </a:solidFill>
              <a:ln w="12700" cmpd="sng">
                <a:solidFill>
                  <a:schemeClr val="accent1">
                    <a:shade val="50000"/>
                  </a:schemeClr>
                </a:solidFill>
                <a:prstDash val="solid"/>
                <a:round/>
              </a:ln>
            </p:spPr>
            <p:txBody>
              <a:bodyPr/>
              <a:lstStyle/>
              <a:p>
                <a:endParaRPr lang="zh-CN" altLang="en-US"/>
              </a:p>
            </p:txBody>
          </p:sp>
          <p:sp>
            <p:nvSpPr>
              <p:cNvPr id="59399" name="文本框 78856"/>
              <p:cNvSpPr txBox="1">
                <a:spLocks noChangeArrowheads="1"/>
              </p:cNvSpPr>
              <p:nvPr/>
            </p:nvSpPr>
            <p:spPr bwMode="auto">
              <a:xfrm>
                <a:off x="2550" y="5400"/>
                <a:ext cx="4416" cy="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a:ea typeface="楷体_GB2312" pitchFamily="49" charset="-122"/>
                  </a:rPr>
                  <a:t>2</a:t>
                </a:r>
                <a:r>
                  <a:rPr lang="zh-CN" altLang="en-US" sz="2800">
                    <a:ea typeface="楷体_GB2312" pitchFamily="49" charset="-122"/>
                  </a:rPr>
                  <a:t>．</a:t>
                </a:r>
                <a:r>
                  <a:rPr lang="zh-CN" altLang="en-US" sz="2800">
                    <a:solidFill>
                      <a:schemeClr val="accent2"/>
                    </a:solidFill>
                    <a:ea typeface="楷体_GB2312" pitchFamily="49" charset="-122"/>
                  </a:rPr>
                  <a:t>测定频率</a:t>
                </a:r>
                <a:endParaRPr lang="zh-CN" altLang="en-US" sz="2800">
                  <a:solidFill>
                    <a:schemeClr val="accent2"/>
                  </a:solidFill>
                  <a:ea typeface="楷体_GB2312" pitchFamily="49" charset="-122"/>
                </a:endParaRPr>
              </a:p>
            </p:txBody>
          </p:sp>
        </p:grpSp>
        <p:grpSp>
          <p:nvGrpSpPr>
            <p:cNvPr id="59400" name="组合 4"/>
            <p:cNvGrpSpPr/>
            <p:nvPr/>
          </p:nvGrpSpPr>
          <p:grpSpPr bwMode="auto">
            <a:xfrm>
              <a:off x="2440" y="6535"/>
              <a:ext cx="8842" cy="682"/>
              <a:chOff x="2440" y="6535"/>
              <a:chExt cx="8842" cy="682"/>
            </a:xfrm>
          </p:grpSpPr>
          <p:sp>
            <p:nvSpPr>
              <p:cNvPr id="59401" name="圆角矩形 78860"/>
              <p:cNvSpPr>
                <a:spLocks noChangeArrowheads="1"/>
              </p:cNvSpPr>
              <p:nvPr/>
            </p:nvSpPr>
            <p:spPr bwMode="auto">
              <a:xfrm>
                <a:off x="2440" y="6535"/>
                <a:ext cx="8842" cy="682"/>
              </a:xfrm>
              <a:prstGeom prst="roundRect">
                <a:avLst>
                  <a:gd name="adj" fmla="val 16667"/>
                </a:avLst>
              </a:prstGeom>
              <a:solidFill>
                <a:schemeClr val="bg1"/>
              </a:solidFill>
              <a:ln w="12700" cmpd="sng">
                <a:solidFill>
                  <a:schemeClr val="accent1">
                    <a:shade val="50000"/>
                  </a:schemeClr>
                </a:solidFill>
                <a:prstDash val="solid"/>
                <a:round/>
              </a:ln>
            </p:spPr>
            <p:txBody>
              <a:bodyPr/>
              <a:lstStyle/>
              <a:p>
                <a:endParaRPr lang="zh-CN" altLang="en-US"/>
              </a:p>
            </p:txBody>
          </p:sp>
          <p:sp>
            <p:nvSpPr>
              <p:cNvPr id="59402" name="文本框 78861"/>
              <p:cNvSpPr txBox="1">
                <a:spLocks noChangeArrowheads="1"/>
              </p:cNvSpPr>
              <p:nvPr/>
            </p:nvSpPr>
            <p:spPr bwMode="auto">
              <a:xfrm>
                <a:off x="2550" y="6535"/>
                <a:ext cx="6578" cy="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a:ea typeface="楷体_GB2312" pitchFamily="49" charset="-122"/>
                  </a:rPr>
                  <a:t>3</a:t>
                </a:r>
                <a:r>
                  <a:rPr lang="zh-CN" altLang="en-US" sz="2800">
                    <a:ea typeface="楷体_GB2312" pitchFamily="49" charset="-122"/>
                  </a:rPr>
                  <a:t>．</a:t>
                </a:r>
                <a:r>
                  <a:rPr lang="zh-CN" altLang="en-US" sz="2800">
                    <a:solidFill>
                      <a:schemeClr val="accent2"/>
                    </a:solidFill>
                    <a:ea typeface="楷体_GB2312" pitchFamily="49" charset="-122"/>
                  </a:rPr>
                  <a:t>测定相位差</a:t>
                </a:r>
                <a:endParaRPr lang="en-US" altLang="zh-CN" sz="2800">
                  <a:solidFill>
                    <a:schemeClr val="accent2"/>
                  </a:solidFill>
                  <a:ea typeface="楷体_GB2312" pitchFamily="49" charset="-122"/>
                </a:endParaRPr>
              </a:p>
            </p:txBody>
          </p:sp>
        </p:grpSp>
      </p:grpSp>
      <p:sp>
        <p:nvSpPr>
          <p:cNvPr id="59403" name="文本框 1"/>
          <p:cNvSpPr txBox="1">
            <a:spLocks noChangeArrowheads="1"/>
          </p:cNvSpPr>
          <p:nvPr/>
        </p:nvSpPr>
        <p:spPr bwMode="auto">
          <a:xfrm>
            <a:off x="606798" y="165847"/>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smtClean="0">
                <a:solidFill>
                  <a:schemeClr val="tx1">
                    <a:lumMod val="85000"/>
                    <a:lumOff val="15000"/>
                  </a:schemeClr>
                </a:solidFill>
                <a:latin typeface="微软雅黑" panose="020B0503020204020204" pitchFamily="34" charset="-122"/>
              </a:rPr>
              <a:t>实验内容</a:t>
            </a:r>
            <a:endParaRPr lang="en-US" altLang="zh-CN" sz="2800" b="1" dirty="0">
              <a:solidFill>
                <a:schemeClr val="tx1">
                  <a:lumMod val="85000"/>
                  <a:lumOff val="15000"/>
                </a:schemeClr>
              </a:solidFill>
              <a:latin typeface="微软雅黑" panose="020B0503020204020204" pitchFamily="34" charset="-122"/>
            </a:endParaRPr>
          </a:p>
        </p:txBody>
      </p:sp>
    </p:spTree>
    <p:custDataLst>
      <p:tags r:id="rId1"/>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986" name="内容占位符 82985"/>
          <p:cNvGraphicFramePr>
            <a:graphicFrameLocks noGrp="1"/>
          </p:cNvGraphicFramePr>
          <p:nvPr>
            <p:ph sz="quarter" idx="4294967295"/>
            <p:custDataLst>
              <p:tags r:id="rId1"/>
            </p:custDataLst>
          </p:nvPr>
        </p:nvGraphicFramePr>
        <p:xfrm>
          <a:off x="480695" y="1989773"/>
          <a:ext cx="5494655" cy="914400"/>
        </p:xfrm>
        <a:graphic>
          <a:graphicData uri="http://schemas.openxmlformats.org/drawingml/2006/table">
            <a:tbl>
              <a:tblPr/>
              <a:tblGrid>
                <a:gridCol w="988117"/>
                <a:gridCol w="913183"/>
                <a:gridCol w="1365329"/>
                <a:gridCol w="980497"/>
                <a:gridCol w="1247212"/>
              </a:tblGrid>
              <a:tr h="457200">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400" dirty="0"/>
                        <a:t>Vp(V)</a:t>
                      </a:r>
                      <a:endParaRPr lang="en-US" altLang="zh-CN" sz="2400" dirty="0"/>
                    </a:p>
                  </a:txBody>
                  <a:tcPr marL="91445" marR="9144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400" dirty="0">
                          <a:solidFill>
                            <a:srgbClr val="FF0000"/>
                          </a:solidFill>
                        </a:rPr>
                        <a:t>H(div)</a:t>
                      </a:r>
                      <a:endParaRPr lang="en-US" altLang="zh-CN" sz="2400" dirty="0">
                        <a:solidFill>
                          <a:srgbClr val="FF0000"/>
                        </a:solidFill>
                      </a:endParaRPr>
                    </a:p>
                  </a:txBody>
                  <a:tcPr marL="91445" marR="9144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400" dirty="0">
                          <a:solidFill>
                            <a:srgbClr val="FF0000"/>
                          </a:solidFill>
                        </a:rPr>
                        <a:t>Sy(V/div)</a:t>
                      </a:r>
                      <a:endParaRPr lang="en-US" altLang="zh-CN" sz="2400" dirty="0">
                        <a:solidFill>
                          <a:srgbClr val="FF0000"/>
                        </a:solidFill>
                      </a:endParaRPr>
                    </a:p>
                  </a:txBody>
                  <a:tcPr marL="91445" marR="9144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400" dirty="0"/>
                        <a:t>Vp'</a:t>
                      </a:r>
                      <a:r>
                        <a:rPr lang="en-US" altLang="zh-CN" sz="2400" dirty="0"/>
                        <a:t>(V)</a:t>
                      </a:r>
                      <a:endParaRPr lang="zh-CN" altLang="en-US" sz="2400" dirty="0"/>
                    </a:p>
                  </a:txBody>
                  <a:tcPr marL="91445" marR="9144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buNone/>
                      </a:pPr>
                      <a:r>
                        <a:rPr lang="zh-CN" altLang="en-US" sz="2400" dirty="0"/>
                        <a:t>Δ</a:t>
                      </a:r>
                      <a:r>
                        <a:rPr lang="en-US" altLang="zh-CN" sz="2400" dirty="0"/>
                        <a:t>V(V)</a:t>
                      </a:r>
                      <a:endParaRPr lang="zh-CN" altLang="en-US" sz="2400" dirty="0"/>
                    </a:p>
                  </a:txBody>
                  <a:tcPr marL="91445" marR="91445">
                    <a:lnL w="28575" cap="flat" cmpd="sng" algn="ctr">
                      <a:solidFill>
                        <a:schemeClr val="tx1"/>
                      </a:solidFill>
                      <a:prstDash val="solid"/>
                      <a:roun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400" dirty="0"/>
                        <a:t>1.00</a:t>
                      </a:r>
                      <a:endParaRPr lang="en-US" altLang="zh-CN" sz="2400" dirty="0"/>
                    </a:p>
                  </a:txBody>
                  <a:tcPr marL="91445" marR="91445">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en-US" sz="2400" dirty="0"/>
                    </a:p>
                  </a:txBody>
                  <a:tcPr marL="91445" marR="9144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en-US" sz="2400" dirty="0"/>
                    </a:p>
                  </a:txBody>
                  <a:tcPr marL="91445" marR="91445">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en-US" sz="2400" dirty="0"/>
                    </a:p>
                  </a:txBody>
                  <a:tcPr marL="91445" marR="91445">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buNone/>
                      </a:pPr>
                      <a:endParaRPr lang="zh-CN" altLang="en-US" sz="2400" dirty="0"/>
                    </a:p>
                  </a:txBody>
                  <a:tcPr marL="91445" marR="91445">
                    <a:lnL w="28575" cap="flat" cmpd="sng" algn="ctr">
                      <a:solidFill>
                        <a:schemeClr val="tx1"/>
                      </a:solidFill>
                      <a:prstDash val="solid"/>
                      <a:roun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82987" name="文本框 82986"/>
          <p:cNvSpPr txBox="1">
            <a:spLocks noChangeArrowheads="1"/>
          </p:cNvSpPr>
          <p:nvPr/>
        </p:nvSpPr>
        <p:spPr bwMode="auto">
          <a:xfrm>
            <a:off x="361950" y="1244600"/>
            <a:ext cx="18485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dirty="0">
                <a:ea typeface="楷体_GB2312" pitchFamily="49" charset="-122"/>
              </a:rPr>
              <a:t>1</a:t>
            </a:r>
            <a:r>
              <a:rPr lang="zh-CN" altLang="en-US" sz="2800" dirty="0">
                <a:ea typeface="楷体_GB2312" pitchFamily="49" charset="-122"/>
              </a:rPr>
              <a:t>、</a:t>
            </a:r>
            <a:r>
              <a:rPr lang="zh-CN" altLang="en-US" sz="2800" dirty="0">
                <a:solidFill>
                  <a:srgbClr val="0000CC"/>
                </a:solidFill>
                <a:ea typeface="楷体_GB2312" pitchFamily="49" charset="-122"/>
              </a:rPr>
              <a:t>测</a:t>
            </a:r>
            <a:r>
              <a:rPr lang="zh-CN" altLang="en-US" sz="2800" dirty="0" smtClean="0">
                <a:solidFill>
                  <a:srgbClr val="0000CC"/>
                </a:solidFill>
                <a:ea typeface="楷体_GB2312" pitchFamily="49" charset="-122"/>
              </a:rPr>
              <a:t>电压</a:t>
            </a:r>
            <a:endParaRPr lang="zh-CN" altLang="en-US" sz="2800" dirty="0">
              <a:ea typeface="楷体_GB2312" pitchFamily="49" charset="-122"/>
            </a:endParaRPr>
          </a:p>
        </p:txBody>
      </p:sp>
      <p:sp>
        <p:nvSpPr>
          <p:cNvPr id="88168" name="文本框 88167"/>
          <p:cNvSpPr txBox="1">
            <a:spLocks noChangeArrowheads="1"/>
          </p:cNvSpPr>
          <p:nvPr/>
        </p:nvSpPr>
        <p:spPr bwMode="auto">
          <a:xfrm>
            <a:off x="447675" y="3673475"/>
            <a:ext cx="21685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dirty="0">
                <a:ea typeface="楷体_GB2312" pitchFamily="49" charset="-122"/>
              </a:rPr>
              <a:t>2</a:t>
            </a:r>
            <a:r>
              <a:rPr lang="zh-CN" altLang="en-US" sz="2800" dirty="0">
                <a:ea typeface="楷体_GB2312" pitchFamily="49" charset="-122"/>
              </a:rPr>
              <a:t>、</a:t>
            </a:r>
            <a:r>
              <a:rPr lang="zh-CN" altLang="en-US" sz="2800" dirty="0">
                <a:solidFill>
                  <a:srgbClr val="0000CC"/>
                </a:solidFill>
                <a:ea typeface="楷体_GB2312" pitchFamily="49" charset="-122"/>
              </a:rPr>
              <a:t>测定频率</a:t>
            </a:r>
            <a:endParaRPr lang="zh-CN" altLang="en-US" sz="2800" dirty="0">
              <a:solidFill>
                <a:srgbClr val="0000CC"/>
              </a:solidFill>
              <a:ea typeface="楷体_GB2312" pitchFamily="49" charset="-122"/>
            </a:endParaRPr>
          </a:p>
        </p:txBody>
      </p:sp>
      <p:graphicFrame>
        <p:nvGraphicFramePr>
          <p:cNvPr id="4" name="对象 3">
            <a:hlinkClick r:id="" action="ppaction://ole?verb=1"/>
          </p:cNvPr>
          <p:cNvGraphicFramePr>
            <a:graphicFrameLocks noChangeAspect="1"/>
          </p:cNvGraphicFramePr>
          <p:nvPr/>
        </p:nvGraphicFramePr>
        <p:xfrm>
          <a:off x="2901950" y="3570288"/>
          <a:ext cx="1416050" cy="681037"/>
        </p:xfrm>
        <a:graphic>
          <a:graphicData uri="http://schemas.openxmlformats.org/presentationml/2006/ole">
            <mc:AlternateContent xmlns:mc="http://schemas.openxmlformats.org/markup-compatibility/2006">
              <mc:Choice xmlns:v="urn:schemas-microsoft-com:vml" Requires="v">
                <p:oleObj spid="_x0000_s7474" name="" r:id="rId2" imgW="597535" imgH="393700" progId="Equation.KSEE3">
                  <p:embed/>
                </p:oleObj>
              </mc:Choice>
              <mc:Fallback>
                <p:oleObj name="" r:id="rId2" imgW="597535" imgH="393700" progId="Equation.KSEE3">
                  <p:embed/>
                  <p:pic>
                    <p:nvPicPr>
                      <p:cNvPr id="0" name="图片 74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1950" y="3570288"/>
                        <a:ext cx="1416050"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1471" name="对象 2">
            <a:hlinkClick r:id="" action="ppaction://ole?verb=1"/>
          </p:cNvPr>
          <p:cNvGraphicFramePr>
            <a:graphicFrameLocks noChangeAspect="1"/>
          </p:cNvGraphicFramePr>
          <p:nvPr/>
        </p:nvGraphicFramePr>
        <p:xfrm>
          <a:off x="3041650" y="1122363"/>
          <a:ext cx="2671763" cy="763587"/>
        </p:xfrm>
        <a:graphic>
          <a:graphicData uri="http://schemas.openxmlformats.org/presentationml/2006/ole">
            <mc:AlternateContent xmlns:mc="http://schemas.openxmlformats.org/markup-compatibility/2006">
              <mc:Choice xmlns:v="urn:schemas-microsoft-com:vml" Requires="v">
                <p:oleObj spid="_x0000_s7475" name="" r:id="rId4" imgW="1333500" imgH="393700" progId="Equation.KSEE3">
                  <p:embed/>
                </p:oleObj>
              </mc:Choice>
              <mc:Fallback>
                <p:oleObj name="" r:id="rId4" imgW="1333500" imgH="393700" progId="Equation.KSEE3">
                  <p:embed/>
                  <p:pic>
                    <p:nvPicPr>
                      <p:cNvPr id="0" name="图片 74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1650" y="1122363"/>
                        <a:ext cx="2671763"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8167" name="表格 88166"/>
          <p:cNvGraphicFramePr/>
          <p:nvPr>
            <p:custDataLst>
              <p:tags r:id="rId6"/>
            </p:custDataLst>
          </p:nvPr>
        </p:nvGraphicFramePr>
        <p:xfrm>
          <a:off x="520700" y="4469448"/>
          <a:ext cx="7891779" cy="1024255"/>
        </p:xfrm>
        <a:graphic>
          <a:graphicData uri="http://schemas.openxmlformats.org/drawingml/2006/table">
            <a:tbl>
              <a:tblPr/>
              <a:tblGrid>
                <a:gridCol w="1231337"/>
                <a:gridCol w="1715247"/>
                <a:gridCol w="1023262"/>
                <a:gridCol w="1079387"/>
                <a:gridCol w="1416083"/>
                <a:gridCol w="1426463"/>
              </a:tblGrid>
              <a:tr h="487045">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400" dirty="0"/>
                        <a:t>f (kHz)</a:t>
                      </a:r>
                      <a:endParaRPr lang="en-US" altLang="zh-CN" sz="24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400" dirty="0"/>
                        <a:t>Sx(ms/div)</a:t>
                      </a:r>
                      <a:endParaRPr lang="en-US" altLang="zh-CN" sz="24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buNone/>
                      </a:pPr>
                      <a:r>
                        <a:rPr lang="en-US" altLang="zh-CN" sz="2400" dirty="0">
                          <a:solidFill>
                            <a:srgbClr val="FF0000"/>
                          </a:solidFill>
                        </a:rPr>
                        <a:t>N(</a:t>
                      </a:r>
                      <a:r>
                        <a:rPr lang="zh-CN" altLang="en-US" sz="2400" dirty="0">
                          <a:solidFill>
                            <a:srgbClr val="FF0000"/>
                          </a:solidFill>
                        </a:rPr>
                        <a:t>个</a:t>
                      </a:r>
                      <a:r>
                        <a:rPr lang="en-US" altLang="zh-CN" sz="2400" dirty="0">
                          <a:solidFill>
                            <a:srgbClr val="FF0000"/>
                          </a:solidFill>
                        </a:rPr>
                        <a:t>)</a:t>
                      </a:r>
                      <a:endParaRPr lang="en-US" altLang="zh-CN" sz="2400" dirty="0">
                        <a:solidFill>
                          <a:srgbClr val="FF0000"/>
                        </a:solidFill>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400" dirty="0">
                          <a:solidFill>
                            <a:srgbClr val="FF0000"/>
                          </a:solidFill>
                        </a:rPr>
                        <a:t>D(div)</a:t>
                      </a:r>
                      <a:endParaRPr lang="en-US" altLang="zh-CN" sz="2400" dirty="0">
                        <a:solidFill>
                          <a:srgbClr val="FF0000"/>
                        </a:solidFill>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buNone/>
                      </a:pPr>
                      <a:r>
                        <a:rPr lang="en-US" altLang="zh-CN" sz="2400" dirty="0"/>
                        <a:t>f ' (kHz)</a:t>
                      </a:r>
                      <a:endParaRPr lang="en-US" altLang="zh-CN" sz="24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400" dirty="0">
                          <a:sym typeface="+mn-ea"/>
                        </a:rPr>
                        <a:t>Δ</a:t>
                      </a:r>
                      <a:r>
                        <a:rPr lang="en-US" altLang="zh-CN" sz="2400" dirty="0">
                          <a:sym typeface="+mn-ea"/>
                        </a:rPr>
                        <a:t>f(kHz)</a:t>
                      </a:r>
                      <a:endParaRPr lang="zh-CN" altLang="en-US" sz="24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37210">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400" dirty="0"/>
                        <a:t>10.000</a:t>
                      </a:r>
                      <a:endParaRPr lang="en-US" altLang="zh-CN" sz="2400" dirty="0"/>
                    </a:p>
                  </a:txBody>
                  <a:tcPr>
                    <a:lnL w="28575" cap="flat" cmpd="sng">
                      <a:solidFill>
                        <a:schemeClr val="tx1"/>
                      </a:solidFill>
                      <a:prstDash val="soli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marL="0" lvl="0" indent="0">
                        <a:buNone/>
                      </a:pP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marL="0" lvl="0" indent="0">
                        <a:buNone/>
                      </a:pP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en-US" sz="2400" dirty="0"/>
                    </a:p>
                  </a:txBody>
                  <a:tcPr>
                    <a:lnL w="12700" cap="flat" cmpd="sng" algn="ctr">
                      <a:solidFill>
                        <a:schemeClr val="tx1"/>
                      </a:solidFill>
                      <a:prstDash val="solid"/>
                      <a:round/>
                      <a:headEnd type="none" w="med" len="med"/>
                      <a:tailEnd type="none" w="med" len="med"/>
                    </a:lnL>
                    <a:lnR w="28575" cap="flat" cmpd="sng">
                      <a:solidFill>
                        <a:schemeClr val="tx1"/>
                      </a:solidFill>
                      <a:prstDash val="solid"/>
                      <a:headEnd type="none" w="med" len="med"/>
                      <a:tailEnd type="none" w="med" len="med"/>
                    </a:lnR>
                    <a:lnT w="12700" cap="flat" cmpd="sng" algn="ctr">
                      <a:solidFill>
                        <a:schemeClr val="tx1"/>
                      </a:solidFill>
                      <a:prstDash val="solid"/>
                      <a:roun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graphicFrame>
        <p:nvGraphicFramePr>
          <p:cNvPr id="61502" name="对象 1">
            <a:hlinkClick r:id="" action="ppaction://ole?verb=1"/>
          </p:cNvPr>
          <p:cNvGraphicFramePr>
            <a:graphicFrameLocks noChangeAspect="1"/>
          </p:cNvGraphicFramePr>
          <p:nvPr/>
        </p:nvGraphicFramePr>
        <p:xfrm>
          <a:off x="5946775" y="1244600"/>
          <a:ext cx="1895475" cy="519113"/>
        </p:xfrm>
        <a:graphic>
          <a:graphicData uri="http://schemas.openxmlformats.org/presentationml/2006/ole">
            <mc:AlternateContent xmlns:mc="http://schemas.openxmlformats.org/markup-compatibility/2006">
              <mc:Choice xmlns:v="urn:schemas-microsoft-com:vml" Requires="v">
                <p:oleObj spid="_x0000_s7476" name="" r:id="rId7" imgW="927100" imgH="254000" progId="Equation.KSEE3">
                  <p:embed/>
                </p:oleObj>
              </mc:Choice>
              <mc:Fallback>
                <p:oleObj name="" r:id="rId7" imgW="927100" imgH="254000" progId="Equation.KSEE3">
                  <p:embed/>
                  <p:pic>
                    <p:nvPicPr>
                      <p:cNvPr id="0" name="图片 747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6775" y="1244600"/>
                        <a:ext cx="1895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 name="对象 2">
            <a:hlinkClick r:id="" action="ppaction://ole?verb=1"/>
          </p:cNvPr>
          <p:cNvGraphicFramePr>
            <a:graphicFrameLocks noChangeAspect="1"/>
          </p:cNvGraphicFramePr>
          <p:nvPr/>
        </p:nvGraphicFramePr>
        <p:xfrm>
          <a:off x="4976813" y="3740150"/>
          <a:ext cx="1609725" cy="519113"/>
        </p:xfrm>
        <a:graphic>
          <a:graphicData uri="http://schemas.openxmlformats.org/presentationml/2006/ole">
            <mc:AlternateContent xmlns:mc="http://schemas.openxmlformats.org/markup-compatibility/2006">
              <mc:Choice xmlns:v="urn:schemas-microsoft-com:vml" Requires="v">
                <p:oleObj spid="_x0000_s7477" name="" r:id="rId9" imgW="787400" imgH="254000" progId="Equation.KSEE3">
                  <p:embed/>
                </p:oleObj>
              </mc:Choice>
              <mc:Fallback>
                <p:oleObj name="" r:id="rId9" imgW="787400" imgH="254000" progId="Equation.KSEE3">
                  <p:embed/>
                  <p:pic>
                    <p:nvPicPr>
                      <p:cNvPr id="0" name="图片 747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76813" y="3740150"/>
                        <a:ext cx="16097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31" name="组合 30"/>
          <p:cNvGrpSpPr/>
          <p:nvPr/>
        </p:nvGrpSpPr>
        <p:grpSpPr bwMode="auto">
          <a:xfrm>
            <a:off x="5946775" y="1708150"/>
            <a:ext cx="3205163" cy="1889125"/>
            <a:chOff x="9366" y="2690"/>
            <a:chExt cx="5046" cy="2974"/>
          </a:xfrm>
        </p:grpSpPr>
        <p:grpSp>
          <p:nvGrpSpPr>
            <p:cNvPr id="61505" name="组合 14"/>
            <p:cNvGrpSpPr/>
            <p:nvPr/>
          </p:nvGrpSpPr>
          <p:grpSpPr bwMode="auto">
            <a:xfrm>
              <a:off x="10229" y="2907"/>
              <a:ext cx="3321" cy="344"/>
              <a:chOff x="10229" y="2907"/>
              <a:chExt cx="3321" cy="344"/>
            </a:xfrm>
          </p:grpSpPr>
          <p:cxnSp>
            <p:nvCxnSpPr>
              <p:cNvPr id="12" name="直接箭头连接符 11"/>
              <p:cNvCxnSpPr/>
              <p:nvPr/>
            </p:nvCxnSpPr>
            <p:spPr>
              <a:xfrm>
                <a:off x="10228" y="3082"/>
                <a:ext cx="332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228" y="2907"/>
                <a:ext cx="0" cy="3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3550" y="2912"/>
                <a:ext cx="0" cy="33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1509" name="组合 16"/>
            <p:cNvGrpSpPr/>
            <p:nvPr/>
          </p:nvGrpSpPr>
          <p:grpSpPr bwMode="auto">
            <a:xfrm>
              <a:off x="9366" y="2690"/>
              <a:ext cx="5046" cy="2974"/>
              <a:chOff x="9366" y="2690"/>
              <a:chExt cx="5046" cy="2974"/>
            </a:xfrm>
          </p:grpSpPr>
          <p:grpSp>
            <p:nvGrpSpPr>
              <p:cNvPr id="61510" name="组合 10"/>
              <p:cNvGrpSpPr/>
              <p:nvPr/>
            </p:nvGrpSpPr>
            <p:grpSpPr bwMode="auto">
              <a:xfrm>
                <a:off x="9366" y="3248"/>
                <a:ext cx="5046" cy="2416"/>
                <a:chOff x="9366" y="3248"/>
                <a:chExt cx="5046" cy="2416"/>
              </a:xfrm>
            </p:grpSpPr>
            <p:cxnSp>
              <p:nvCxnSpPr>
                <p:cNvPr id="2" name="直接箭头连接符 1"/>
                <p:cNvCxnSpPr/>
                <p:nvPr/>
              </p:nvCxnSpPr>
              <p:spPr>
                <a:xfrm>
                  <a:off x="9741" y="3737"/>
                  <a:ext cx="0" cy="1412"/>
                </a:xfrm>
                <a:prstGeom prst="straightConnector1">
                  <a:avLst/>
                </a:prstGeom>
                <a:ln w="12700">
                  <a:solidFill>
                    <a:schemeClr val="accent2">
                      <a:lumMod val="75000"/>
                    </a:schemeClr>
                  </a:solidFill>
                  <a:headEnd type="arrow" w="med" len="med"/>
                  <a:tailEnd type="arrow" w="med" len="med"/>
                </a:ln>
              </p:spPr>
              <p:style>
                <a:lnRef idx="1">
                  <a:schemeClr val="dk1"/>
                </a:lnRef>
                <a:fillRef idx="0">
                  <a:schemeClr val="dk1"/>
                </a:fillRef>
                <a:effectRef idx="0">
                  <a:schemeClr val="dk1"/>
                </a:effectRef>
                <a:fontRef idx="minor">
                  <a:schemeClr val="tx1"/>
                </a:fontRef>
              </p:style>
            </p:cxnSp>
            <p:grpSp>
              <p:nvGrpSpPr>
                <p:cNvPr id="61512" name="组合 9"/>
                <p:cNvGrpSpPr/>
                <p:nvPr/>
              </p:nvGrpSpPr>
              <p:grpSpPr bwMode="auto">
                <a:xfrm>
                  <a:off x="9366" y="3248"/>
                  <a:ext cx="5047" cy="2416"/>
                  <a:chOff x="9366" y="3248"/>
                  <a:chExt cx="5047" cy="2416"/>
                </a:xfrm>
              </p:grpSpPr>
              <p:pic>
                <p:nvPicPr>
                  <p:cNvPr id="61513" name="图片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51" y="3248"/>
                    <a:ext cx="4462" cy="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5"/>
                  <p:cNvCxnSpPr/>
                  <p:nvPr/>
                </p:nvCxnSpPr>
                <p:spPr>
                  <a:xfrm flipH="1">
                    <a:off x="9533" y="3737"/>
                    <a:ext cx="417" cy="0"/>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9531" y="5149"/>
                    <a:ext cx="417" cy="0"/>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1516" name="文本框 8"/>
                  <p:cNvSpPr txBox="1">
                    <a:spLocks noChangeArrowheads="1"/>
                  </p:cNvSpPr>
                  <p:nvPr/>
                </p:nvSpPr>
                <p:spPr bwMode="auto">
                  <a:xfrm>
                    <a:off x="9366" y="4216"/>
                    <a:ext cx="490"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400"/>
                      <a:t>H</a:t>
                    </a:r>
                    <a:endParaRPr lang="en-US" altLang="zh-CN" sz="1400"/>
                  </a:p>
                </p:txBody>
              </p:sp>
            </p:grpSp>
          </p:grpSp>
          <p:sp>
            <p:nvSpPr>
              <p:cNvPr id="61517" name="文本框 15"/>
              <p:cNvSpPr txBox="1">
                <a:spLocks noChangeArrowheads="1"/>
              </p:cNvSpPr>
              <p:nvPr/>
            </p:nvSpPr>
            <p:spPr bwMode="auto">
              <a:xfrm>
                <a:off x="11700" y="2690"/>
                <a:ext cx="490"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400"/>
                  <a:t>D</a:t>
                </a:r>
                <a:endParaRPr lang="en-US" altLang="zh-CN" sz="1400"/>
              </a:p>
            </p:txBody>
          </p:sp>
        </p:grpSp>
      </p:grpSp>
      <p:sp>
        <p:nvSpPr>
          <p:cNvPr id="5" name="文本框 4"/>
          <p:cNvSpPr txBox="1">
            <a:spLocks noChangeArrowheads="1"/>
          </p:cNvSpPr>
          <p:nvPr/>
        </p:nvSpPr>
        <p:spPr bwMode="auto">
          <a:xfrm>
            <a:off x="1276351" y="5988070"/>
            <a:ext cx="4699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a:t>N</a:t>
            </a:r>
            <a:r>
              <a:rPr lang="zh-CN" altLang="en-US" sz="2800"/>
              <a:t>多于</a:t>
            </a:r>
            <a:r>
              <a:rPr lang="en-US" altLang="zh-CN" sz="2800"/>
              <a:t>4</a:t>
            </a:r>
            <a:r>
              <a:rPr lang="zh-CN" altLang="en-US" sz="2800"/>
              <a:t>个周期</a:t>
            </a:r>
            <a:endParaRPr lang="zh-CN" altLang="en-US" sz="2800"/>
          </a:p>
        </p:txBody>
      </p:sp>
      <p:sp>
        <p:nvSpPr>
          <p:cNvPr id="26" name="文本框 1"/>
          <p:cNvSpPr txBox="1">
            <a:spLocks noChangeArrowheads="1"/>
          </p:cNvSpPr>
          <p:nvPr/>
        </p:nvSpPr>
        <p:spPr bwMode="auto">
          <a:xfrm>
            <a:off x="606798" y="165847"/>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smtClean="0">
                <a:solidFill>
                  <a:schemeClr val="tx1">
                    <a:lumMod val="85000"/>
                    <a:lumOff val="15000"/>
                  </a:schemeClr>
                </a:solidFill>
                <a:latin typeface="微软雅黑" panose="020B0503020204020204" pitchFamily="34" charset="-122"/>
              </a:rPr>
              <a:t>实验内容</a:t>
            </a:r>
            <a:endParaRPr lang="en-US" altLang="zh-CN" sz="2800" b="1" dirty="0">
              <a:solidFill>
                <a:schemeClr val="tx1">
                  <a:lumMod val="85000"/>
                  <a:lumOff val="15000"/>
                </a:schemeClr>
              </a:solidFill>
              <a:latin typeface="微软雅黑" panose="020B0503020204020204" pitchFamily="34" charset="-122"/>
            </a:endParaRPr>
          </a:p>
        </p:txBody>
      </p:sp>
    </p:spTree>
    <p:custDataLst>
      <p:tags r:id="rId1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8168"/>
                                        </p:tgtEl>
                                        <p:attrNameLst>
                                          <p:attrName>style.visibility</p:attrName>
                                        </p:attrNameLst>
                                      </p:cBhvr>
                                      <p:to>
                                        <p:strVal val="visible"/>
                                      </p:to>
                                    </p:set>
                                    <p:animEffect transition="in" filter="blinds(horizontal)">
                                      <p:cBhvr>
                                        <p:cTn id="7" dur="500"/>
                                        <p:tgtEl>
                                          <p:spTgt spid="88168"/>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1000"/>
                                        <p:tgtEl>
                                          <p:spTgt spid="4"/>
                                        </p:tgtEl>
                                      </p:cBhvr>
                                    </p:animEffect>
                                  </p:childTnLst>
                                </p:cTn>
                              </p:par>
                              <p:par>
                                <p:cTn id="11" presetID="12" presetClass="entr" presetSubtype="4" fill="hold" nodeType="withEffect">
                                  <p:stCondLst>
                                    <p:cond delay="0"/>
                                  </p:stCondLst>
                                  <p:childTnLst>
                                    <p:set>
                                      <p:cBhvr>
                                        <p:cTn id="12" dur="1" fill="hold">
                                          <p:stCondLst>
                                            <p:cond delay="0"/>
                                          </p:stCondLst>
                                        </p:cTn>
                                        <p:tgtEl>
                                          <p:spTgt spid="88167"/>
                                        </p:tgtEl>
                                        <p:attrNameLst>
                                          <p:attrName>style.visibility</p:attrName>
                                        </p:attrNameLst>
                                      </p:cBhvr>
                                      <p:to>
                                        <p:strVal val="visible"/>
                                      </p:to>
                                    </p:set>
                                    <p:animEffect transition="in" filter="slide(fromBottom)">
                                      <p:cBhvr>
                                        <p:cTn id="13" dur="500"/>
                                        <p:tgtEl>
                                          <p:spTgt spid="8816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68"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8149" name="内容占位符 88148"/>
          <p:cNvGraphicFramePr>
            <a:graphicFrameLocks noGrp="1"/>
          </p:cNvGraphicFramePr>
          <p:nvPr>
            <p:ph sz="quarter" idx="4294967295"/>
            <p:custDataLst>
              <p:tags r:id="rId1"/>
            </p:custDataLst>
          </p:nvPr>
        </p:nvGraphicFramePr>
        <p:xfrm>
          <a:off x="520700" y="1450975"/>
          <a:ext cx="8623300" cy="1699895"/>
        </p:xfrm>
        <a:graphic>
          <a:graphicData uri="http://schemas.openxmlformats.org/drawingml/2006/table">
            <a:tbl>
              <a:tblPr/>
              <a:tblGrid>
                <a:gridCol w="1356460"/>
                <a:gridCol w="1228815"/>
                <a:gridCol w="1872753"/>
                <a:gridCol w="1059893"/>
                <a:gridCol w="1111967"/>
                <a:gridCol w="1010994"/>
                <a:gridCol w="982417"/>
              </a:tblGrid>
              <a:tr h="785642">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400" dirty="0"/>
                        <a:t>f (kHz)</a:t>
                      </a:r>
                      <a:endParaRPr lang="en-US" altLang="zh-CN" sz="2400" dirty="0"/>
                    </a:p>
                  </a:txBody>
                  <a:tcPr marL="91447" marR="91447" marT="45729" marB="45729"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400" dirty="0"/>
                        <a:t>L(div)</a:t>
                      </a:r>
                      <a:endParaRPr lang="en-US" altLang="zh-CN" sz="2400" dirty="0"/>
                    </a:p>
                  </a:txBody>
                  <a:tcPr marL="91447" marR="91447" marT="45729" marB="45729"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400" dirty="0"/>
                        <a:t>360º/L (</a:t>
                      </a:r>
                      <a:r>
                        <a:rPr lang="en-US" altLang="zh-CN" sz="2400" dirty="0">
                          <a:sym typeface="+mn-ea"/>
                        </a:rPr>
                        <a:t>º/div)</a:t>
                      </a:r>
                      <a:endParaRPr lang="en-US" altLang="zh-CN" sz="2400" dirty="0"/>
                    </a:p>
                  </a:txBody>
                  <a:tcPr marL="91447" marR="91447" marT="45729" marB="45729"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400" dirty="0">
                          <a:solidFill>
                            <a:srgbClr val="FF0000"/>
                          </a:solidFill>
                        </a:rPr>
                        <a:t>d (div)</a:t>
                      </a:r>
                      <a:endParaRPr lang="en-US" altLang="zh-CN" sz="2400" dirty="0">
                        <a:solidFill>
                          <a:srgbClr val="FF0000"/>
                        </a:solidFill>
                      </a:endParaRPr>
                    </a:p>
                  </a:txBody>
                  <a:tcPr marL="91447" marR="91447" marT="45729" marB="45729"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400" dirty="0">
                          <a:sym typeface="+mn-ea"/>
                        </a:rPr>
                        <a:t>    </a:t>
                      </a:r>
                      <a:endParaRPr lang="zh-CN" altLang="en-US" sz="2400" dirty="0"/>
                    </a:p>
                  </a:txBody>
                  <a:tcPr marL="91447" marR="91447" marT="45729" marB="4572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buNone/>
                      </a:pPr>
                      <a:r>
                        <a:rPr lang="en-US" altLang="zh-CN" sz="2400" dirty="0">
                          <a:sym typeface="+mn-ea"/>
                        </a:rPr>
                        <a:t>   </a:t>
                      </a:r>
                      <a:endParaRPr lang="zh-CN" altLang="en-US" sz="2400" dirty="0">
                        <a:sym typeface="+mn-ea"/>
                      </a:endParaRPr>
                    </a:p>
                  </a:txBody>
                  <a:tcPr marL="91447" marR="91447" marT="45729" marB="4572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buNone/>
                      </a:pPr>
                      <a:r>
                        <a:rPr lang="en-US" altLang="zh-CN" sz="2400" dirty="0">
                          <a:sym typeface="+mn-ea"/>
                        </a:rPr>
                        <a:t>   </a:t>
                      </a:r>
                      <a:endParaRPr lang="zh-CN" altLang="en-US" sz="2400" dirty="0"/>
                    </a:p>
                  </a:txBody>
                  <a:tcPr marL="91447" marR="91447" marT="45729" marB="4572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00">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400" dirty="0"/>
                        <a:t>0.500</a:t>
                      </a:r>
                      <a:endParaRPr lang="en-US" altLang="zh-CN" sz="2400" dirty="0"/>
                    </a:p>
                  </a:txBody>
                  <a:tcPr marL="91447" marR="91447" marT="45729" marB="45729">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000" dirty="0">
                          <a:solidFill>
                            <a:srgbClr val="FF0000"/>
                          </a:solidFill>
                        </a:rPr>
                        <a:t>例：</a:t>
                      </a:r>
                      <a:r>
                        <a:rPr lang="en-US" altLang="zh-CN" sz="2000" dirty="0">
                          <a:solidFill>
                            <a:srgbClr val="FF0000"/>
                          </a:solidFill>
                        </a:rPr>
                        <a:t>8.0</a:t>
                      </a:r>
                      <a:endParaRPr lang="en-US" altLang="zh-CN" sz="2000" dirty="0">
                        <a:solidFill>
                          <a:srgbClr val="FF0000"/>
                        </a:solidFill>
                      </a:endParaRPr>
                    </a:p>
                  </a:txBody>
                  <a:tcPr marL="91447" marR="91447" marT="45729" marB="4572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2400" dirty="0">
                          <a:solidFill>
                            <a:srgbClr val="FF0000"/>
                          </a:solidFill>
                        </a:rPr>
                        <a:t>45</a:t>
                      </a:r>
                      <a:endParaRPr lang="en-US" altLang="zh-CN" sz="2400" dirty="0">
                        <a:solidFill>
                          <a:srgbClr val="FF0000"/>
                        </a:solidFill>
                      </a:endParaRPr>
                    </a:p>
                  </a:txBody>
                  <a:tcPr marL="91447" marR="91447" marT="45729" marB="4572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en-US" sz="2400" dirty="0"/>
                    </a:p>
                  </a:txBody>
                  <a:tcPr marL="91447" marR="91447" marT="45729" marB="4572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en-US" sz="2400" dirty="0"/>
                    </a:p>
                  </a:txBody>
                  <a:tcPr marL="91447" marR="91447" marT="45729" marB="4572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buNone/>
                      </a:pPr>
                      <a:endParaRPr lang="zh-CN" altLang="en-US" sz="2400" dirty="0"/>
                    </a:p>
                  </a:txBody>
                  <a:tcPr marL="91447" marR="91447" marT="45729" marB="4572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buNone/>
                      </a:pPr>
                      <a:endParaRPr lang="zh-CN" altLang="en-US" sz="2400" dirty="0"/>
                    </a:p>
                  </a:txBody>
                  <a:tcPr marL="91447" marR="91447" marT="45729" marB="4572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57286">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400" dirty="0"/>
                        <a:t>10.000</a:t>
                      </a:r>
                      <a:endParaRPr lang="en-US" altLang="zh-CN" sz="2400" dirty="0"/>
                    </a:p>
                  </a:txBody>
                  <a:tcPr marL="91447" marR="91447" marT="45729" marB="45729">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000" dirty="0">
                          <a:solidFill>
                            <a:srgbClr val="FF0000"/>
                          </a:solidFill>
                        </a:rPr>
                        <a:t>例：</a:t>
                      </a:r>
                      <a:r>
                        <a:rPr lang="en-US" altLang="zh-CN" sz="2000" dirty="0">
                          <a:solidFill>
                            <a:srgbClr val="FF0000"/>
                          </a:solidFill>
                        </a:rPr>
                        <a:t>8.0</a:t>
                      </a:r>
                      <a:endParaRPr lang="en-US" altLang="zh-CN" sz="2000" dirty="0">
                        <a:solidFill>
                          <a:srgbClr val="FF0000"/>
                        </a:solidFill>
                      </a:endParaRPr>
                    </a:p>
                  </a:txBody>
                  <a:tcPr marL="91447" marR="91447" marT="45729" marB="4572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2400" dirty="0">
                          <a:solidFill>
                            <a:srgbClr val="FF0000"/>
                          </a:solidFill>
                        </a:rPr>
                        <a:t>45</a:t>
                      </a:r>
                      <a:endParaRPr lang="en-US" altLang="zh-CN" sz="2400" dirty="0">
                        <a:solidFill>
                          <a:srgbClr val="FF0000"/>
                        </a:solidFill>
                      </a:endParaRPr>
                    </a:p>
                  </a:txBody>
                  <a:tcPr marL="91447" marR="91447" marT="45729" marB="4572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en-US" sz="2400" dirty="0"/>
                    </a:p>
                  </a:txBody>
                  <a:tcPr marL="91447" marR="91447" marT="45729" marB="4572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en-US" sz="2400" dirty="0"/>
                    </a:p>
                  </a:txBody>
                  <a:tcPr marL="91447" marR="91447" marT="45729" marB="4572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marL="0" lvl="0" indent="0">
                        <a:buNone/>
                      </a:pPr>
                      <a:endParaRPr lang="zh-CN" altLang="en-US" sz="2400" dirty="0"/>
                    </a:p>
                  </a:txBody>
                  <a:tcPr marL="91447" marR="91447" marT="45729" marB="4572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marL="0" lvl="0" indent="0">
                        <a:buNone/>
                      </a:pPr>
                      <a:endParaRPr lang="zh-CN" altLang="en-US" sz="2400" dirty="0"/>
                    </a:p>
                  </a:txBody>
                  <a:tcPr marL="91447" marR="91447" marT="45729" marB="4572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63523" name="文本框 88168"/>
          <p:cNvSpPr txBox="1">
            <a:spLocks noChangeArrowheads="1"/>
          </p:cNvSpPr>
          <p:nvPr/>
        </p:nvSpPr>
        <p:spPr bwMode="auto">
          <a:xfrm>
            <a:off x="481013" y="711200"/>
            <a:ext cx="252571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ea typeface="楷体_GB2312" pitchFamily="49" charset="-122"/>
              </a:rPr>
              <a:t>3</a:t>
            </a:r>
            <a:r>
              <a:rPr lang="zh-CN" altLang="en-US" sz="2800">
                <a:ea typeface="楷体_GB2312" pitchFamily="49" charset="-122"/>
              </a:rPr>
              <a:t>、</a:t>
            </a:r>
            <a:r>
              <a:rPr lang="zh-CN" altLang="en-US" sz="2800">
                <a:solidFill>
                  <a:srgbClr val="0000CC"/>
                </a:solidFill>
                <a:ea typeface="楷体_GB2312" pitchFamily="49" charset="-122"/>
              </a:rPr>
              <a:t>测定相位差</a:t>
            </a:r>
            <a:endParaRPr lang="zh-CN" altLang="en-US" sz="2800">
              <a:solidFill>
                <a:srgbClr val="0000CC"/>
              </a:solidFill>
              <a:ea typeface="楷体_GB2312" pitchFamily="49" charset="-122"/>
            </a:endParaRPr>
          </a:p>
        </p:txBody>
      </p:sp>
      <p:graphicFrame>
        <p:nvGraphicFramePr>
          <p:cNvPr id="63524" name="对象 5">
            <a:hlinkClick r:id="" action="ppaction://ole?verb=1"/>
          </p:cNvPr>
          <p:cNvGraphicFramePr>
            <a:graphicFrameLocks noChangeAspect="1"/>
          </p:cNvGraphicFramePr>
          <p:nvPr/>
        </p:nvGraphicFramePr>
        <p:xfrm>
          <a:off x="6127750" y="630238"/>
          <a:ext cx="2889250" cy="681037"/>
        </p:xfrm>
        <a:graphic>
          <a:graphicData uri="http://schemas.openxmlformats.org/presentationml/2006/ole">
            <mc:AlternateContent xmlns:mc="http://schemas.openxmlformats.org/markup-compatibility/2006">
              <mc:Choice xmlns:v="urn:schemas-microsoft-com:vml" Requires="v">
                <p:oleObj spid="_x0000_s8574" name="" r:id="rId2" imgW="1219200" imgH="393700" progId="Equation.KSEE3">
                  <p:embed/>
                </p:oleObj>
              </mc:Choice>
              <mc:Fallback>
                <p:oleObj name="" r:id="rId2" imgW="1219200" imgH="393700" progId="Equation.KSEE3">
                  <p:embed/>
                  <p:pic>
                    <p:nvPicPr>
                      <p:cNvPr id="0" name="图片 85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0" y="630238"/>
                        <a:ext cx="2889250"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3525" name="文本框 1"/>
          <p:cNvSpPr txBox="1">
            <a:spLocks noChangeArrowheads="1"/>
          </p:cNvSpPr>
          <p:nvPr/>
        </p:nvSpPr>
        <p:spPr bwMode="auto">
          <a:xfrm>
            <a:off x="3865563" y="4044950"/>
            <a:ext cx="309562"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a:p>
        </p:txBody>
      </p:sp>
      <p:sp>
        <p:nvSpPr>
          <p:cNvPr id="7" name="文本框 6"/>
          <p:cNvSpPr txBox="1">
            <a:spLocks noChangeArrowheads="1"/>
          </p:cNvSpPr>
          <p:nvPr/>
        </p:nvSpPr>
        <p:spPr bwMode="auto">
          <a:xfrm>
            <a:off x="3865563" y="5661025"/>
            <a:ext cx="5389562"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10000"/>
              </a:lnSpc>
            </a:pPr>
            <a:r>
              <a:rPr lang="zh-CN" altLang="zh-CN" sz="2400">
                <a:solidFill>
                  <a:srgbClr val="FF0000"/>
                </a:solidFill>
                <a:latin typeface="宋体" panose="02010600030101010101" pitchFamily="2" charset="-122"/>
              </a:rPr>
              <a:t>定标：</a:t>
            </a:r>
            <a:endParaRPr lang="zh-CN" altLang="zh-CN" sz="2400">
              <a:solidFill>
                <a:srgbClr val="FF0000"/>
              </a:solidFill>
              <a:latin typeface="宋体" panose="02010600030101010101" pitchFamily="2" charset="-122"/>
            </a:endParaRPr>
          </a:p>
          <a:p>
            <a:pPr>
              <a:lnSpc>
                <a:spcPct val="110000"/>
              </a:lnSpc>
            </a:pPr>
            <a:r>
              <a:rPr lang="zh-CN" altLang="zh-CN" sz="2400">
                <a:latin typeface="宋体" panose="02010600030101010101" pitchFamily="2" charset="-122"/>
              </a:rPr>
              <a:t>使得一个完整波的水平距离为</a:t>
            </a:r>
            <a:r>
              <a:rPr lang="en-US" altLang="zh-CN" sz="2400">
                <a:latin typeface="宋体" panose="02010600030101010101" pitchFamily="2" charset="-122"/>
              </a:rPr>
              <a:t>L(div)</a:t>
            </a:r>
            <a:r>
              <a:rPr lang="zh-CN" altLang="en-US" sz="2400">
                <a:latin typeface="宋体" panose="02010600030101010101" pitchFamily="2" charset="-122"/>
              </a:rPr>
              <a:t>。</a:t>
            </a:r>
            <a:endParaRPr lang="zh-CN" altLang="en-US" sz="2400">
              <a:latin typeface="宋体" panose="02010600030101010101" pitchFamily="2" charset="-122"/>
            </a:endParaRPr>
          </a:p>
        </p:txBody>
      </p:sp>
      <p:cxnSp>
        <p:nvCxnSpPr>
          <p:cNvPr id="27" name="直接连接符 26"/>
          <p:cNvCxnSpPr>
            <a:endCxn id="26" idx="0"/>
          </p:cNvCxnSpPr>
          <p:nvPr/>
        </p:nvCxnSpPr>
        <p:spPr>
          <a:xfrm>
            <a:off x="4519613" y="4160838"/>
            <a:ext cx="0" cy="207962"/>
          </a:xfrm>
          <a:prstGeom prst="line">
            <a:avLst/>
          </a:prstGeom>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bwMode="auto">
          <a:xfrm>
            <a:off x="3927475" y="3255963"/>
            <a:ext cx="3379788" cy="2965450"/>
            <a:chOff x="5761" y="6834"/>
            <a:chExt cx="5322" cy="4669"/>
          </a:xfrm>
        </p:grpSpPr>
        <p:grpSp>
          <p:nvGrpSpPr>
            <p:cNvPr id="63529" name="组合 70"/>
            <p:cNvGrpSpPr/>
            <p:nvPr/>
          </p:nvGrpSpPr>
          <p:grpSpPr bwMode="auto">
            <a:xfrm>
              <a:off x="5761" y="7322"/>
              <a:ext cx="5322" cy="4181"/>
              <a:chOff x="8473" y="6983"/>
              <a:chExt cx="5322" cy="4181"/>
            </a:xfrm>
          </p:grpSpPr>
          <p:grpSp>
            <p:nvGrpSpPr>
              <p:cNvPr id="63530" name="组合 66"/>
              <p:cNvGrpSpPr/>
              <p:nvPr/>
            </p:nvGrpSpPr>
            <p:grpSpPr bwMode="auto">
              <a:xfrm>
                <a:off x="8473" y="7247"/>
                <a:ext cx="3396" cy="2335"/>
                <a:chOff x="8448" y="7587"/>
                <a:chExt cx="2604" cy="2196"/>
              </a:xfrm>
            </p:grpSpPr>
            <p:grpSp>
              <p:nvGrpSpPr>
                <p:cNvPr id="63531" name="组合 61"/>
                <p:cNvGrpSpPr/>
                <p:nvPr/>
              </p:nvGrpSpPr>
              <p:grpSpPr bwMode="auto">
                <a:xfrm>
                  <a:off x="8448" y="7587"/>
                  <a:ext cx="2604" cy="1937"/>
                  <a:chOff x="8448" y="7700"/>
                  <a:chExt cx="2604" cy="1937"/>
                </a:xfrm>
              </p:grpSpPr>
              <p:cxnSp>
                <p:nvCxnSpPr>
                  <p:cNvPr id="25" name="直接连接符 24"/>
                  <p:cNvCxnSpPr>
                    <a:endCxn id="26" idx="0"/>
                  </p:cNvCxnSpPr>
                  <p:nvPr/>
                </p:nvCxnSpPr>
                <p:spPr>
                  <a:xfrm>
                    <a:off x="9163" y="8981"/>
                    <a:ext cx="0" cy="656"/>
                  </a:xfrm>
                  <a:prstGeom prst="line">
                    <a:avLst/>
                  </a:prstGeom>
                </p:spPr>
                <p:style>
                  <a:lnRef idx="1">
                    <a:schemeClr val="accent1"/>
                  </a:lnRef>
                  <a:fillRef idx="0">
                    <a:schemeClr val="accent1"/>
                  </a:fillRef>
                  <a:effectRef idx="0">
                    <a:schemeClr val="accent1"/>
                  </a:effectRef>
                  <a:fontRef idx="minor">
                    <a:schemeClr val="tx1"/>
                  </a:fontRef>
                </p:style>
              </p:cxnSp>
              <p:grpSp>
                <p:nvGrpSpPr>
                  <p:cNvPr id="63533" name="组合 60"/>
                  <p:cNvGrpSpPr/>
                  <p:nvPr/>
                </p:nvGrpSpPr>
                <p:grpSpPr bwMode="auto">
                  <a:xfrm>
                    <a:off x="8448" y="7700"/>
                    <a:ext cx="2604" cy="1650"/>
                    <a:chOff x="8448" y="7700"/>
                    <a:chExt cx="2604" cy="1650"/>
                  </a:xfrm>
                </p:grpSpPr>
                <p:grpSp>
                  <p:nvGrpSpPr>
                    <p:cNvPr id="63534" name="组合 37"/>
                    <p:cNvGrpSpPr/>
                    <p:nvPr/>
                  </p:nvGrpSpPr>
                  <p:grpSpPr bwMode="auto">
                    <a:xfrm>
                      <a:off x="8448" y="7700"/>
                      <a:ext cx="2604" cy="1650"/>
                      <a:chOff x="8448" y="7700"/>
                      <a:chExt cx="2604" cy="1650"/>
                    </a:xfrm>
                  </p:grpSpPr>
                  <p:cxnSp>
                    <p:nvCxnSpPr>
                      <p:cNvPr id="22" name="直接连接符 21"/>
                      <p:cNvCxnSpPr>
                        <a:endCxn id="26" idx="0"/>
                      </p:cNvCxnSpPr>
                      <p:nvPr/>
                    </p:nvCxnSpPr>
                    <p:spPr>
                      <a:xfrm>
                        <a:off x="9163" y="7761"/>
                        <a:ext cx="0" cy="416"/>
                      </a:xfrm>
                      <a:prstGeom prst="line">
                        <a:avLst/>
                      </a:prstGeom>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9104" y="8641"/>
                        <a:ext cx="119" cy="341"/>
                      </a:xfrm>
                      <a:prstGeom prst="rect">
                        <a:avLst/>
                      </a:prstGeom>
                      <a:no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grpSp>
                    <p:nvGrpSpPr>
                      <p:cNvPr id="63537" name="组合 36"/>
                      <p:cNvGrpSpPr/>
                      <p:nvPr/>
                    </p:nvGrpSpPr>
                    <p:grpSpPr bwMode="auto">
                      <a:xfrm>
                        <a:off x="8448" y="7700"/>
                        <a:ext cx="2604" cy="1650"/>
                        <a:chOff x="8448" y="7700"/>
                        <a:chExt cx="2604" cy="1650"/>
                      </a:xfrm>
                    </p:grpSpPr>
                    <p:grpSp>
                      <p:nvGrpSpPr>
                        <p:cNvPr id="63538" name="组合 20"/>
                        <p:cNvGrpSpPr/>
                        <p:nvPr/>
                      </p:nvGrpSpPr>
                      <p:grpSpPr bwMode="auto">
                        <a:xfrm>
                          <a:off x="8448" y="7700"/>
                          <a:ext cx="2604" cy="1650"/>
                          <a:chOff x="8448" y="7700"/>
                          <a:chExt cx="2604" cy="1650"/>
                        </a:xfrm>
                      </p:grpSpPr>
                      <p:grpSp>
                        <p:nvGrpSpPr>
                          <p:cNvPr id="63539" name="组合 13"/>
                          <p:cNvGrpSpPr/>
                          <p:nvPr/>
                        </p:nvGrpSpPr>
                        <p:grpSpPr bwMode="auto">
                          <a:xfrm>
                            <a:off x="8448" y="7700"/>
                            <a:ext cx="2598" cy="998"/>
                            <a:chOff x="8448" y="7700"/>
                            <a:chExt cx="2598" cy="998"/>
                          </a:xfrm>
                        </p:grpSpPr>
                        <p:sp>
                          <p:nvSpPr>
                            <p:cNvPr id="9" name="椭圆 8"/>
                            <p:cNvSpPr/>
                            <p:nvPr/>
                          </p:nvSpPr>
                          <p:spPr>
                            <a:xfrm>
                              <a:off x="8448" y="8349"/>
                              <a:ext cx="119" cy="12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endParaRPr lang="zh-CN" altLang="en-US" noProof="1"/>
                            </a:p>
                          </p:txBody>
                        </p:sp>
                        <p:sp>
                          <p:nvSpPr>
                            <p:cNvPr id="10" name="椭圆 9"/>
                            <p:cNvSpPr/>
                            <p:nvPr/>
                          </p:nvSpPr>
                          <p:spPr>
                            <a:xfrm>
                              <a:off x="8448" y="8582"/>
                              <a:ext cx="119" cy="118"/>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endParaRPr lang="zh-CN" altLang="en-US" noProof="1"/>
                            </a:p>
                          </p:txBody>
                        </p:sp>
                        <p:cxnSp>
                          <p:nvCxnSpPr>
                            <p:cNvPr id="11" name="直接连接符 10"/>
                            <p:cNvCxnSpPr>
                              <a:stCxn id="9" idx="0"/>
                              <a:endCxn id="26" idx="0"/>
                            </p:cNvCxnSpPr>
                            <p:nvPr/>
                          </p:nvCxnSpPr>
                          <p:spPr>
                            <a:xfrm flipV="1">
                              <a:off x="8507" y="7761"/>
                              <a:ext cx="0" cy="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9" idx="0"/>
                              <a:endCxn id="26" idx="0"/>
                            </p:cNvCxnSpPr>
                            <p:nvPr/>
                          </p:nvCxnSpPr>
                          <p:spPr>
                            <a:xfrm>
                              <a:off x="8507" y="7761"/>
                              <a:ext cx="2421"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10928" y="7700"/>
                              <a:ext cx="121" cy="12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endParaRPr lang="zh-CN" altLang="en-US" noProof="1"/>
                            </a:p>
                          </p:txBody>
                        </p:sp>
                      </p:grpSp>
                      <p:grpSp>
                        <p:nvGrpSpPr>
                          <p:cNvPr id="63545" name="组合 14"/>
                          <p:cNvGrpSpPr/>
                          <p:nvPr/>
                        </p:nvGrpSpPr>
                        <p:grpSpPr bwMode="auto">
                          <a:xfrm flipV="1">
                            <a:off x="8514" y="8702"/>
                            <a:ext cx="2539" cy="648"/>
                            <a:chOff x="8508" y="7700"/>
                            <a:chExt cx="2539" cy="648"/>
                          </a:xfrm>
                        </p:grpSpPr>
                        <p:cxnSp>
                          <p:nvCxnSpPr>
                            <p:cNvPr id="18" name="直接连接符 17"/>
                            <p:cNvCxnSpPr>
                              <a:endCxn id="26" idx="0"/>
                            </p:cNvCxnSpPr>
                            <p:nvPr/>
                          </p:nvCxnSpPr>
                          <p:spPr>
                            <a:xfrm flipV="1">
                              <a:off x="8507" y="7761"/>
                              <a:ext cx="0" cy="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26" idx="0"/>
                            </p:cNvCxnSpPr>
                            <p:nvPr/>
                          </p:nvCxnSpPr>
                          <p:spPr>
                            <a:xfrm>
                              <a:off x="8507" y="7761"/>
                              <a:ext cx="2423"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10930" y="7700"/>
                              <a:ext cx="119" cy="12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endParaRPr lang="zh-CN" altLang="en-US" noProof="1"/>
                            </a:p>
                          </p:txBody>
                        </p:sp>
                      </p:grpSp>
                    </p:grpSp>
                    <p:cxnSp>
                      <p:nvCxnSpPr>
                        <p:cNvPr id="35" name="直接连接符 34"/>
                        <p:cNvCxnSpPr>
                          <a:endCxn id="26" idx="0"/>
                        </p:cNvCxnSpPr>
                        <p:nvPr/>
                      </p:nvCxnSpPr>
                      <p:spPr>
                        <a:xfrm>
                          <a:off x="9163" y="8462"/>
                          <a:ext cx="1806"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10934" y="8417"/>
                          <a:ext cx="121" cy="12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endParaRPr lang="zh-CN" altLang="en-US" noProof="1"/>
                        </a:p>
                      </p:txBody>
                    </p:sp>
                  </p:grpSp>
                </p:grpSp>
                <p:grpSp>
                  <p:nvGrpSpPr>
                    <p:cNvPr id="63551" name="组合 59"/>
                    <p:cNvGrpSpPr/>
                    <p:nvPr/>
                  </p:nvGrpSpPr>
                  <p:grpSpPr bwMode="auto">
                    <a:xfrm>
                      <a:off x="9006" y="8165"/>
                      <a:ext cx="313" cy="150"/>
                      <a:chOff x="9006" y="8165"/>
                      <a:chExt cx="313" cy="150"/>
                    </a:xfrm>
                  </p:grpSpPr>
                  <p:cxnSp>
                    <p:nvCxnSpPr>
                      <p:cNvPr id="33" name="直接连接符 32"/>
                      <p:cNvCxnSpPr>
                        <a:endCxn id="26" idx="0"/>
                      </p:cNvCxnSpPr>
                      <p:nvPr/>
                    </p:nvCxnSpPr>
                    <p:spPr>
                      <a:xfrm>
                        <a:off x="9008" y="8166"/>
                        <a:ext cx="312" cy="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a:endCxn id="26" idx="0"/>
                      </p:cNvCxnSpPr>
                      <p:nvPr/>
                    </p:nvCxnSpPr>
                    <p:spPr>
                      <a:xfrm>
                        <a:off x="9006" y="8311"/>
                        <a:ext cx="312" cy="5"/>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63554" name="组合 65"/>
                <p:cNvGrpSpPr/>
                <p:nvPr/>
              </p:nvGrpSpPr>
              <p:grpSpPr bwMode="auto">
                <a:xfrm>
                  <a:off x="8905" y="9505"/>
                  <a:ext cx="535" cy="278"/>
                  <a:chOff x="8905" y="9505"/>
                  <a:chExt cx="535" cy="278"/>
                </a:xfrm>
              </p:grpSpPr>
              <p:cxnSp>
                <p:nvCxnSpPr>
                  <p:cNvPr id="63" name="直接连接符 62"/>
                  <p:cNvCxnSpPr>
                    <a:endCxn id="26" idx="0"/>
                  </p:cNvCxnSpPr>
                  <p:nvPr/>
                </p:nvCxnSpPr>
                <p:spPr>
                  <a:xfrm>
                    <a:off x="8906" y="9505"/>
                    <a:ext cx="5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连接符 63"/>
                  <p:cNvCxnSpPr>
                    <a:endCxn id="26" idx="0"/>
                  </p:cNvCxnSpPr>
                  <p:nvPr/>
                </p:nvCxnSpPr>
                <p:spPr>
                  <a:xfrm>
                    <a:off x="8985" y="9654"/>
                    <a:ext cx="3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p:cNvCxnSpPr>
                    <a:endCxn id="26" idx="0"/>
                  </p:cNvCxnSpPr>
                  <p:nvPr/>
                </p:nvCxnSpPr>
                <p:spPr>
                  <a:xfrm>
                    <a:off x="9063" y="9783"/>
                    <a:ext cx="199" cy="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63558" name="文本框 68"/>
              <p:cNvSpPr txBox="1">
                <a:spLocks noChangeArrowheads="1"/>
              </p:cNvSpPr>
              <p:nvPr/>
            </p:nvSpPr>
            <p:spPr bwMode="auto">
              <a:xfrm>
                <a:off x="11870" y="6983"/>
                <a:ext cx="1925" cy="4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latin typeface="Times New Roman" panose="02020603050405020304" pitchFamily="18" charset="0"/>
                  </a:rPr>
                  <a:t>Y</a:t>
                </a:r>
                <a:r>
                  <a:rPr lang="en-US" altLang="zh-CN" sz="2000" baseline="-25000">
                    <a:latin typeface="Times New Roman" panose="02020603050405020304" pitchFamily="18" charset="0"/>
                  </a:rPr>
                  <a:t>A</a:t>
                </a:r>
                <a:r>
                  <a:rPr lang="en-US" altLang="zh-CN" sz="2000" baseline="30000">
                    <a:latin typeface="Times New Roman" panose="02020603050405020304" pitchFamily="18" charset="0"/>
                  </a:rPr>
                  <a:t>+</a:t>
                </a:r>
                <a:endParaRPr lang="en-US" altLang="zh-CN" sz="2000" baseline="30000">
                  <a:latin typeface="Times New Roman" panose="02020603050405020304" pitchFamily="18" charset="0"/>
                </a:endParaRPr>
              </a:p>
              <a:p>
                <a:endParaRPr lang="en-US" altLang="zh-CN" sz="2000">
                  <a:latin typeface="Times New Roman" panose="02020603050405020304" pitchFamily="18" charset="0"/>
                </a:endParaRPr>
              </a:p>
              <a:p>
                <a:r>
                  <a:rPr lang="en-US" altLang="zh-CN" sz="2000">
                    <a:latin typeface="Times New Roman" panose="02020603050405020304" pitchFamily="18" charset="0"/>
                  </a:rPr>
                  <a:t>Y</a:t>
                </a:r>
                <a:r>
                  <a:rPr lang="en-US" altLang="zh-CN" sz="2000" baseline="-25000">
                    <a:latin typeface="Times New Roman" panose="02020603050405020304" pitchFamily="18" charset="0"/>
                  </a:rPr>
                  <a:t>B</a:t>
                </a:r>
                <a:r>
                  <a:rPr lang="en-US" altLang="zh-CN" sz="2000" baseline="30000">
                    <a:latin typeface="Times New Roman" panose="02020603050405020304" pitchFamily="18" charset="0"/>
                  </a:rPr>
                  <a:t>+</a:t>
                </a:r>
                <a:endParaRPr lang="en-US" altLang="zh-CN" sz="2000" baseline="30000">
                  <a:latin typeface="Times New Roman" panose="02020603050405020304" pitchFamily="18" charset="0"/>
                </a:endParaRPr>
              </a:p>
              <a:p>
                <a:endParaRPr lang="en-US" altLang="zh-CN" sz="2000" baseline="30000">
                  <a:latin typeface="Times New Roman" panose="02020603050405020304" pitchFamily="18" charset="0"/>
                </a:endParaRPr>
              </a:p>
              <a:p>
                <a:r>
                  <a:rPr lang="en-US" altLang="zh-CN" sz="2000">
                    <a:latin typeface="Times New Roman" panose="02020603050405020304" pitchFamily="18" charset="0"/>
                  </a:rPr>
                  <a:t>Y</a:t>
                </a:r>
                <a:r>
                  <a:rPr lang="en-US" altLang="zh-CN" sz="2000" baseline="-25000">
                    <a:latin typeface="Times New Roman" panose="02020603050405020304" pitchFamily="18" charset="0"/>
                  </a:rPr>
                  <a:t>B</a:t>
                </a:r>
                <a:r>
                  <a:rPr lang="en-US" altLang="zh-CN" sz="3200" baseline="30000">
                    <a:latin typeface="Times New Roman" panose="02020603050405020304" pitchFamily="18" charset="0"/>
                  </a:rPr>
                  <a:t>-  </a:t>
                </a:r>
                <a:r>
                  <a:rPr lang="en-US" altLang="zh-CN" sz="2000">
                    <a:latin typeface="Times New Roman" panose="02020603050405020304" pitchFamily="18" charset="0"/>
                    <a:sym typeface="宋体" panose="02010600030101010101" pitchFamily="2" charset="-122"/>
                  </a:rPr>
                  <a:t>Y</a:t>
                </a:r>
                <a:r>
                  <a:rPr lang="en-US" altLang="zh-CN" sz="2000" baseline="-25000">
                    <a:latin typeface="Times New Roman" panose="02020603050405020304" pitchFamily="18" charset="0"/>
                    <a:sym typeface="宋体" panose="02010600030101010101" pitchFamily="2" charset="-122"/>
                  </a:rPr>
                  <a:t>A</a:t>
                </a:r>
                <a:r>
                  <a:rPr lang="en-US" altLang="zh-CN" sz="3200" baseline="30000">
                    <a:latin typeface="Times New Roman" panose="02020603050405020304" pitchFamily="18" charset="0"/>
                    <a:sym typeface="宋体" panose="02010600030101010101" pitchFamily="2" charset="-122"/>
                  </a:rPr>
                  <a:t>-</a:t>
                </a:r>
                <a:endParaRPr lang="en-US" altLang="zh-CN" sz="3200" baseline="30000">
                  <a:latin typeface="Times New Roman" panose="02020603050405020304" pitchFamily="18" charset="0"/>
                  <a:sym typeface="宋体" panose="02010600030101010101" pitchFamily="2" charset="-122"/>
                </a:endParaRPr>
              </a:p>
              <a:p>
                <a:endParaRPr lang="en-US" altLang="zh-CN" sz="3200" baseline="30000">
                  <a:latin typeface="Times New Roman" panose="02020603050405020304" pitchFamily="18" charset="0"/>
                </a:endParaRPr>
              </a:p>
              <a:p>
                <a:endParaRPr lang="en-US" altLang="zh-CN" sz="2000" baseline="30000">
                  <a:latin typeface="Times New Roman" panose="02020603050405020304" pitchFamily="18" charset="0"/>
                </a:endParaRPr>
              </a:p>
              <a:p>
                <a:endParaRPr lang="en-US" altLang="zh-CN" sz="2000" baseline="30000">
                  <a:latin typeface="Times New Roman" panose="02020603050405020304" pitchFamily="18" charset="0"/>
                </a:endParaRPr>
              </a:p>
              <a:p>
                <a:endParaRPr lang="en-US" altLang="zh-CN" sz="2000" baseline="30000">
                  <a:latin typeface="Times New Roman" panose="02020603050405020304" pitchFamily="18" charset="0"/>
                </a:endParaRPr>
              </a:p>
              <a:p>
                <a:endParaRPr lang="en-US" altLang="zh-CN" sz="2000" baseline="30000">
                  <a:latin typeface="Times New Roman" panose="02020603050405020304" pitchFamily="18" charset="0"/>
                </a:endParaRPr>
              </a:p>
            </p:txBody>
          </p:sp>
          <p:sp>
            <p:nvSpPr>
              <p:cNvPr id="63559" name="文本框 69"/>
              <p:cNvSpPr txBox="1">
                <a:spLocks noChangeArrowheads="1"/>
              </p:cNvSpPr>
              <p:nvPr/>
            </p:nvSpPr>
            <p:spPr bwMode="auto">
              <a:xfrm>
                <a:off x="8766" y="7531"/>
                <a:ext cx="555" cy="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0">
                    <a:latin typeface="Times New Roman" panose="02020603050405020304" pitchFamily="18" charset="0"/>
                  </a:rPr>
                  <a:t>C</a:t>
                </a:r>
                <a:endParaRPr lang="en-US" altLang="zh-CN" sz="2000" b="0">
                  <a:latin typeface="Times New Roman" panose="02020603050405020304" pitchFamily="18" charset="0"/>
                </a:endParaRPr>
              </a:p>
              <a:p>
                <a:r>
                  <a:rPr lang="en-US" altLang="zh-CN" sz="2000" b="0">
                    <a:latin typeface="Times New Roman" panose="02020603050405020304" pitchFamily="18" charset="0"/>
                  </a:rPr>
                  <a:t>R</a:t>
                </a:r>
                <a:endParaRPr lang="en-US" altLang="zh-CN" sz="2000" b="0">
                  <a:latin typeface="Times New Roman" panose="02020603050405020304" pitchFamily="18" charset="0"/>
                </a:endParaRPr>
              </a:p>
            </p:txBody>
          </p:sp>
        </p:grpSp>
        <p:sp>
          <p:nvSpPr>
            <p:cNvPr id="72" name="文本框 71"/>
            <p:cNvSpPr txBox="1"/>
            <p:nvPr/>
          </p:nvSpPr>
          <p:spPr>
            <a:xfrm>
              <a:off x="5893" y="6834"/>
              <a:ext cx="1735" cy="725"/>
            </a:xfrm>
            <a:prstGeom prst="rect">
              <a:avLst/>
            </a:prstGeom>
            <a:solidFill>
              <a:schemeClr val="accent5">
                <a:lumMod val="40000"/>
                <a:lumOff val="60000"/>
              </a:schemeClr>
            </a:solidFill>
            <a:ln w="12700" cmpd="sng">
              <a:solidFill>
                <a:schemeClr val="accent1">
                  <a:shade val="50000"/>
                </a:schemeClr>
              </a:solidFill>
              <a:prstDash val="solid"/>
            </a:ln>
          </p:spPr>
          <p:txBody>
            <a:bodyPr wrap="none">
              <a:spAutoFit/>
            </a:bodyPr>
            <a:lstStyle/>
            <a:p>
              <a:r>
                <a:rPr lang="zh-CN" altLang="zh-CN" sz="2400" noProof="1">
                  <a:solidFill>
                    <a:srgbClr val="FF0000"/>
                  </a:solidFill>
                  <a:cs typeface="+mn-ea"/>
                </a:rPr>
                <a:t>电路图</a:t>
              </a:r>
              <a:endParaRPr lang="zh-CN" altLang="zh-CN" sz="2400" noProof="1">
                <a:solidFill>
                  <a:srgbClr val="FF0000"/>
                </a:solidFill>
              </a:endParaRPr>
            </a:p>
          </p:txBody>
        </p:sp>
      </p:grpSp>
      <p:grpSp>
        <p:nvGrpSpPr>
          <p:cNvPr id="75" name="组合 74"/>
          <p:cNvGrpSpPr/>
          <p:nvPr/>
        </p:nvGrpSpPr>
        <p:grpSpPr bwMode="auto">
          <a:xfrm>
            <a:off x="66675" y="3419475"/>
            <a:ext cx="3490913" cy="2241550"/>
            <a:chOff x="104" y="4819"/>
            <a:chExt cx="5499" cy="3530"/>
          </a:xfrm>
        </p:grpSpPr>
        <p:sp>
          <p:nvSpPr>
            <p:cNvPr id="73" name="文本框 72"/>
            <p:cNvSpPr txBox="1"/>
            <p:nvPr/>
          </p:nvSpPr>
          <p:spPr>
            <a:xfrm>
              <a:off x="104" y="4819"/>
              <a:ext cx="815" cy="1308"/>
            </a:xfrm>
            <a:prstGeom prst="rect">
              <a:avLst/>
            </a:prstGeom>
            <a:solidFill>
              <a:schemeClr val="accent5">
                <a:lumMod val="20000"/>
                <a:lumOff val="80000"/>
              </a:schemeClr>
            </a:solidFill>
            <a:ln w="12700" cmpd="sng">
              <a:solidFill>
                <a:schemeClr val="accent1">
                  <a:shade val="50000"/>
                </a:schemeClr>
              </a:solidFill>
              <a:prstDash val="solid"/>
            </a:ln>
          </p:spPr>
          <p:txBody>
            <a:bodyPr>
              <a:spAutoFit/>
            </a:bodyPr>
            <a:lstStyle/>
            <a:p>
              <a:r>
                <a:rPr lang="zh-CN" altLang="zh-CN" sz="2400" noProof="1">
                  <a:solidFill>
                    <a:srgbClr val="FF0000"/>
                  </a:solidFill>
                  <a:cs typeface="+mn-ea"/>
                </a:rPr>
                <a:t>波形</a:t>
              </a:r>
              <a:endParaRPr lang="zh-CN" altLang="en-US" noProof="1"/>
            </a:p>
          </p:txBody>
        </p:sp>
        <p:pic>
          <p:nvPicPr>
            <p:cNvPr id="63563"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 y="4893"/>
              <a:ext cx="4558" cy="3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63564" name="对象 76">
            <a:hlinkClick r:id="" action="ppaction://ole?verb=1"/>
          </p:cNvPr>
          <p:cNvGraphicFramePr>
            <a:graphicFrameLocks noChangeAspect="1"/>
          </p:cNvGraphicFramePr>
          <p:nvPr/>
        </p:nvGraphicFramePr>
        <p:xfrm>
          <a:off x="3411538" y="831850"/>
          <a:ext cx="2298700" cy="492125"/>
        </p:xfrm>
        <a:graphic>
          <a:graphicData uri="http://schemas.openxmlformats.org/presentationml/2006/ole">
            <mc:AlternateContent xmlns:mc="http://schemas.openxmlformats.org/markup-compatibility/2006">
              <mc:Choice xmlns:v="urn:schemas-microsoft-com:vml" Requires="v">
                <p:oleObj spid="_x0000_s8575" name="" r:id="rId5" imgW="1066800" imgH="228600" progId="Equation.KSEE3">
                  <p:embed/>
                </p:oleObj>
              </mc:Choice>
              <mc:Fallback>
                <p:oleObj name="" r:id="rId5" imgW="1066800" imgH="228600" progId="Equation.KSEE3">
                  <p:embed/>
                  <p:pic>
                    <p:nvPicPr>
                      <p:cNvPr id="0" name="图片 857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1538" y="831850"/>
                        <a:ext cx="22987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3565" name="对象 81"/>
          <p:cNvGraphicFramePr/>
          <p:nvPr/>
        </p:nvGraphicFramePr>
        <p:xfrm>
          <a:off x="8206105" y="1616075"/>
          <a:ext cx="669925" cy="411163"/>
        </p:xfrm>
        <a:graphic>
          <a:graphicData uri="http://schemas.openxmlformats.org/presentationml/2006/ole">
            <mc:AlternateContent xmlns:mc="http://schemas.openxmlformats.org/markup-compatibility/2006">
              <mc:Choice xmlns:v="urn:schemas-microsoft-com:vml" Requires="v">
                <p:oleObj spid="_x0000_s8576" name="" r:id="rId7" imgW="405765" imgH="203200" progId="Equation.KSEE3">
                  <p:embed/>
                </p:oleObj>
              </mc:Choice>
              <mc:Fallback>
                <p:oleObj name="" r:id="rId7" imgW="405765" imgH="203200" progId="Equation.KSEE3">
                  <p:embed/>
                  <p:pic>
                    <p:nvPicPr>
                      <p:cNvPr id="0" name="图片 857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06105" y="1616075"/>
                        <a:ext cx="6699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3566" name="对象 85"/>
          <p:cNvGraphicFramePr/>
          <p:nvPr/>
        </p:nvGraphicFramePr>
        <p:xfrm>
          <a:off x="7142798" y="1544320"/>
          <a:ext cx="858837" cy="519113"/>
        </p:xfrm>
        <a:graphic>
          <a:graphicData uri="http://schemas.openxmlformats.org/presentationml/2006/ole">
            <mc:AlternateContent xmlns:mc="http://schemas.openxmlformats.org/markup-compatibility/2006">
              <mc:Choice xmlns:v="urn:schemas-microsoft-com:vml" Requires="v">
                <p:oleObj spid="_x0000_s8577" name="" r:id="rId9" imgW="393700" imgH="228600" progId="Equation.KSEE3">
                  <p:embed/>
                </p:oleObj>
              </mc:Choice>
              <mc:Fallback>
                <p:oleObj name="" r:id="rId9" imgW="393700" imgH="228600" progId="Equation.KSEE3">
                  <p:embed/>
                  <p:pic>
                    <p:nvPicPr>
                      <p:cNvPr id="0" name="图片 857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42798" y="1544320"/>
                        <a:ext cx="8588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3567" name="对象 87"/>
          <p:cNvGraphicFramePr/>
          <p:nvPr/>
        </p:nvGraphicFramePr>
        <p:xfrm>
          <a:off x="6086475" y="1579245"/>
          <a:ext cx="1009650" cy="484188"/>
        </p:xfrm>
        <a:graphic>
          <a:graphicData uri="http://schemas.openxmlformats.org/presentationml/2006/ole">
            <mc:AlternateContent xmlns:mc="http://schemas.openxmlformats.org/markup-compatibility/2006">
              <mc:Choice xmlns:v="urn:schemas-microsoft-com:vml" Requires="v">
                <p:oleObj spid="_x0000_s8578" name="" r:id="rId11" imgW="393700" imgH="228600" progId="Equation.KSEE3">
                  <p:embed/>
                </p:oleObj>
              </mc:Choice>
              <mc:Fallback>
                <p:oleObj name="" r:id="rId11" imgW="393700" imgH="228600" progId="Equation.KSEE3">
                  <p:embed/>
                  <p:pic>
                    <p:nvPicPr>
                      <p:cNvPr id="0" name="图片 857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86475" y="1579245"/>
                        <a:ext cx="1009650"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8" name="文本框 1"/>
          <p:cNvSpPr txBox="1">
            <a:spLocks noChangeArrowheads="1"/>
          </p:cNvSpPr>
          <p:nvPr/>
        </p:nvSpPr>
        <p:spPr bwMode="auto">
          <a:xfrm>
            <a:off x="606798" y="165847"/>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smtClean="0">
                <a:solidFill>
                  <a:schemeClr val="tx1">
                    <a:lumMod val="85000"/>
                    <a:lumOff val="15000"/>
                  </a:schemeClr>
                </a:solidFill>
                <a:latin typeface="微软雅黑" panose="020B0503020204020204" pitchFamily="34" charset="-122"/>
              </a:rPr>
              <a:t>实验内容</a:t>
            </a:r>
            <a:endParaRPr lang="en-US" altLang="zh-CN" sz="2800" b="1" dirty="0">
              <a:solidFill>
                <a:schemeClr val="tx1">
                  <a:lumMod val="85000"/>
                  <a:lumOff val="15000"/>
                </a:schemeClr>
              </a:solidFill>
              <a:latin typeface="微软雅黑" panose="020B0503020204020204" pitchFamily="34" charset="-122"/>
            </a:endParaRPr>
          </a:p>
        </p:txBody>
      </p:sp>
    </p:spTree>
    <p:custDataLst>
      <p:tags r:id="rId1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blinds(horizontal)">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blinds(horizontal)">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986" name="内容占位符 82985"/>
          <p:cNvGraphicFramePr>
            <a:graphicFrameLocks noGrp="1"/>
          </p:cNvGraphicFramePr>
          <p:nvPr>
            <p:ph sz="quarter" idx="4294967295"/>
          </p:nvPr>
        </p:nvGraphicFramePr>
        <p:xfrm>
          <a:off x="2275203" y="1695325"/>
          <a:ext cx="5267325" cy="792692"/>
        </p:xfrm>
        <a:graphic>
          <a:graphicData uri="http://schemas.openxmlformats.org/drawingml/2006/table">
            <a:tbl>
              <a:tblPr/>
              <a:tblGrid>
                <a:gridCol w="947420"/>
                <a:gridCol w="875030"/>
                <a:gridCol w="1309370"/>
                <a:gridCol w="939800"/>
                <a:gridCol w="1195705"/>
              </a:tblGrid>
              <a:tr h="396346">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dirty="0"/>
                        <a:t>Vp(V)</a:t>
                      </a:r>
                      <a:endParaRPr lang="en-US" altLang="zh-CN" sz="2000" dirty="0"/>
                    </a:p>
                  </a:txBody>
                  <a:tcPr marT="45732" marB="45732">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dirty="0"/>
                        <a:t>H(div)</a:t>
                      </a:r>
                      <a:endParaRPr lang="en-US" altLang="zh-CN" sz="2000" dirty="0"/>
                    </a:p>
                  </a:txBody>
                  <a:tcPr marT="45732" marB="45732">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dirty="0"/>
                        <a:t>Sy(V/div)</a:t>
                      </a:r>
                      <a:endParaRPr lang="en-US" altLang="zh-CN" sz="2000" dirty="0"/>
                    </a:p>
                  </a:txBody>
                  <a:tcPr marT="45732" marB="45732">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000" dirty="0"/>
                        <a:t>Vp'</a:t>
                      </a:r>
                      <a:r>
                        <a:rPr lang="en-US" altLang="zh-CN" sz="2000" dirty="0"/>
                        <a:t>(V)</a:t>
                      </a:r>
                      <a:endParaRPr lang="zh-CN" altLang="en-US" sz="2000" dirty="0"/>
                    </a:p>
                  </a:txBody>
                  <a:tcPr marT="45732" marB="45732">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buNone/>
                      </a:pPr>
                      <a:r>
                        <a:rPr lang="zh-CN" altLang="en-US" sz="2000" dirty="0"/>
                        <a:t>Δ</a:t>
                      </a:r>
                      <a:r>
                        <a:rPr lang="en-US" altLang="zh-CN" sz="2000" dirty="0"/>
                        <a:t>V(V)</a:t>
                      </a:r>
                      <a:endParaRPr lang="zh-CN" altLang="en-US" sz="2000" dirty="0"/>
                    </a:p>
                  </a:txBody>
                  <a:tcPr marT="45732" marB="45732">
                    <a:lnL w="28575" cap="flat" cmpd="sng" algn="ctr">
                      <a:solidFill>
                        <a:schemeClr val="tx1"/>
                      </a:solidFill>
                      <a:prstDash val="solid"/>
                      <a:roun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346">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dirty="0"/>
                        <a:t>1.00</a:t>
                      </a:r>
                      <a:endParaRPr lang="en-US" altLang="zh-CN" sz="2000" dirty="0"/>
                    </a:p>
                  </a:txBody>
                  <a:tcPr marT="45732" marB="45732">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en-US" sz="2000" dirty="0"/>
                    </a:p>
                  </a:txBody>
                  <a:tcPr marT="45732" marB="45732">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en-US" sz="2000" dirty="0"/>
                    </a:p>
                  </a:txBody>
                  <a:tcPr marT="45732" marB="45732">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en-US" sz="2000" dirty="0"/>
                    </a:p>
                  </a:txBody>
                  <a:tcPr marT="45732" marB="45732">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buNone/>
                      </a:pPr>
                      <a:endParaRPr lang="zh-CN" altLang="en-US" sz="2000" dirty="0"/>
                    </a:p>
                  </a:txBody>
                  <a:tcPr marT="45732" marB="45732">
                    <a:lnL w="28575" cap="flat" cmpd="sng" algn="ctr">
                      <a:solidFill>
                        <a:schemeClr val="tx1"/>
                      </a:solidFill>
                      <a:prstDash val="solid"/>
                      <a:roun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bl>
          </a:graphicData>
        </a:graphic>
      </p:graphicFrame>
      <p:graphicFrame>
        <p:nvGraphicFramePr>
          <p:cNvPr id="88167" name="表格 88166"/>
          <p:cNvGraphicFramePr/>
          <p:nvPr/>
        </p:nvGraphicFramePr>
        <p:xfrm>
          <a:off x="2275203" y="3204009"/>
          <a:ext cx="6440508" cy="890905"/>
        </p:xfrm>
        <a:graphic>
          <a:graphicData uri="http://schemas.openxmlformats.org/drawingml/2006/table">
            <a:tbl>
              <a:tblPr/>
              <a:tblGrid>
                <a:gridCol w="1027579"/>
                <a:gridCol w="1431884"/>
                <a:gridCol w="854777"/>
                <a:gridCol w="900946"/>
                <a:gridCol w="1120917"/>
                <a:gridCol w="1104405"/>
              </a:tblGrid>
              <a:tr h="423545">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dirty="0"/>
                        <a:t>f (kHz)</a:t>
                      </a:r>
                      <a:endParaRPr lang="en-US" altLang="zh-CN" sz="2000" dirty="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dirty="0"/>
                        <a:t>Sx(ms/div)</a:t>
                      </a:r>
                      <a:endParaRPr lang="en-US" altLang="zh-CN" sz="20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buNone/>
                      </a:pPr>
                      <a:r>
                        <a:rPr lang="en-US" altLang="zh-CN" sz="2000" dirty="0"/>
                        <a:t>N(</a:t>
                      </a:r>
                      <a:r>
                        <a:rPr lang="zh-CN" altLang="en-US" sz="2000" dirty="0"/>
                        <a:t>个</a:t>
                      </a:r>
                      <a:r>
                        <a:rPr lang="en-US" altLang="zh-CN" sz="2000" dirty="0"/>
                        <a:t>)</a:t>
                      </a:r>
                      <a:endParaRPr lang="en-US" altLang="zh-CN" sz="20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dirty="0"/>
                        <a:t>D(div)</a:t>
                      </a:r>
                      <a:endParaRPr lang="en-US" altLang="zh-CN" sz="20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buNone/>
                      </a:pPr>
                      <a:r>
                        <a:rPr lang="en-US" altLang="zh-CN" sz="2000" dirty="0"/>
                        <a:t>f ' (kHz)</a:t>
                      </a:r>
                      <a:endParaRPr lang="en-US" altLang="zh-CN" sz="20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000" dirty="0">
                          <a:sym typeface="+mn-ea"/>
                        </a:rPr>
                        <a:t>Δ</a:t>
                      </a:r>
                      <a:r>
                        <a:rPr lang="en-US" altLang="zh-CN" sz="2000" dirty="0">
                          <a:sym typeface="+mn-ea"/>
                        </a:rPr>
                        <a:t>f(kHz)</a:t>
                      </a:r>
                      <a:endParaRPr lang="zh-CN" altLang="en-US" sz="2000" dirty="0">
                        <a:sym typeface="+mn-ea"/>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67360">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dirty="0"/>
                        <a:t>10.000</a:t>
                      </a:r>
                      <a:endParaRPr lang="en-US" altLang="zh-CN" sz="2000" dirty="0"/>
                    </a:p>
                  </a:txBody>
                  <a:tcPr>
                    <a:lnL w="28575" cap="flat" cmpd="sng">
                      <a:solidFill>
                        <a:schemeClr val="tx1"/>
                      </a:solidFill>
                      <a:prstDash val="soli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marL="0" lvl="0" indent="0">
                        <a:buNone/>
                      </a:pP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marL="0" lvl="0" indent="0">
                        <a:buNone/>
                      </a:pP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en-US" sz="2000" dirty="0"/>
                    </a:p>
                  </a:txBody>
                  <a:tcPr>
                    <a:lnL w="12700" cap="flat" cmpd="sng" algn="ctr">
                      <a:solidFill>
                        <a:schemeClr val="tx1"/>
                      </a:solidFill>
                      <a:prstDash val="solid"/>
                      <a:round/>
                      <a:headEnd type="none" w="med" len="med"/>
                      <a:tailEnd type="none" w="med" len="med"/>
                    </a:lnL>
                    <a:lnR w="28575" cap="flat" cmpd="sng">
                      <a:solidFill>
                        <a:schemeClr val="tx1"/>
                      </a:solidFill>
                      <a:prstDash val="solid"/>
                      <a:headEnd type="none" w="med" len="med"/>
                      <a:tailEnd type="none" w="med" len="med"/>
                    </a:lnR>
                    <a:lnT w="12700" cap="flat" cmpd="sng" algn="ctr">
                      <a:solidFill>
                        <a:schemeClr val="tx1"/>
                      </a:solidFill>
                      <a:prstDash val="solid"/>
                      <a:roun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65594" name="文本框 82986"/>
          <p:cNvSpPr txBox="1">
            <a:spLocks noChangeArrowheads="1"/>
          </p:cNvSpPr>
          <p:nvPr/>
        </p:nvSpPr>
        <p:spPr bwMode="auto">
          <a:xfrm>
            <a:off x="114527" y="1552730"/>
            <a:ext cx="1882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dirty="0">
                <a:ea typeface="楷体_GB2312" pitchFamily="49" charset="-122"/>
              </a:rPr>
              <a:t>1</a:t>
            </a:r>
            <a:r>
              <a:rPr lang="zh-CN" altLang="en-US" sz="2400" dirty="0">
                <a:ea typeface="楷体_GB2312" pitchFamily="49" charset="-122"/>
              </a:rPr>
              <a:t>、</a:t>
            </a:r>
            <a:r>
              <a:rPr lang="zh-CN" altLang="en-US" sz="2400" dirty="0">
                <a:solidFill>
                  <a:srgbClr val="0000CC"/>
                </a:solidFill>
                <a:ea typeface="楷体_GB2312" pitchFamily="49" charset="-122"/>
              </a:rPr>
              <a:t>测电压值</a:t>
            </a:r>
            <a:endParaRPr lang="zh-CN" altLang="en-US" sz="2400" dirty="0">
              <a:ea typeface="楷体_GB2312" pitchFamily="49" charset="-122"/>
            </a:endParaRPr>
          </a:p>
        </p:txBody>
      </p:sp>
      <p:sp>
        <p:nvSpPr>
          <p:cNvPr id="65595" name="文本框 88167"/>
          <p:cNvSpPr txBox="1">
            <a:spLocks noChangeArrowheads="1"/>
          </p:cNvSpPr>
          <p:nvPr/>
        </p:nvSpPr>
        <p:spPr bwMode="auto">
          <a:xfrm>
            <a:off x="173016" y="3074939"/>
            <a:ext cx="1882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dirty="0">
                <a:ea typeface="楷体_GB2312" pitchFamily="49" charset="-122"/>
              </a:rPr>
              <a:t>2</a:t>
            </a:r>
            <a:r>
              <a:rPr lang="zh-CN" altLang="en-US" sz="2400" dirty="0">
                <a:ea typeface="楷体_GB2312" pitchFamily="49" charset="-122"/>
              </a:rPr>
              <a:t>、</a:t>
            </a:r>
            <a:r>
              <a:rPr lang="zh-CN" altLang="en-US" sz="2400" dirty="0">
                <a:solidFill>
                  <a:srgbClr val="0000CC"/>
                </a:solidFill>
                <a:ea typeface="楷体_GB2312" pitchFamily="49" charset="-122"/>
              </a:rPr>
              <a:t>测定频率</a:t>
            </a:r>
            <a:endParaRPr lang="zh-CN" altLang="en-US" sz="2400" dirty="0">
              <a:solidFill>
                <a:srgbClr val="0000CC"/>
              </a:solidFill>
              <a:ea typeface="楷体_GB2312" pitchFamily="49" charset="-122"/>
            </a:endParaRPr>
          </a:p>
        </p:txBody>
      </p:sp>
      <p:sp>
        <p:nvSpPr>
          <p:cNvPr id="65596" name="文本框 88168"/>
          <p:cNvSpPr txBox="1">
            <a:spLocks noChangeArrowheads="1"/>
          </p:cNvSpPr>
          <p:nvPr/>
        </p:nvSpPr>
        <p:spPr bwMode="auto">
          <a:xfrm>
            <a:off x="90301" y="4731087"/>
            <a:ext cx="21891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dirty="0">
                <a:ea typeface="楷体_GB2312" pitchFamily="49" charset="-122"/>
              </a:rPr>
              <a:t>3</a:t>
            </a:r>
            <a:r>
              <a:rPr lang="zh-CN" altLang="en-US" sz="2400" dirty="0">
                <a:ea typeface="楷体_GB2312" pitchFamily="49" charset="-122"/>
              </a:rPr>
              <a:t>、</a:t>
            </a:r>
            <a:r>
              <a:rPr lang="zh-CN" altLang="en-US" sz="2400" dirty="0">
                <a:solidFill>
                  <a:srgbClr val="0000CC"/>
                </a:solidFill>
                <a:ea typeface="楷体_GB2312" pitchFamily="49" charset="-122"/>
              </a:rPr>
              <a:t>测定相位差</a:t>
            </a:r>
            <a:endParaRPr lang="zh-CN" altLang="en-US" sz="2400" dirty="0">
              <a:solidFill>
                <a:srgbClr val="0000CC"/>
              </a:solidFill>
              <a:ea typeface="楷体_GB2312" pitchFamily="49" charset="-122"/>
            </a:endParaRPr>
          </a:p>
        </p:txBody>
      </p:sp>
      <p:graphicFrame>
        <p:nvGraphicFramePr>
          <p:cNvPr id="65597" name="对象 2">
            <a:hlinkClick r:id="" action="ppaction://ole?verb=1"/>
          </p:cNvPr>
          <p:cNvGraphicFramePr>
            <a:graphicFrameLocks noChangeAspect="1"/>
          </p:cNvGraphicFramePr>
          <p:nvPr/>
        </p:nvGraphicFramePr>
        <p:xfrm>
          <a:off x="651895" y="1945332"/>
          <a:ext cx="1114425" cy="577850"/>
        </p:xfrm>
        <a:graphic>
          <a:graphicData uri="http://schemas.openxmlformats.org/presentationml/2006/ole">
            <mc:AlternateContent xmlns:mc="http://schemas.openxmlformats.org/markup-compatibility/2006">
              <mc:Choice xmlns:v="urn:schemas-microsoft-com:vml" Requires="v">
                <p:oleObj spid="_x0000_s12524" name="" r:id="rId1" imgW="736600" imgH="393700" progId="Equation.KSEE3">
                  <p:embed/>
                </p:oleObj>
              </mc:Choice>
              <mc:Fallback>
                <p:oleObj name="" r:id="rId1" imgW="736600" imgH="393700" progId="Equation.KSEE3">
                  <p:embed/>
                  <p:pic>
                    <p:nvPicPr>
                      <p:cNvPr id="0" name="图片 125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895" y="1945332"/>
                        <a:ext cx="11144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5598" name="对象 1">
            <a:hlinkClick r:id="" action="ppaction://ole?verb=1"/>
          </p:cNvPr>
          <p:cNvGraphicFramePr>
            <a:graphicFrameLocks noChangeAspect="1"/>
          </p:cNvGraphicFramePr>
          <p:nvPr/>
        </p:nvGraphicFramePr>
        <p:xfrm>
          <a:off x="651895" y="2419965"/>
          <a:ext cx="1497012" cy="409575"/>
        </p:xfrm>
        <a:graphic>
          <a:graphicData uri="http://schemas.openxmlformats.org/presentationml/2006/ole">
            <mc:AlternateContent xmlns:mc="http://schemas.openxmlformats.org/markup-compatibility/2006">
              <mc:Choice xmlns:v="urn:schemas-microsoft-com:vml" Requires="v">
                <p:oleObj spid="_x0000_s12525" name="" r:id="rId3" imgW="927100" imgH="254000" progId="Equation.KSEE3">
                  <p:embed/>
                </p:oleObj>
              </mc:Choice>
              <mc:Fallback>
                <p:oleObj name="" r:id="rId3" imgW="927100" imgH="254000" progId="Equation.KSEE3">
                  <p:embed/>
                  <p:pic>
                    <p:nvPicPr>
                      <p:cNvPr id="0" name="图片 125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895" y="2419965"/>
                        <a:ext cx="149701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5599" name="对象 3">
            <a:hlinkClick r:id="" action="ppaction://ole?verb=1"/>
          </p:cNvPr>
          <p:cNvGraphicFramePr>
            <a:graphicFrameLocks noChangeAspect="1"/>
          </p:cNvGraphicFramePr>
          <p:nvPr/>
        </p:nvGraphicFramePr>
        <p:xfrm>
          <a:off x="661785" y="3431735"/>
          <a:ext cx="1239838" cy="595312"/>
        </p:xfrm>
        <a:graphic>
          <a:graphicData uri="http://schemas.openxmlformats.org/presentationml/2006/ole">
            <mc:AlternateContent xmlns:mc="http://schemas.openxmlformats.org/markup-compatibility/2006">
              <mc:Choice xmlns:v="urn:schemas-microsoft-com:vml" Requires="v">
                <p:oleObj spid="_x0000_s12526" name="" r:id="rId5" imgW="597535" imgH="393700" progId="Equation.KSEE3">
                  <p:embed/>
                </p:oleObj>
              </mc:Choice>
              <mc:Fallback>
                <p:oleObj name="" r:id="rId5" imgW="597535" imgH="393700" progId="Equation.KSEE3">
                  <p:embed/>
                  <p:pic>
                    <p:nvPicPr>
                      <p:cNvPr id="0" name="图片 125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785" y="3431735"/>
                        <a:ext cx="1239838"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5600" name="对象 2">
            <a:hlinkClick r:id="" action="ppaction://ole?verb=1"/>
          </p:cNvPr>
          <p:cNvGraphicFramePr>
            <a:graphicFrameLocks noChangeAspect="1"/>
          </p:cNvGraphicFramePr>
          <p:nvPr/>
        </p:nvGraphicFramePr>
        <p:xfrm>
          <a:off x="574108" y="3994758"/>
          <a:ext cx="1395412" cy="450850"/>
        </p:xfrm>
        <a:graphic>
          <a:graphicData uri="http://schemas.openxmlformats.org/presentationml/2006/ole">
            <mc:AlternateContent xmlns:mc="http://schemas.openxmlformats.org/markup-compatibility/2006">
              <mc:Choice xmlns:v="urn:schemas-microsoft-com:vml" Requires="v">
                <p:oleObj spid="_x0000_s12527" name="" r:id="rId7" imgW="787400" imgH="254000" progId="Equation.KSEE3">
                  <p:embed/>
                </p:oleObj>
              </mc:Choice>
              <mc:Fallback>
                <p:oleObj name="" r:id="rId7" imgW="787400" imgH="254000" progId="Equation.KSEE3">
                  <p:embed/>
                  <p:pic>
                    <p:nvPicPr>
                      <p:cNvPr id="0" name="图片 125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4108" y="3994758"/>
                        <a:ext cx="139541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65601" name="图片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75203" y="4856292"/>
            <a:ext cx="6823731" cy="1278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5602" name="对象 76">
            <a:hlinkClick r:id="" action="ppaction://ole?verb=1"/>
          </p:cNvPr>
          <p:cNvGraphicFramePr>
            <a:graphicFrameLocks noChangeAspect="1"/>
          </p:cNvGraphicFramePr>
          <p:nvPr/>
        </p:nvGraphicFramePr>
        <p:xfrm>
          <a:off x="294935" y="5173801"/>
          <a:ext cx="1868487" cy="401638"/>
        </p:xfrm>
        <a:graphic>
          <a:graphicData uri="http://schemas.openxmlformats.org/presentationml/2006/ole">
            <mc:AlternateContent xmlns:mc="http://schemas.openxmlformats.org/markup-compatibility/2006">
              <mc:Choice xmlns:v="urn:schemas-microsoft-com:vml" Requires="v">
                <p:oleObj spid="_x0000_s12528" name="" r:id="rId10" imgW="1066800" imgH="228600" progId="Equation.KSEE3">
                  <p:embed/>
                </p:oleObj>
              </mc:Choice>
              <mc:Fallback>
                <p:oleObj name="" r:id="rId10" imgW="1066800" imgH="228600" progId="Equation.KSEE3">
                  <p:embed/>
                  <p:pic>
                    <p:nvPicPr>
                      <p:cNvPr id="0" name="图片 125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4935" y="5173801"/>
                        <a:ext cx="1868487"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5603" name="对象 5">
            <a:hlinkClick r:id="" action="ppaction://ole?verb=1"/>
          </p:cNvPr>
          <p:cNvGraphicFramePr>
            <a:graphicFrameLocks noChangeAspect="1"/>
          </p:cNvGraphicFramePr>
          <p:nvPr/>
        </p:nvGraphicFramePr>
        <p:xfrm>
          <a:off x="183154" y="5495584"/>
          <a:ext cx="2197100" cy="519112"/>
        </p:xfrm>
        <a:graphic>
          <a:graphicData uri="http://schemas.openxmlformats.org/presentationml/2006/ole">
            <mc:AlternateContent xmlns:mc="http://schemas.openxmlformats.org/markup-compatibility/2006">
              <mc:Choice xmlns:v="urn:schemas-microsoft-com:vml" Requires="v">
                <p:oleObj spid="_x0000_s12529" name="" r:id="rId12" imgW="1219200" imgH="393700" progId="Equation.KSEE3">
                  <p:embed/>
                </p:oleObj>
              </mc:Choice>
              <mc:Fallback>
                <p:oleObj name="" r:id="rId12" imgW="1219200" imgH="393700" progId="Equation.KSEE3">
                  <p:embed/>
                  <p:pic>
                    <p:nvPicPr>
                      <p:cNvPr id="0" name="图片 1252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3154" y="5495584"/>
                        <a:ext cx="21971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 name="文本框 10"/>
          <p:cNvSpPr txBox="1"/>
          <p:nvPr/>
        </p:nvSpPr>
        <p:spPr>
          <a:xfrm>
            <a:off x="574108" y="106585"/>
            <a:ext cx="4049712" cy="523875"/>
          </a:xfrm>
          <a:prstGeom prst="rect">
            <a:avLst/>
          </a:prstGeom>
          <a:noFill/>
          <a:ln w="9525">
            <a:noFill/>
          </a:ln>
        </p:spPr>
        <p:txBody>
          <a:bodyPr>
            <a:spAutoFit/>
          </a:bodyPr>
          <a:lstStyle/>
          <a:p>
            <a:r>
              <a:rPr lang="zh-CN" altLang="en-US" sz="2800" b="1" dirty="0">
                <a:latin typeface="微软雅黑" panose="020B0503020204020204" pitchFamily="34" charset="-122"/>
              </a:rPr>
              <a:t>数据处理要求</a:t>
            </a:r>
            <a:endParaRPr lang="zh-CN" altLang="en-US" sz="2800" b="1" dirty="0">
              <a:latin typeface="微软雅黑" panose="020B0503020204020204" pitchFamily="34" charset="-122"/>
            </a:endParaRPr>
          </a:p>
        </p:txBody>
      </p:sp>
      <p:sp>
        <p:nvSpPr>
          <p:cNvPr id="16" name="文本框 6"/>
          <p:cNvSpPr txBox="1">
            <a:spLocks noChangeArrowheads="1"/>
          </p:cNvSpPr>
          <p:nvPr/>
        </p:nvSpPr>
        <p:spPr bwMode="auto">
          <a:xfrm>
            <a:off x="1271814" y="673195"/>
            <a:ext cx="7007046" cy="628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zh-CN" altLang="en-US" sz="2800" dirty="0" smtClean="0"/>
              <a:t>列式计算实验</a:t>
            </a:r>
            <a:r>
              <a:rPr lang="zh-CN" altLang="en-US" sz="2800" dirty="0"/>
              <a:t>内容中所有结果</a:t>
            </a:r>
            <a:r>
              <a:rPr lang="zh-CN" altLang="en-US" sz="2800" dirty="0">
                <a:solidFill>
                  <a:srgbClr val="FF0000"/>
                </a:solidFill>
              </a:rPr>
              <a:t>求解的过程</a:t>
            </a:r>
            <a:r>
              <a:rPr lang="zh-CN" altLang="en-US" sz="2800" dirty="0"/>
              <a:t>。</a:t>
            </a:r>
            <a:endParaRPr lang="zh-CN" altLang="en-US" sz="2800" dirty="0"/>
          </a:p>
        </p:txBody>
      </p:sp>
    </p:spTree>
    <p:custDataLst>
      <p:tags r:id="rId14"/>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3667125"/>
            <a:ext cx="9144000" cy="76200"/>
          </a:xfrm>
          <a:prstGeom prst="rect">
            <a:avLst/>
          </a:prstGeom>
          <a:solidFill>
            <a:srgbClr val="453D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矩形 6"/>
          <p:cNvSpPr/>
          <p:nvPr/>
        </p:nvSpPr>
        <p:spPr>
          <a:xfrm>
            <a:off x="0" y="2695575"/>
            <a:ext cx="9144000" cy="971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1" name="文本框 10"/>
          <p:cNvSpPr txBox="1"/>
          <p:nvPr/>
        </p:nvSpPr>
        <p:spPr>
          <a:xfrm>
            <a:off x="67628" y="2889885"/>
            <a:ext cx="8297862" cy="583565"/>
          </a:xfrm>
          <a:prstGeom prst="rect">
            <a:avLst/>
          </a:prstGeom>
          <a:noFill/>
          <a:ln w="9525">
            <a:noFill/>
          </a:ln>
        </p:spPr>
        <p:txBody>
          <a:bodyPr>
            <a:spAutoFit/>
          </a:bodyPr>
          <a:lstStyle/>
          <a:p>
            <a:r>
              <a:rPr lang="en-US" altLang="zh-CN" sz="3200" b="1" dirty="0">
                <a:solidFill>
                  <a:schemeClr val="bg1"/>
                </a:solidFill>
                <a:latin typeface="Verdana" panose="020B0604030504040204" pitchFamily="34" charset="0"/>
              </a:rPr>
              <a:t>4.9  </a:t>
            </a:r>
            <a:r>
              <a:rPr lang="zh-CN" altLang="en-US" sz="3200" b="1" dirty="0">
                <a:solidFill>
                  <a:schemeClr val="bg1"/>
                </a:solidFill>
                <a:latin typeface="Verdana" panose="020B0604030504040204" pitchFamily="34" charset="0"/>
              </a:rPr>
              <a:t>铁磁材料的磁化曲线与磁滞回线的测绘</a:t>
            </a:r>
            <a:endParaRPr lang="zh-CN" altLang="en-US" sz="3200" b="1" dirty="0">
              <a:solidFill>
                <a:schemeClr val="bg1"/>
              </a:solidFill>
              <a:latin typeface="Verdana" panose="020B0604030504040204" pitchFamily="34" charset="0"/>
            </a:endParaRPr>
          </a:p>
        </p:txBody>
      </p:sp>
      <p:sp>
        <p:nvSpPr>
          <p:cNvPr id="15" name="矩形 14"/>
          <p:cNvSpPr/>
          <p:nvPr/>
        </p:nvSpPr>
        <p:spPr>
          <a:xfrm>
            <a:off x="8301038" y="2193925"/>
            <a:ext cx="338138" cy="323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6" name="矩形 15"/>
          <p:cNvSpPr/>
          <p:nvPr/>
        </p:nvSpPr>
        <p:spPr>
          <a:xfrm>
            <a:off x="8077200" y="1895475"/>
            <a:ext cx="207963" cy="238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Freeform 5"/>
          <p:cNvSpPr>
            <a:spLocks noEditPoints="1"/>
          </p:cNvSpPr>
          <p:nvPr/>
        </p:nvSpPr>
        <p:spPr>
          <a:xfrm>
            <a:off x="8077200" y="2797175"/>
            <a:ext cx="415925" cy="488950"/>
          </a:xfrm>
          <a:custGeom>
            <a:avLst/>
            <a:gdLst/>
            <a:ahLst/>
            <a:cxnLst>
              <a:cxn ang="0">
                <a:pos x="636004374" y="1726629135"/>
              </a:cxn>
              <a:cxn ang="0">
                <a:pos x="1234599964" y="2058675080"/>
              </a:cxn>
              <a:cxn ang="0">
                <a:pos x="1234599964" y="2058675080"/>
              </a:cxn>
              <a:cxn ang="0">
                <a:pos x="1833195554" y="1726629135"/>
              </a:cxn>
              <a:cxn ang="0">
                <a:pos x="1272014864" y="1195360513"/>
              </a:cxn>
              <a:cxn ang="0">
                <a:pos x="2147483647" y="1062545394"/>
              </a:cxn>
              <a:cxn ang="0">
                <a:pos x="2057666607" y="1527406458"/>
              </a:cxn>
              <a:cxn ang="0">
                <a:pos x="2095075390" y="996137835"/>
              </a:cxn>
              <a:cxn ang="0">
                <a:pos x="2095075390" y="796907008"/>
              </a:cxn>
              <a:cxn ang="0">
                <a:pos x="1945428022" y="1527406458"/>
              </a:cxn>
              <a:cxn ang="0">
                <a:pos x="2147483647" y="2125082639"/>
              </a:cxn>
              <a:cxn ang="0">
                <a:pos x="2147483647" y="2147483647"/>
              </a:cxn>
              <a:cxn ang="0">
                <a:pos x="2147483647" y="2147483647"/>
              </a:cxn>
              <a:cxn ang="0">
                <a:pos x="1084952596" y="2147483647"/>
              </a:cxn>
              <a:cxn ang="0">
                <a:pos x="2147483647" y="2147483647"/>
              </a:cxn>
              <a:cxn ang="0">
                <a:pos x="1122361379" y="2147483647"/>
              </a:cxn>
              <a:cxn ang="0">
                <a:pos x="1047537695" y="2147483647"/>
              </a:cxn>
              <a:cxn ang="0">
                <a:pos x="112238585" y="1660221576"/>
              </a:cxn>
              <a:cxn ang="0">
                <a:pos x="523771906" y="1527406458"/>
              </a:cxn>
              <a:cxn ang="0">
                <a:pos x="37414900" y="664091890"/>
              </a:cxn>
              <a:cxn ang="0">
                <a:pos x="1197185064" y="0"/>
              </a:cxn>
              <a:cxn ang="0">
                <a:pos x="2147483647" y="597684331"/>
              </a:cxn>
              <a:cxn ang="0">
                <a:pos x="2147483647" y="929722127"/>
              </a:cxn>
              <a:cxn ang="0">
                <a:pos x="2147483647" y="1062545394"/>
              </a:cxn>
              <a:cxn ang="0">
                <a:pos x="2147483647" y="597684331"/>
              </a:cxn>
              <a:cxn ang="0">
                <a:pos x="1234599964" y="265638386"/>
              </a:cxn>
              <a:cxn ang="0">
                <a:pos x="1234599964" y="531268623"/>
              </a:cxn>
              <a:cxn ang="0">
                <a:pos x="2020251706" y="664091890"/>
              </a:cxn>
              <a:cxn ang="0">
                <a:pos x="1197185064" y="2147483647"/>
              </a:cxn>
              <a:cxn ang="0">
                <a:pos x="2147483647" y="2147483647"/>
              </a:cxn>
              <a:cxn ang="0">
                <a:pos x="1197185064" y="2147483647"/>
              </a:cxn>
              <a:cxn ang="0">
                <a:pos x="2147483647" y="2147483647"/>
              </a:cxn>
              <a:cxn ang="0">
                <a:pos x="1197185064" y="2147483647"/>
              </a:cxn>
              <a:cxn ang="0">
                <a:pos x="1197185064" y="2147483647"/>
              </a:cxn>
              <a:cxn ang="0">
                <a:pos x="2147483647" y="2147483647"/>
              </a:cxn>
            </a:cxnLst>
            <a:rect l="0" t="0" r="0" b="0"/>
            <a:pathLst>
              <a:path w="68" h="60">
                <a:moveTo>
                  <a:pt x="17" y="14"/>
                </a:moveTo>
                <a:cubicBezTo>
                  <a:pt x="17" y="26"/>
                  <a:pt x="17" y="26"/>
                  <a:pt x="17" y="26"/>
                </a:cubicBezTo>
                <a:cubicBezTo>
                  <a:pt x="17" y="26"/>
                  <a:pt x="18" y="27"/>
                  <a:pt x="18" y="27"/>
                </a:cubicBezTo>
                <a:cubicBezTo>
                  <a:pt x="22" y="28"/>
                  <a:pt x="29" y="31"/>
                  <a:pt x="33" y="31"/>
                </a:cubicBezTo>
                <a:cubicBezTo>
                  <a:pt x="33" y="31"/>
                  <a:pt x="33" y="31"/>
                  <a:pt x="33" y="31"/>
                </a:cubicBezTo>
                <a:cubicBezTo>
                  <a:pt x="33" y="31"/>
                  <a:pt x="33" y="31"/>
                  <a:pt x="33" y="31"/>
                </a:cubicBezTo>
                <a:cubicBezTo>
                  <a:pt x="36" y="31"/>
                  <a:pt x="39" y="30"/>
                  <a:pt x="41" y="30"/>
                </a:cubicBezTo>
                <a:cubicBezTo>
                  <a:pt x="45" y="29"/>
                  <a:pt x="47" y="27"/>
                  <a:pt x="49" y="26"/>
                </a:cubicBezTo>
                <a:cubicBezTo>
                  <a:pt x="49" y="14"/>
                  <a:pt x="49" y="14"/>
                  <a:pt x="49" y="14"/>
                </a:cubicBezTo>
                <a:cubicBezTo>
                  <a:pt x="34" y="18"/>
                  <a:pt x="34" y="18"/>
                  <a:pt x="34" y="18"/>
                </a:cubicBezTo>
                <a:cubicBezTo>
                  <a:pt x="17" y="14"/>
                  <a:pt x="17" y="14"/>
                  <a:pt x="17" y="14"/>
                </a:cubicBezTo>
                <a:close/>
                <a:moveTo>
                  <a:pt x="59" y="16"/>
                </a:moveTo>
                <a:cubicBezTo>
                  <a:pt x="61" y="23"/>
                  <a:pt x="61" y="23"/>
                  <a:pt x="61" y="23"/>
                </a:cubicBezTo>
                <a:cubicBezTo>
                  <a:pt x="59" y="25"/>
                  <a:pt x="57" y="25"/>
                  <a:pt x="55" y="23"/>
                </a:cubicBezTo>
                <a:cubicBezTo>
                  <a:pt x="56" y="16"/>
                  <a:pt x="56" y="16"/>
                  <a:pt x="56" y="16"/>
                </a:cubicBezTo>
                <a:cubicBezTo>
                  <a:pt x="56" y="16"/>
                  <a:pt x="56" y="16"/>
                  <a:pt x="56" y="15"/>
                </a:cubicBezTo>
                <a:cubicBezTo>
                  <a:pt x="56" y="15"/>
                  <a:pt x="56" y="14"/>
                  <a:pt x="56" y="14"/>
                </a:cubicBezTo>
                <a:cubicBezTo>
                  <a:pt x="56" y="12"/>
                  <a:pt x="56" y="12"/>
                  <a:pt x="56" y="12"/>
                </a:cubicBezTo>
                <a:cubicBezTo>
                  <a:pt x="52" y="13"/>
                  <a:pt x="52" y="13"/>
                  <a:pt x="52" y="13"/>
                </a:cubicBezTo>
                <a:cubicBezTo>
                  <a:pt x="52" y="23"/>
                  <a:pt x="52" y="23"/>
                  <a:pt x="52" y="23"/>
                </a:cubicBezTo>
                <a:cubicBezTo>
                  <a:pt x="68" y="30"/>
                  <a:pt x="68" y="30"/>
                  <a:pt x="68" y="30"/>
                </a:cubicBezTo>
                <a:cubicBezTo>
                  <a:pt x="68" y="32"/>
                  <a:pt x="68" y="32"/>
                  <a:pt x="68" y="32"/>
                </a:cubicBezTo>
                <a:cubicBezTo>
                  <a:pt x="68" y="34"/>
                  <a:pt x="68" y="34"/>
                  <a:pt x="68" y="34"/>
                </a:cubicBezTo>
                <a:cubicBezTo>
                  <a:pt x="68" y="34"/>
                  <a:pt x="68" y="34"/>
                  <a:pt x="68" y="34"/>
                </a:cubicBezTo>
                <a:cubicBezTo>
                  <a:pt x="68" y="34"/>
                  <a:pt x="68" y="34"/>
                  <a:pt x="68" y="34"/>
                </a:cubicBezTo>
                <a:cubicBezTo>
                  <a:pt x="67" y="34"/>
                  <a:pt x="67" y="34"/>
                  <a:pt x="67" y="34"/>
                </a:cubicBezTo>
                <a:cubicBezTo>
                  <a:pt x="30" y="44"/>
                  <a:pt x="30" y="44"/>
                  <a:pt x="30" y="44"/>
                </a:cubicBezTo>
                <a:cubicBezTo>
                  <a:pt x="29" y="46"/>
                  <a:pt x="29" y="48"/>
                  <a:pt x="29" y="50"/>
                </a:cubicBezTo>
                <a:cubicBezTo>
                  <a:pt x="29" y="52"/>
                  <a:pt x="29" y="54"/>
                  <a:pt x="30" y="56"/>
                </a:cubicBezTo>
                <a:cubicBezTo>
                  <a:pt x="68" y="45"/>
                  <a:pt x="68" y="45"/>
                  <a:pt x="68" y="45"/>
                </a:cubicBezTo>
                <a:cubicBezTo>
                  <a:pt x="68" y="48"/>
                  <a:pt x="68" y="48"/>
                  <a:pt x="68" y="48"/>
                </a:cubicBezTo>
                <a:cubicBezTo>
                  <a:pt x="30" y="60"/>
                  <a:pt x="30" y="60"/>
                  <a:pt x="30" y="60"/>
                </a:cubicBezTo>
                <a:cubicBezTo>
                  <a:pt x="29" y="60"/>
                  <a:pt x="29" y="60"/>
                  <a:pt x="29" y="60"/>
                </a:cubicBezTo>
                <a:cubicBezTo>
                  <a:pt x="28" y="59"/>
                  <a:pt x="28" y="59"/>
                  <a:pt x="28" y="59"/>
                </a:cubicBezTo>
                <a:cubicBezTo>
                  <a:pt x="3" y="38"/>
                  <a:pt x="3" y="38"/>
                  <a:pt x="3" y="38"/>
                </a:cubicBezTo>
                <a:cubicBezTo>
                  <a:pt x="2" y="34"/>
                  <a:pt x="1" y="30"/>
                  <a:pt x="3" y="25"/>
                </a:cubicBezTo>
                <a:cubicBezTo>
                  <a:pt x="3" y="25"/>
                  <a:pt x="3" y="25"/>
                  <a:pt x="3" y="25"/>
                </a:cubicBezTo>
                <a:cubicBezTo>
                  <a:pt x="14" y="23"/>
                  <a:pt x="14" y="23"/>
                  <a:pt x="14" y="23"/>
                </a:cubicBezTo>
                <a:cubicBezTo>
                  <a:pt x="14" y="13"/>
                  <a:pt x="14" y="13"/>
                  <a:pt x="14" y="13"/>
                </a:cubicBezTo>
                <a:cubicBezTo>
                  <a:pt x="1" y="10"/>
                  <a:pt x="1" y="10"/>
                  <a:pt x="1" y="10"/>
                </a:cubicBezTo>
                <a:cubicBezTo>
                  <a:pt x="0" y="8"/>
                  <a:pt x="0" y="8"/>
                  <a:pt x="0" y="8"/>
                </a:cubicBezTo>
                <a:cubicBezTo>
                  <a:pt x="32" y="0"/>
                  <a:pt x="32" y="0"/>
                  <a:pt x="32" y="0"/>
                </a:cubicBezTo>
                <a:cubicBezTo>
                  <a:pt x="65" y="7"/>
                  <a:pt x="65" y="7"/>
                  <a:pt x="65" y="7"/>
                </a:cubicBezTo>
                <a:cubicBezTo>
                  <a:pt x="65" y="9"/>
                  <a:pt x="65" y="9"/>
                  <a:pt x="65" y="9"/>
                </a:cubicBezTo>
                <a:cubicBezTo>
                  <a:pt x="59" y="11"/>
                  <a:pt x="59" y="11"/>
                  <a:pt x="59" y="11"/>
                </a:cubicBezTo>
                <a:cubicBezTo>
                  <a:pt x="59" y="14"/>
                  <a:pt x="59" y="14"/>
                  <a:pt x="59" y="14"/>
                </a:cubicBezTo>
                <a:cubicBezTo>
                  <a:pt x="59" y="14"/>
                  <a:pt x="59" y="15"/>
                  <a:pt x="59" y="15"/>
                </a:cubicBezTo>
                <a:cubicBezTo>
                  <a:pt x="59" y="16"/>
                  <a:pt x="59" y="16"/>
                  <a:pt x="59" y="16"/>
                </a:cubicBezTo>
                <a:close/>
                <a:moveTo>
                  <a:pt x="54" y="10"/>
                </a:moveTo>
                <a:cubicBezTo>
                  <a:pt x="58" y="9"/>
                  <a:pt x="58" y="9"/>
                  <a:pt x="58" y="9"/>
                </a:cubicBezTo>
                <a:cubicBezTo>
                  <a:pt x="36" y="5"/>
                  <a:pt x="36" y="5"/>
                  <a:pt x="36" y="5"/>
                </a:cubicBezTo>
                <a:cubicBezTo>
                  <a:pt x="36" y="4"/>
                  <a:pt x="34" y="4"/>
                  <a:pt x="33" y="4"/>
                </a:cubicBezTo>
                <a:cubicBezTo>
                  <a:pt x="31" y="4"/>
                  <a:pt x="29" y="5"/>
                  <a:pt x="29" y="6"/>
                </a:cubicBezTo>
                <a:cubicBezTo>
                  <a:pt x="29" y="7"/>
                  <a:pt x="31" y="8"/>
                  <a:pt x="33" y="8"/>
                </a:cubicBezTo>
                <a:cubicBezTo>
                  <a:pt x="34" y="8"/>
                  <a:pt x="35" y="8"/>
                  <a:pt x="36" y="7"/>
                </a:cubicBezTo>
                <a:cubicBezTo>
                  <a:pt x="54" y="10"/>
                  <a:pt x="54" y="10"/>
                  <a:pt x="54" y="10"/>
                </a:cubicBezTo>
                <a:close/>
                <a:moveTo>
                  <a:pt x="32" y="52"/>
                </a:moveTo>
                <a:cubicBezTo>
                  <a:pt x="32" y="53"/>
                  <a:pt x="32" y="53"/>
                  <a:pt x="32" y="53"/>
                </a:cubicBezTo>
                <a:cubicBezTo>
                  <a:pt x="67" y="43"/>
                  <a:pt x="67" y="43"/>
                  <a:pt x="67" y="43"/>
                </a:cubicBezTo>
                <a:cubicBezTo>
                  <a:pt x="67" y="42"/>
                  <a:pt x="67" y="42"/>
                  <a:pt x="67" y="42"/>
                </a:cubicBezTo>
                <a:cubicBezTo>
                  <a:pt x="32" y="52"/>
                  <a:pt x="32" y="52"/>
                  <a:pt x="32" y="52"/>
                </a:cubicBezTo>
                <a:close/>
                <a:moveTo>
                  <a:pt x="32" y="49"/>
                </a:moveTo>
                <a:cubicBezTo>
                  <a:pt x="32" y="49"/>
                  <a:pt x="32" y="49"/>
                  <a:pt x="32" y="49"/>
                </a:cubicBezTo>
                <a:cubicBezTo>
                  <a:pt x="67" y="40"/>
                  <a:pt x="67" y="40"/>
                  <a:pt x="67" y="40"/>
                </a:cubicBezTo>
                <a:cubicBezTo>
                  <a:pt x="67" y="39"/>
                  <a:pt x="67" y="39"/>
                  <a:pt x="67" y="39"/>
                </a:cubicBezTo>
                <a:cubicBezTo>
                  <a:pt x="32" y="49"/>
                  <a:pt x="32" y="49"/>
                  <a:pt x="32" y="49"/>
                </a:cubicBezTo>
                <a:close/>
                <a:moveTo>
                  <a:pt x="31" y="46"/>
                </a:moveTo>
                <a:cubicBezTo>
                  <a:pt x="32" y="47"/>
                  <a:pt x="32" y="47"/>
                  <a:pt x="32" y="47"/>
                </a:cubicBezTo>
                <a:cubicBezTo>
                  <a:pt x="67" y="37"/>
                  <a:pt x="67" y="37"/>
                  <a:pt x="67" y="37"/>
                </a:cubicBezTo>
                <a:cubicBezTo>
                  <a:pt x="67" y="36"/>
                  <a:pt x="67" y="36"/>
                  <a:pt x="67" y="36"/>
                </a:cubicBezTo>
                <a:lnTo>
                  <a:pt x="31" y="46"/>
                </a:lnTo>
                <a:close/>
              </a:path>
            </a:pathLst>
          </a:custGeom>
          <a:solidFill>
            <a:schemeClr val="bg1">
              <a:alpha val="100000"/>
            </a:schemeClr>
          </a:solidFill>
          <a:ln w="9525">
            <a:noFill/>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par>
                                <p:cTn id="11" presetID="22" presetClass="entr" presetSubtype="8" fill="hold" grpId="0" nodeType="withEffect">
                                  <p:stCondLst>
                                    <p:cond delay="120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42" presetClass="entr" presetSubtype="0" fill="hold" nodeType="withEffect">
                                  <p:stCondLst>
                                    <p:cond delay="1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anim calcmode="lin" valueType="num">
                                      <p:cBhvr>
                                        <p:cTn id="17" dur="500" fill="hold"/>
                                        <p:tgtEl>
                                          <p:spTgt spid="5"/>
                                        </p:tgtEl>
                                        <p:attrNameLst>
                                          <p:attrName>ppt_x</p:attrName>
                                        </p:attrNameLst>
                                      </p:cBhvr>
                                      <p:tavLst>
                                        <p:tav tm="0">
                                          <p:val>
                                            <p:strVal val="#ppt_x"/>
                                          </p:val>
                                        </p:tav>
                                        <p:tav tm="100000">
                                          <p:val>
                                            <p:strVal val="#ppt_x"/>
                                          </p:val>
                                        </p:tav>
                                      </p:tavLst>
                                    </p:anim>
                                    <p:anim calcmode="lin" valueType="num">
                                      <p:cBhvr>
                                        <p:cTn id="18" dur="500" fill="hold"/>
                                        <p:tgtEl>
                                          <p:spTgt spid="5"/>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16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200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1" grpId="0"/>
      <p:bldP spid="15"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内容占位符 2"/>
          <p:cNvSpPr>
            <a:spLocks noGrp="1"/>
          </p:cNvSpPr>
          <p:nvPr>
            <p:ph idx="4294967295"/>
          </p:nvPr>
        </p:nvSpPr>
        <p:spPr>
          <a:xfrm>
            <a:off x="504377" y="1252855"/>
            <a:ext cx="8415337" cy="4351338"/>
          </a:xfrm>
        </p:spPr>
        <p:txBody>
          <a:bodyPr vert="horz" wrap="square" lIns="91440" tIns="45720" rIns="91440" bIns="45720" anchor="t"/>
          <a:lstStyle/>
          <a:p>
            <a:pPr marL="0" indent="0" eaLnBrk="1" hangingPunct="1">
              <a:lnSpc>
                <a:spcPct val="130000"/>
              </a:lnSpc>
              <a:buNone/>
            </a:pPr>
            <a:r>
              <a:rPr lang="en-US" altLang="zh-CN" sz="2400" dirty="0">
                <a:solidFill>
                  <a:schemeClr val="accent5">
                    <a:lumMod val="75000"/>
                  </a:schemeClr>
                </a:solidFill>
                <a:latin typeface="黑体" panose="02010609060101010101" pitchFamily="2" charset="-122"/>
                <a:ea typeface="黑体" panose="02010609060101010101" pitchFamily="2" charset="-122"/>
                <a:cs typeface="黑体" panose="02010609060101010101" pitchFamily="2" charset="-122"/>
              </a:rPr>
              <a:t>1</a:t>
            </a:r>
            <a:r>
              <a:rPr lang="zh-CN" altLang="en-US" sz="2400" dirty="0">
                <a:solidFill>
                  <a:schemeClr val="accent5">
                    <a:lumMod val="75000"/>
                  </a:schemeClr>
                </a:solidFill>
                <a:latin typeface="黑体" panose="02010609060101010101" pitchFamily="2" charset="-122"/>
                <a:ea typeface="黑体" panose="02010609060101010101" pitchFamily="2" charset="-122"/>
                <a:cs typeface="黑体" panose="02010609060101010101" pitchFamily="2" charset="-122"/>
              </a:rPr>
              <a:t>、什么是铁磁材料？铁磁材料的分类及用途？</a:t>
            </a:r>
            <a:endParaRPr lang="zh-CN" altLang="en-US" sz="2400" dirty="0">
              <a:solidFill>
                <a:schemeClr val="accent5">
                  <a:lumMod val="75000"/>
                </a:schemeClr>
              </a:solidFill>
              <a:latin typeface="黑体" panose="02010609060101010101" pitchFamily="2" charset="-122"/>
              <a:ea typeface="黑体" panose="02010609060101010101" pitchFamily="2" charset="-122"/>
              <a:cs typeface="黑体" panose="02010609060101010101" pitchFamily="2" charset="-122"/>
            </a:endParaRPr>
          </a:p>
          <a:p>
            <a:pPr marL="0" indent="0" eaLnBrk="1" hangingPunct="1">
              <a:lnSpc>
                <a:spcPct val="130000"/>
              </a:lnSpc>
              <a:buNone/>
            </a:pPr>
            <a:r>
              <a:rPr lang="en-US" altLang="zh-CN" sz="2400" dirty="0">
                <a:solidFill>
                  <a:schemeClr val="accent5">
                    <a:lumMod val="75000"/>
                  </a:schemeClr>
                </a:solidFill>
                <a:latin typeface="黑体" panose="02010609060101010101" pitchFamily="2" charset="-122"/>
                <a:ea typeface="黑体" panose="02010609060101010101" pitchFamily="2" charset="-122"/>
                <a:cs typeface="黑体" panose="02010609060101010101" pitchFamily="2" charset="-122"/>
              </a:rPr>
              <a:t>2</a:t>
            </a:r>
            <a:r>
              <a:rPr lang="zh-CN" altLang="en-US" sz="2400" dirty="0">
                <a:solidFill>
                  <a:schemeClr val="accent5">
                    <a:lumMod val="75000"/>
                  </a:schemeClr>
                </a:solidFill>
                <a:latin typeface="黑体" panose="02010609060101010101" pitchFamily="2" charset="-122"/>
                <a:ea typeface="黑体" panose="02010609060101010101" pitchFamily="2" charset="-122"/>
                <a:cs typeface="黑体" panose="02010609060101010101" pitchFamily="2" charset="-122"/>
              </a:rPr>
              <a:t>、</a:t>
            </a:r>
            <a:r>
              <a:rPr lang="zh-CN" altLang="en-US" sz="2400" dirty="0">
                <a:solidFill>
                  <a:schemeClr val="accent5">
                    <a:lumMod val="75000"/>
                  </a:schemeClr>
                </a:solidFill>
                <a:latin typeface="黑体" panose="02010609060101010101" pitchFamily="2" charset="-122"/>
                <a:ea typeface="黑体" panose="02010609060101010101" pitchFamily="2" charset="-122"/>
                <a:cs typeface="黑体" panose="02010609060101010101" pitchFamily="2" charset="-122"/>
                <a:sym typeface="+mn-ea"/>
              </a:rPr>
              <a:t>示波器显示磁滞回线的基本原理？</a:t>
            </a:r>
            <a:endParaRPr lang="zh-CN" altLang="en-US" sz="2400" dirty="0">
              <a:solidFill>
                <a:schemeClr val="accent5">
                  <a:lumMod val="75000"/>
                </a:schemeClr>
              </a:solidFill>
              <a:latin typeface="黑体" panose="02010609060101010101" pitchFamily="2" charset="-122"/>
              <a:ea typeface="黑体" panose="02010609060101010101" pitchFamily="2" charset="-122"/>
              <a:cs typeface="黑体" panose="02010609060101010101" pitchFamily="2" charset="-122"/>
              <a:sym typeface="+mn-ea"/>
            </a:endParaRPr>
          </a:p>
          <a:p>
            <a:pPr marL="0" indent="0" eaLnBrk="1" hangingPunct="1">
              <a:lnSpc>
                <a:spcPct val="130000"/>
              </a:lnSpc>
              <a:buNone/>
            </a:pPr>
            <a:r>
              <a:rPr lang="en-US" altLang="zh-CN" sz="2400" dirty="0">
                <a:solidFill>
                  <a:schemeClr val="accent5">
                    <a:lumMod val="75000"/>
                  </a:schemeClr>
                </a:solidFill>
                <a:latin typeface="黑体" panose="02010609060101010101" pitchFamily="2" charset="-122"/>
                <a:ea typeface="黑体" panose="02010609060101010101" pitchFamily="2" charset="-122"/>
                <a:cs typeface="黑体" panose="02010609060101010101" pitchFamily="2" charset="-122"/>
              </a:rPr>
              <a:t>3</a:t>
            </a:r>
            <a:r>
              <a:rPr lang="zh-CN" altLang="en-US" sz="2400" dirty="0">
                <a:solidFill>
                  <a:schemeClr val="accent5">
                    <a:lumMod val="75000"/>
                  </a:schemeClr>
                </a:solidFill>
                <a:latin typeface="黑体" panose="02010609060101010101" pitchFamily="2" charset="-122"/>
                <a:ea typeface="黑体" panose="02010609060101010101" pitchFamily="2" charset="-122"/>
                <a:cs typeface="黑体" panose="02010609060101010101" pitchFamily="2" charset="-122"/>
              </a:rPr>
              <a:t>、什么是剩磁、矫顽磁力？“滞”体现在什么地方？软磁、硬磁的磁滞回线有什么特点？ 	</a:t>
            </a:r>
            <a:endParaRPr lang="zh-CN" altLang="en-US" sz="2400" dirty="0">
              <a:solidFill>
                <a:schemeClr val="accent5">
                  <a:lumMod val="75000"/>
                </a:schemeClr>
              </a:solidFill>
              <a:latin typeface="黑体" panose="02010609060101010101" pitchFamily="2" charset="-122"/>
              <a:ea typeface="黑体" panose="02010609060101010101" pitchFamily="2" charset="-122"/>
              <a:cs typeface="黑体" panose="02010609060101010101" pitchFamily="2" charset="-122"/>
            </a:endParaRPr>
          </a:p>
          <a:p>
            <a:pPr marL="0" indent="0" eaLnBrk="1" hangingPunct="1">
              <a:lnSpc>
                <a:spcPct val="110000"/>
              </a:lnSpc>
              <a:buNone/>
            </a:pPr>
            <a:endParaRPr lang="en-US" altLang="zh-CN" sz="2400" dirty="0"/>
          </a:p>
          <a:p>
            <a:pPr marL="0" indent="0" eaLnBrk="1" hangingPunct="1">
              <a:lnSpc>
                <a:spcPct val="150000"/>
              </a:lnSpc>
              <a:buNone/>
            </a:pPr>
            <a:endParaRPr lang="en-US" altLang="en-US" dirty="0"/>
          </a:p>
        </p:txBody>
      </p:sp>
      <p:sp>
        <p:nvSpPr>
          <p:cNvPr id="2" name="文本框 1"/>
          <p:cNvSpPr txBox="1"/>
          <p:nvPr/>
        </p:nvSpPr>
        <p:spPr>
          <a:xfrm>
            <a:off x="770255" y="274320"/>
            <a:ext cx="894080" cy="521970"/>
          </a:xfrm>
          <a:prstGeom prst="rect">
            <a:avLst/>
          </a:prstGeom>
          <a:noFill/>
        </p:spPr>
        <p:txBody>
          <a:bodyPr wrap="none" rtlCol="0" anchor="t">
            <a:spAutoFit/>
          </a:bodyPr>
          <a:lstStyle/>
          <a:p>
            <a:r>
              <a:rPr lang="zh-CN" altLang="en-US" sz="2800" b="1" dirty="0">
                <a:solidFill>
                  <a:schemeClr val="tx1">
                    <a:lumMod val="75000"/>
                    <a:lumOff val="25000"/>
                  </a:schemeClr>
                </a:solidFill>
                <a:sym typeface="+mn-ea"/>
              </a:rPr>
              <a:t>预习</a:t>
            </a:r>
            <a:endParaRPr lang="zh-CN" altLang="en-US" sz="2800" b="1" dirty="0">
              <a:solidFill>
                <a:schemeClr val="tx1">
                  <a:lumMod val="75000"/>
                  <a:lumOff val="25000"/>
                </a:schemeClr>
              </a:solidFill>
              <a:sym typeface="+mn-e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文本框 10"/>
          <p:cNvSpPr txBox="1"/>
          <p:nvPr/>
        </p:nvSpPr>
        <p:spPr>
          <a:xfrm>
            <a:off x="522288" y="287338"/>
            <a:ext cx="4049712" cy="523875"/>
          </a:xfrm>
          <a:prstGeom prst="rect">
            <a:avLst/>
          </a:prstGeom>
          <a:noFill/>
          <a:ln w="9525">
            <a:noFill/>
          </a:ln>
        </p:spPr>
        <p:txBody>
          <a:bodyPr>
            <a:spAutoFit/>
          </a:bodyPr>
          <a:lstStyle/>
          <a:p>
            <a:r>
              <a:rPr lang="zh-CN" altLang="en-US" sz="2800" b="1" dirty="0">
                <a:latin typeface="微软雅黑" panose="020B0503020204020204" pitchFamily="34" charset="-122"/>
              </a:rPr>
              <a:t>实验目的</a:t>
            </a:r>
            <a:endParaRPr lang="zh-CN" altLang="en-US" sz="2800" b="1" dirty="0">
              <a:latin typeface="微软雅黑" panose="020B0503020204020204" pitchFamily="34" charset="-122"/>
            </a:endParaRPr>
          </a:p>
        </p:txBody>
      </p:sp>
      <p:sp>
        <p:nvSpPr>
          <p:cNvPr id="8195" name="灯片编号占位符 3"/>
          <p:cNvSpPr txBox="1">
            <a:spLocks noGrp="1"/>
          </p:cNvSpPr>
          <p:nvPr>
            <p:ph type="sldNum" sz="quarter" idx="4"/>
          </p:nvPr>
        </p:nvSpPr>
        <p:spPr>
          <a:xfrm>
            <a:off x="8101013" y="6405563"/>
            <a:ext cx="1042987" cy="365125"/>
          </a:xfrm>
          <a:noFill/>
          <a:ln>
            <a:noFill/>
          </a:ln>
        </p:spPr>
        <p:txBody>
          <a:bodyPr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5pPr>
          </a:lstStyle>
          <a:p>
            <a:pPr lvl="0" algn="ctr" eaLnBrk="1" hangingPunct="1"/>
            <a:fld id="{9A0DB2DC-4C9A-4742-B13C-FB6460FD3503}" type="slidenum">
              <a:rPr lang="zh-CN" altLang="en-US" sz="2000" b="1" dirty="0">
                <a:solidFill>
                  <a:schemeClr val="bg1"/>
                </a:solidFill>
              </a:rPr>
            </a:fld>
            <a:endParaRPr lang="zh-CN" altLang="en-US" sz="2000" b="1" dirty="0">
              <a:solidFill>
                <a:schemeClr val="bg1"/>
              </a:solidFill>
            </a:endParaRPr>
          </a:p>
        </p:txBody>
      </p:sp>
      <p:sp>
        <p:nvSpPr>
          <p:cNvPr id="16" name="矩形 15"/>
          <p:cNvSpPr/>
          <p:nvPr/>
        </p:nvSpPr>
        <p:spPr>
          <a:xfrm>
            <a:off x="1263650" y="1666875"/>
            <a:ext cx="7986713" cy="2234458"/>
          </a:xfrm>
          <a:prstGeom prst="rect">
            <a:avLst/>
          </a:prstGeom>
          <a:noFill/>
          <a:ln w="9525">
            <a:noFill/>
          </a:ln>
        </p:spPr>
        <p:txBody>
          <a:bodyPr>
            <a:spAutoFit/>
          </a:bodyPr>
          <a:lstStyle/>
          <a:p>
            <a:pPr>
              <a:lnSpc>
                <a:spcPct val="145000"/>
              </a:lnSpc>
            </a:pPr>
            <a:r>
              <a:rPr lang="zh-CN" altLang="en-US" sz="3200" dirty="0">
                <a:latin typeface="Verdana" panose="020B0604030504040204" pitchFamily="34" charset="0"/>
              </a:rPr>
              <a:t>了解</a:t>
            </a:r>
            <a:r>
              <a:rPr lang="zh-CN" altLang="en-US" sz="3200" dirty="0">
                <a:solidFill>
                  <a:srgbClr val="FF0000"/>
                </a:solidFill>
                <a:latin typeface="Verdana" panose="020B0604030504040204" pitchFamily="34" charset="0"/>
              </a:rPr>
              <a:t>示波器</a:t>
            </a:r>
            <a:r>
              <a:rPr lang="zh-CN" altLang="en-US" sz="3200" dirty="0">
                <a:latin typeface="Verdana" panose="020B0604030504040204" pitchFamily="34" charset="0"/>
              </a:rPr>
              <a:t>显示磁滞回线的基本原理</a:t>
            </a:r>
            <a:endParaRPr lang="zh-CN" altLang="en-US" sz="3200" dirty="0">
              <a:latin typeface="Verdana" panose="020B0604030504040204" pitchFamily="34" charset="0"/>
            </a:endParaRPr>
          </a:p>
          <a:p>
            <a:pPr>
              <a:lnSpc>
                <a:spcPct val="145000"/>
              </a:lnSpc>
            </a:pPr>
            <a:endParaRPr lang="en-US" altLang="zh-CN" sz="3200" dirty="0">
              <a:latin typeface="Verdana" panose="020B0604030504040204" pitchFamily="34" charset="0"/>
            </a:endParaRPr>
          </a:p>
          <a:p>
            <a:pPr>
              <a:lnSpc>
                <a:spcPct val="145000"/>
              </a:lnSpc>
            </a:pPr>
            <a:r>
              <a:rPr lang="zh-CN" altLang="en-US" sz="3200" dirty="0">
                <a:latin typeface="Verdana" panose="020B0604030504040204" pitchFamily="34" charset="0"/>
              </a:rPr>
              <a:t>学习用示波器测绘</a:t>
            </a:r>
            <a:r>
              <a:rPr lang="zh-CN" altLang="en-US" sz="3200" dirty="0">
                <a:solidFill>
                  <a:srgbClr val="FF0000"/>
                </a:solidFill>
                <a:latin typeface="Verdana" panose="020B0604030504040204" pitchFamily="34" charset="0"/>
              </a:rPr>
              <a:t>磁化曲线和磁滞回线</a:t>
            </a:r>
            <a:endParaRPr lang="en-US" altLang="zh-CN" sz="3200" dirty="0">
              <a:solidFill>
                <a:srgbClr val="FF0000"/>
              </a:solidFill>
              <a:latin typeface="Verdana" panose="020B0604030504040204" pitchFamily="34" charset="0"/>
            </a:endParaRPr>
          </a:p>
        </p:txBody>
      </p:sp>
      <p:grpSp>
        <p:nvGrpSpPr>
          <p:cNvPr id="8197" name="组合 73792"/>
          <p:cNvGrpSpPr/>
          <p:nvPr/>
        </p:nvGrpSpPr>
        <p:grpSpPr>
          <a:xfrm>
            <a:off x="801688" y="1955800"/>
            <a:ext cx="276225" cy="319088"/>
            <a:chOff x="982" y="214"/>
            <a:chExt cx="759" cy="872"/>
          </a:xfrm>
        </p:grpSpPr>
        <p:sp>
          <p:nvSpPr>
            <p:cNvPr id="8206" name="任意多边形 73793"/>
            <p:cNvSpPr/>
            <p:nvPr/>
          </p:nvSpPr>
          <p:spPr>
            <a:xfrm>
              <a:off x="1214" y="214"/>
              <a:ext cx="299" cy="434"/>
            </a:xfrm>
            <a:custGeom>
              <a:avLst/>
              <a:gdLst/>
              <a:ahLst/>
              <a:cxnLst>
                <a:cxn ang="0">
                  <a:pos x="174" y="121"/>
                </a:cxn>
                <a:cxn ang="0">
                  <a:pos x="174" y="23"/>
                </a:cxn>
                <a:cxn ang="0">
                  <a:pos x="170" y="9"/>
                </a:cxn>
                <a:cxn ang="0">
                  <a:pos x="165" y="5"/>
                </a:cxn>
                <a:cxn ang="0">
                  <a:pos x="156" y="0"/>
                </a:cxn>
                <a:cxn ang="0">
                  <a:pos x="152" y="0"/>
                </a:cxn>
                <a:cxn ang="0">
                  <a:pos x="143" y="0"/>
                </a:cxn>
                <a:cxn ang="0">
                  <a:pos x="134" y="5"/>
                </a:cxn>
                <a:cxn ang="0">
                  <a:pos x="125" y="9"/>
                </a:cxn>
                <a:cxn ang="0">
                  <a:pos x="125" y="23"/>
                </a:cxn>
                <a:cxn ang="0">
                  <a:pos x="125" y="126"/>
                </a:cxn>
                <a:cxn ang="0">
                  <a:pos x="76" y="99"/>
                </a:cxn>
                <a:cxn ang="0">
                  <a:pos x="67" y="94"/>
                </a:cxn>
                <a:cxn ang="0">
                  <a:pos x="58" y="94"/>
                </a:cxn>
                <a:cxn ang="0">
                  <a:pos x="49" y="99"/>
                </a:cxn>
                <a:cxn ang="0">
                  <a:pos x="45" y="103"/>
                </a:cxn>
                <a:cxn ang="0">
                  <a:pos x="40" y="112"/>
                </a:cxn>
                <a:cxn ang="0">
                  <a:pos x="45" y="117"/>
                </a:cxn>
                <a:cxn ang="0">
                  <a:pos x="45" y="126"/>
                </a:cxn>
                <a:cxn ang="0">
                  <a:pos x="54" y="134"/>
                </a:cxn>
                <a:cxn ang="0">
                  <a:pos x="121" y="170"/>
                </a:cxn>
                <a:cxn ang="0">
                  <a:pos x="121" y="242"/>
                </a:cxn>
                <a:cxn ang="0">
                  <a:pos x="36" y="188"/>
                </a:cxn>
                <a:cxn ang="0">
                  <a:pos x="27" y="184"/>
                </a:cxn>
                <a:cxn ang="0">
                  <a:pos x="18" y="184"/>
                </a:cxn>
                <a:cxn ang="0">
                  <a:pos x="9" y="188"/>
                </a:cxn>
                <a:cxn ang="0">
                  <a:pos x="5" y="193"/>
                </a:cxn>
                <a:cxn ang="0">
                  <a:pos x="0" y="202"/>
                </a:cxn>
                <a:cxn ang="0">
                  <a:pos x="0" y="210"/>
                </a:cxn>
                <a:cxn ang="0">
                  <a:pos x="5" y="219"/>
                </a:cxn>
                <a:cxn ang="0">
                  <a:pos x="14" y="224"/>
                </a:cxn>
                <a:cxn ang="0">
                  <a:pos x="121" y="291"/>
                </a:cxn>
                <a:cxn ang="0">
                  <a:pos x="121" y="434"/>
                </a:cxn>
                <a:cxn ang="0">
                  <a:pos x="174" y="434"/>
                </a:cxn>
                <a:cxn ang="0">
                  <a:pos x="174" y="291"/>
                </a:cxn>
                <a:cxn ang="0">
                  <a:pos x="290" y="224"/>
                </a:cxn>
                <a:cxn ang="0">
                  <a:pos x="295" y="219"/>
                </a:cxn>
                <a:cxn ang="0">
                  <a:pos x="299" y="210"/>
                </a:cxn>
                <a:cxn ang="0">
                  <a:pos x="299" y="202"/>
                </a:cxn>
                <a:cxn ang="0">
                  <a:pos x="299" y="197"/>
                </a:cxn>
                <a:cxn ang="0">
                  <a:pos x="295" y="188"/>
                </a:cxn>
                <a:cxn ang="0">
                  <a:pos x="286" y="184"/>
                </a:cxn>
                <a:cxn ang="0">
                  <a:pos x="277" y="184"/>
                </a:cxn>
                <a:cxn ang="0">
                  <a:pos x="268" y="188"/>
                </a:cxn>
                <a:cxn ang="0">
                  <a:pos x="174" y="237"/>
                </a:cxn>
                <a:cxn ang="0">
                  <a:pos x="174" y="170"/>
                </a:cxn>
                <a:cxn ang="0">
                  <a:pos x="246" y="134"/>
                </a:cxn>
                <a:cxn ang="0">
                  <a:pos x="250" y="130"/>
                </a:cxn>
                <a:cxn ang="0">
                  <a:pos x="255" y="121"/>
                </a:cxn>
                <a:cxn ang="0">
                  <a:pos x="255" y="112"/>
                </a:cxn>
                <a:cxn ang="0">
                  <a:pos x="250" y="108"/>
                </a:cxn>
                <a:cxn ang="0">
                  <a:pos x="246" y="103"/>
                </a:cxn>
                <a:cxn ang="0">
                  <a:pos x="237" y="99"/>
                </a:cxn>
                <a:cxn ang="0">
                  <a:pos x="232" y="99"/>
                </a:cxn>
                <a:cxn ang="0">
                  <a:pos x="223" y="99"/>
                </a:cxn>
                <a:cxn ang="0">
                  <a:pos x="174" y="121"/>
                </a:cxn>
              </a:cxnLst>
              <a:rect l="0" t="0" r="0" b="0"/>
              <a:pathLst>
                <a:path w="299" h="434">
                  <a:moveTo>
                    <a:pt x="174" y="121"/>
                  </a:moveTo>
                  <a:lnTo>
                    <a:pt x="174" y="23"/>
                  </a:lnTo>
                  <a:lnTo>
                    <a:pt x="170" y="9"/>
                  </a:lnTo>
                  <a:lnTo>
                    <a:pt x="165" y="5"/>
                  </a:lnTo>
                  <a:lnTo>
                    <a:pt x="156" y="0"/>
                  </a:lnTo>
                  <a:lnTo>
                    <a:pt x="152" y="0"/>
                  </a:lnTo>
                  <a:lnTo>
                    <a:pt x="143" y="0"/>
                  </a:lnTo>
                  <a:lnTo>
                    <a:pt x="134" y="5"/>
                  </a:lnTo>
                  <a:lnTo>
                    <a:pt x="125" y="9"/>
                  </a:lnTo>
                  <a:lnTo>
                    <a:pt x="125" y="23"/>
                  </a:lnTo>
                  <a:lnTo>
                    <a:pt x="125" y="126"/>
                  </a:lnTo>
                  <a:lnTo>
                    <a:pt x="76" y="99"/>
                  </a:lnTo>
                  <a:lnTo>
                    <a:pt x="67" y="94"/>
                  </a:lnTo>
                  <a:lnTo>
                    <a:pt x="58" y="94"/>
                  </a:lnTo>
                  <a:lnTo>
                    <a:pt x="49" y="99"/>
                  </a:lnTo>
                  <a:lnTo>
                    <a:pt x="45" y="103"/>
                  </a:lnTo>
                  <a:lnTo>
                    <a:pt x="40" y="112"/>
                  </a:lnTo>
                  <a:lnTo>
                    <a:pt x="45" y="117"/>
                  </a:lnTo>
                  <a:lnTo>
                    <a:pt x="45" y="126"/>
                  </a:lnTo>
                  <a:lnTo>
                    <a:pt x="54" y="134"/>
                  </a:lnTo>
                  <a:lnTo>
                    <a:pt x="121" y="170"/>
                  </a:lnTo>
                  <a:lnTo>
                    <a:pt x="121" y="242"/>
                  </a:lnTo>
                  <a:lnTo>
                    <a:pt x="36" y="188"/>
                  </a:lnTo>
                  <a:lnTo>
                    <a:pt x="27" y="184"/>
                  </a:lnTo>
                  <a:lnTo>
                    <a:pt x="18" y="184"/>
                  </a:lnTo>
                  <a:lnTo>
                    <a:pt x="9" y="188"/>
                  </a:lnTo>
                  <a:lnTo>
                    <a:pt x="5" y="193"/>
                  </a:lnTo>
                  <a:lnTo>
                    <a:pt x="0" y="202"/>
                  </a:lnTo>
                  <a:lnTo>
                    <a:pt x="0" y="210"/>
                  </a:lnTo>
                  <a:lnTo>
                    <a:pt x="5" y="219"/>
                  </a:lnTo>
                  <a:lnTo>
                    <a:pt x="14" y="224"/>
                  </a:lnTo>
                  <a:lnTo>
                    <a:pt x="121" y="291"/>
                  </a:lnTo>
                  <a:lnTo>
                    <a:pt x="121" y="434"/>
                  </a:lnTo>
                  <a:lnTo>
                    <a:pt x="174" y="434"/>
                  </a:lnTo>
                  <a:lnTo>
                    <a:pt x="174" y="291"/>
                  </a:lnTo>
                  <a:lnTo>
                    <a:pt x="290" y="224"/>
                  </a:lnTo>
                  <a:lnTo>
                    <a:pt x="295" y="219"/>
                  </a:lnTo>
                  <a:lnTo>
                    <a:pt x="299" y="210"/>
                  </a:lnTo>
                  <a:lnTo>
                    <a:pt x="299" y="202"/>
                  </a:lnTo>
                  <a:lnTo>
                    <a:pt x="299" y="197"/>
                  </a:lnTo>
                  <a:lnTo>
                    <a:pt x="295" y="188"/>
                  </a:lnTo>
                  <a:lnTo>
                    <a:pt x="286" y="184"/>
                  </a:lnTo>
                  <a:lnTo>
                    <a:pt x="277" y="184"/>
                  </a:lnTo>
                  <a:lnTo>
                    <a:pt x="268" y="188"/>
                  </a:lnTo>
                  <a:lnTo>
                    <a:pt x="174" y="237"/>
                  </a:lnTo>
                  <a:lnTo>
                    <a:pt x="174" y="170"/>
                  </a:lnTo>
                  <a:lnTo>
                    <a:pt x="246" y="134"/>
                  </a:lnTo>
                  <a:lnTo>
                    <a:pt x="250" y="130"/>
                  </a:lnTo>
                  <a:lnTo>
                    <a:pt x="255" y="121"/>
                  </a:lnTo>
                  <a:lnTo>
                    <a:pt x="255" y="112"/>
                  </a:lnTo>
                  <a:lnTo>
                    <a:pt x="250" y="108"/>
                  </a:lnTo>
                  <a:lnTo>
                    <a:pt x="246" y="103"/>
                  </a:lnTo>
                  <a:lnTo>
                    <a:pt x="237" y="99"/>
                  </a:lnTo>
                  <a:lnTo>
                    <a:pt x="232" y="99"/>
                  </a:lnTo>
                  <a:lnTo>
                    <a:pt x="223" y="99"/>
                  </a:lnTo>
                  <a:lnTo>
                    <a:pt x="174" y="121"/>
                  </a:lnTo>
                  <a:close/>
                </a:path>
              </a:pathLst>
            </a:custGeom>
            <a:solidFill>
              <a:srgbClr val="800000">
                <a:alpha val="100000"/>
              </a:srgbClr>
            </a:solidFill>
            <a:ln w="9525">
              <a:noFill/>
            </a:ln>
          </p:spPr>
          <p:txBody>
            <a:bodyPr/>
            <a:lstStyle/>
            <a:p>
              <a:endParaRPr lang="zh-CN" altLang="en-US"/>
            </a:p>
          </p:txBody>
        </p:sp>
        <p:sp>
          <p:nvSpPr>
            <p:cNvPr id="8207" name="任意多边形 73794"/>
            <p:cNvSpPr/>
            <p:nvPr/>
          </p:nvSpPr>
          <p:spPr>
            <a:xfrm>
              <a:off x="982" y="398"/>
              <a:ext cx="393" cy="272"/>
            </a:xfrm>
            <a:custGeom>
              <a:avLst/>
              <a:gdLst/>
              <a:ahLst/>
              <a:cxnLst>
                <a:cxn ang="0">
                  <a:pos x="121" y="71"/>
                </a:cxn>
                <a:cxn ang="0">
                  <a:pos x="36" y="22"/>
                </a:cxn>
                <a:cxn ang="0">
                  <a:pos x="27" y="18"/>
                </a:cxn>
                <a:cxn ang="0">
                  <a:pos x="18" y="18"/>
                </a:cxn>
                <a:cxn ang="0">
                  <a:pos x="9" y="22"/>
                </a:cxn>
                <a:cxn ang="0">
                  <a:pos x="5" y="31"/>
                </a:cxn>
                <a:cxn ang="0">
                  <a:pos x="0" y="40"/>
                </a:cxn>
                <a:cxn ang="0">
                  <a:pos x="0" y="49"/>
                </a:cxn>
                <a:cxn ang="0">
                  <a:pos x="5" y="58"/>
                </a:cxn>
                <a:cxn ang="0">
                  <a:pos x="9" y="62"/>
                </a:cxn>
                <a:cxn ang="0">
                  <a:pos x="98" y="116"/>
                </a:cxn>
                <a:cxn ang="0">
                  <a:pos x="54" y="143"/>
                </a:cxn>
                <a:cxn ang="0">
                  <a:pos x="45" y="147"/>
                </a:cxn>
                <a:cxn ang="0">
                  <a:pos x="40" y="156"/>
                </a:cxn>
                <a:cxn ang="0">
                  <a:pos x="40" y="165"/>
                </a:cxn>
                <a:cxn ang="0">
                  <a:pos x="40" y="174"/>
                </a:cxn>
                <a:cxn ang="0">
                  <a:pos x="49" y="178"/>
                </a:cxn>
                <a:cxn ang="0">
                  <a:pos x="54" y="183"/>
                </a:cxn>
                <a:cxn ang="0">
                  <a:pos x="63" y="183"/>
                </a:cxn>
                <a:cxn ang="0">
                  <a:pos x="72" y="183"/>
                </a:cxn>
                <a:cxn ang="0">
                  <a:pos x="139" y="143"/>
                </a:cxn>
                <a:cxn ang="0">
                  <a:pos x="197" y="178"/>
                </a:cxn>
                <a:cxn ang="0">
                  <a:pos x="112" y="223"/>
                </a:cxn>
                <a:cxn ang="0">
                  <a:pos x="103" y="232"/>
                </a:cxn>
                <a:cxn ang="0">
                  <a:pos x="98" y="241"/>
                </a:cxn>
                <a:cxn ang="0">
                  <a:pos x="98" y="246"/>
                </a:cxn>
                <a:cxn ang="0">
                  <a:pos x="98" y="254"/>
                </a:cxn>
                <a:cxn ang="0">
                  <a:pos x="103" y="263"/>
                </a:cxn>
                <a:cxn ang="0">
                  <a:pos x="112" y="268"/>
                </a:cxn>
                <a:cxn ang="0">
                  <a:pos x="121" y="268"/>
                </a:cxn>
                <a:cxn ang="0">
                  <a:pos x="130" y="263"/>
                </a:cxn>
                <a:cxn ang="0">
                  <a:pos x="241" y="201"/>
                </a:cxn>
                <a:cxn ang="0">
                  <a:pos x="366" y="272"/>
                </a:cxn>
                <a:cxn ang="0">
                  <a:pos x="393" y="228"/>
                </a:cxn>
                <a:cxn ang="0">
                  <a:pos x="268" y="156"/>
                </a:cxn>
                <a:cxn ang="0">
                  <a:pos x="268" y="22"/>
                </a:cxn>
                <a:cxn ang="0">
                  <a:pos x="268" y="13"/>
                </a:cxn>
                <a:cxn ang="0">
                  <a:pos x="264" y="9"/>
                </a:cxn>
                <a:cxn ang="0">
                  <a:pos x="255" y="4"/>
                </a:cxn>
                <a:cxn ang="0">
                  <a:pos x="250" y="0"/>
                </a:cxn>
                <a:cxn ang="0">
                  <a:pos x="241" y="0"/>
                </a:cxn>
                <a:cxn ang="0">
                  <a:pos x="232" y="4"/>
                </a:cxn>
                <a:cxn ang="0">
                  <a:pos x="228" y="13"/>
                </a:cxn>
                <a:cxn ang="0">
                  <a:pos x="228" y="22"/>
                </a:cxn>
                <a:cxn ang="0">
                  <a:pos x="223" y="129"/>
                </a:cxn>
                <a:cxn ang="0">
                  <a:pos x="165" y="94"/>
                </a:cxn>
                <a:cxn ang="0">
                  <a:pos x="170" y="18"/>
                </a:cxn>
                <a:cxn ang="0">
                  <a:pos x="165" y="9"/>
                </a:cxn>
                <a:cxn ang="0">
                  <a:pos x="161" y="4"/>
                </a:cxn>
                <a:cxn ang="0">
                  <a:pos x="156" y="0"/>
                </a:cxn>
                <a:cxn ang="0">
                  <a:pos x="148" y="0"/>
                </a:cxn>
                <a:cxn ang="0">
                  <a:pos x="139" y="0"/>
                </a:cxn>
                <a:cxn ang="0">
                  <a:pos x="134" y="4"/>
                </a:cxn>
                <a:cxn ang="0">
                  <a:pos x="130" y="9"/>
                </a:cxn>
                <a:cxn ang="0">
                  <a:pos x="125" y="18"/>
                </a:cxn>
                <a:cxn ang="0">
                  <a:pos x="121" y="71"/>
                </a:cxn>
              </a:cxnLst>
              <a:rect l="0" t="0" r="0" b="0"/>
              <a:pathLst>
                <a:path w="393" h="272">
                  <a:moveTo>
                    <a:pt x="121" y="71"/>
                  </a:moveTo>
                  <a:lnTo>
                    <a:pt x="36" y="22"/>
                  </a:lnTo>
                  <a:lnTo>
                    <a:pt x="27" y="18"/>
                  </a:lnTo>
                  <a:lnTo>
                    <a:pt x="18" y="18"/>
                  </a:lnTo>
                  <a:lnTo>
                    <a:pt x="9" y="22"/>
                  </a:lnTo>
                  <a:lnTo>
                    <a:pt x="5" y="31"/>
                  </a:lnTo>
                  <a:lnTo>
                    <a:pt x="0" y="40"/>
                  </a:lnTo>
                  <a:lnTo>
                    <a:pt x="0" y="49"/>
                  </a:lnTo>
                  <a:lnTo>
                    <a:pt x="5" y="58"/>
                  </a:lnTo>
                  <a:lnTo>
                    <a:pt x="9" y="62"/>
                  </a:lnTo>
                  <a:lnTo>
                    <a:pt x="98" y="116"/>
                  </a:lnTo>
                  <a:lnTo>
                    <a:pt x="54" y="143"/>
                  </a:lnTo>
                  <a:lnTo>
                    <a:pt x="45" y="147"/>
                  </a:lnTo>
                  <a:lnTo>
                    <a:pt x="40" y="156"/>
                  </a:lnTo>
                  <a:lnTo>
                    <a:pt x="40" y="165"/>
                  </a:lnTo>
                  <a:lnTo>
                    <a:pt x="40" y="174"/>
                  </a:lnTo>
                  <a:lnTo>
                    <a:pt x="49" y="178"/>
                  </a:lnTo>
                  <a:lnTo>
                    <a:pt x="54" y="183"/>
                  </a:lnTo>
                  <a:lnTo>
                    <a:pt x="63" y="183"/>
                  </a:lnTo>
                  <a:lnTo>
                    <a:pt x="72" y="183"/>
                  </a:lnTo>
                  <a:lnTo>
                    <a:pt x="139" y="143"/>
                  </a:lnTo>
                  <a:lnTo>
                    <a:pt x="197" y="178"/>
                  </a:lnTo>
                  <a:lnTo>
                    <a:pt x="112" y="223"/>
                  </a:lnTo>
                  <a:lnTo>
                    <a:pt x="103" y="232"/>
                  </a:lnTo>
                  <a:lnTo>
                    <a:pt x="98" y="241"/>
                  </a:lnTo>
                  <a:lnTo>
                    <a:pt x="98" y="246"/>
                  </a:lnTo>
                  <a:lnTo>
                    <a:pt x="98" y="254"/>
                  </a:lnTo>
                  <a:lnTo>
                    <a:pt x="103" y="263"/>
                  </a:lnTo>
                  <a:lnTo>
                    <a:pt x="112" y="268"/>
                  </a:lnTo>
                  <a:lnTo>
                    <a:pt x="121" y="268"/>
                  </a:lnTo>
                  <a:lnTo>
                    <a:pt x="130" y="263"/>
                  </a:lnTo>
                  <a:lnTo>
                    <a:pt x="241" y="201"/>
                  </a:lnTo>
                  <a:lnTo>
                    <a:pt x="366" y="272"/>
                  </a:lnTo>
                  <a:lnTo>
                    <a:pt x="393" y="228"/>
                  </a:lnTo>
                  <a:lnTo>
                    <a:pt x="268" y="156"/>
                  </a:lnTo>
                  <a:lnTo>
                    <a:pt x="268" y="22"/>
                  </a:lnTo>
                  <a:lnTo>
                    <a:pt x="268" y="13"/>
                  </a:lnTo>
                  <a:lnTo>
                    <a:pt x="264" y="9"/>
                  </a:lnTo>
                  <a:lnTo>
                    <a:pt x="255" y="4"/>
                  </a:lnTo>
                  <a:lnTo>
                    <a:pt x="250" y="0"/>
                  </a:lnTo>
                  <a:lnTo>
                    <a:pt x="241" y="0"/>
                  </a:lnTo>
                  <a:lnTo>
                    <a:pt x="232" y="4"/>
                  </a:lnTo>
                  <a:lnTo>
                    <a:pt x="228" y="13"/>
                  </a:lnTo>
                  <a:lnTo>
                    <a:pt x="228" y="22"/>
                  </a:lnTo>
                  <a:lnTo>
                    <a:pt x="223" y="129"/>
                  </a:lnTo>
                  <a:lnTo>
                    <a:pt x="165" y="94"/>
                  </a:lnTo>
                  <a:lnTo>
                    <a:pt x="170" y="18"/>
                  </a:lnTo>
                  <a:lnTo>
                    <a:pt x="165" y="9"/>
                  </a:lnTo>
                  <a:lnTo>
                    <a:pt x="161" y="4"/>
                  </a:lnTo>
                  <a:lnTo>
                    <a:pt x="156" y="0"/>
                  </a:lnTo>
                  <a:lnTo>
                    <a:pt x="148" y="0"/>
                  </a:lnTo>
                  <a:lnTo>
                    <a:pt x="139" y="0"/>
                  </a:lnTo>
                  <a:lnTo>
                    <a:pt x="134" y="4"/>
                  </a:lnTo>
                  <a:lnTo>
                    <a:pt x="130" y="9"/>
                  </a:lnTo>
                  <a:lnTo>
                    <a:pt x="125" y="18"/>
                  </a:lnTo>
                  <a:lnTo>
                    <a:pt x="121" y="71"/>
                  </a:lnTo>
                  <a:close/>
                </a:path>
              </a:pathLst>
            </a:custGeom>
            <a:solidFill>
              <a:srgbClr val="800000">
                <a:alpha val="100000"/>
              </a:srgbClr>
            </a:solidFill>
            <a:ln w="9525">
              <a:noFill/>
            </a:ln>
          </p:spPr>
          <p:txBody>
            <a:bodyPr/>
            <a:lstStyle/>
            <a:p>
              <a:endParaRPr lang="zh-CN" altLang="en-US"/>
            </a:p>
          </p:txBody>
        </p:sp>
        <p:sp>
          <p:nvSpPr>
            <p:cNvPr id="8208" name="任意多边形 73795"/>
            <p:cNvSpPr/>
            <p:nvPr/>
          </p:nvSpPr>
          <p:spPr>
            <a:xfrm>
              <a:off x="982" y="626"/>
              <a:ext cx="393" cy="277"/>
            </a:xfrm>
            <a:custGeom>
              <a:avLst/>
              <a:gdLst/>
              <a:ahLst/>
              <a:cxnLst>
                <a:cxn ang="0">
                  <a:pos x="98" y="156"/>
                </a:cxn>
                <a:cxn ang="0">
                  <a:pos x="9" y="205"/>
                </a:cxn>
                <a:cxn ang="0">
                  <a:pos x="0" y="214"/>
                </a:cxn>
                <a:cxn ang="0">
                  <a:pos x="0" y="223"/>
                </a:cxn>
                <a:cxn ang="0">
                  <a:pos x="0" y="228"/>
                </a:cxn>
                <a:cxn ang="0">
                  <a:pos x="0" y="237"/>
                </a:cxn>
                <a:cxn ang="0">
                  <a:pos x="9" y="246"/>
                </a:cxn>
                <a:cxn ang="0">
                  <a:pos x="14" y="250"/>
                </a:cxn>
                <a:cxn ang="0">
                  <a:pos x="23" y="250"/>
                </a:cxn>
                <a:cxn ang="0">
                  <a:pos x="36" y="250"/>
                </a:cxn>
                <a:cxn ang="0">
                  <a:pos x="125" y="196"/>
                </a:cxn>
                <a:cxn ang="0">
                  <a:pos x="125" y="250"/>
                </a:cxn>
                <a:cxn ang="0">
                  <a:pos x="125" y="263"/>
                </a:cxn>
                <a:cxn ang="0">
                  <a:pos x="130" y="268"/>
                </a:cxn>
                <a:cxn ang="0">
                  <a:pos x="139" y="272"/>
                </a:cxn>
                <a:cxn ang="0">
                  <a:pos x="143" y="277"/>
                </a:cxn>
                <a:cxn ang="0">
                  <a:pos x="152" y="277"/>
                </a:cxn>
                <a:cxn ang="0">
                  <a:pos x="161" y="272"/>
                </a:cxn>
                <a:cxn ang="0">
                  <a:pos x="165" y="263"/>
                </a:cxn>
                <a:cxn ang="0">
                  <a:pos x="165" y="254"/>
                </a:cxn>
                <a:cxn ang="0">
                  <a:pos x="165" y="178"/>
                </a:cxn>
                <a:cxn ang="0">
                  <a:pos x="223" y="143"/>
                </a:cxn>
                <a:cxn ang="0">
                  <a:pos x="223" y="241"/>
                </a:cxn>
                <a:cxn ang="0">
                  <a:pos x="223" y="250"/>
                </a:cxn>
                <a:cxn ang="0">
                  <a:pos x="228" y="259"/>
                </a:cxn>
                <a:cxn ang="0">
                  <a:pos x="237" y="263"/>
                </a:cxn>
                <a:cxn ang="0">
                  <a:pos x="246" y="268"/>
                </a:cxn>
                <a:cxn ang="0">
                  <a:pos x="255" y="268"/>
                </a:cxn>
                <a:cxn ang="0">
                  <a:pos x="259" y="263"/>
                </a:cxn>
                <a:cxn ang="0">
                  <a:pos x="264" y="254"/>
                </a:cxn>
                <a:cxn ang="0">
                  <a:pos x="268" y="246"/>
                </a:cxn>
                <a:cxn ang="0">
                  <a:pos x="268" y="116"/>
                </a:cxn>
                <a:cxn ang="0">
                  <a:pos x="393" y="44"/>
                </a:cxn>
                <a:cxn ang="0">
                  <a:pos x="366" y="0"/>
                </a:cxn>
                <a:cxn ang="0">
                  <a:pos x="241" y="71"/>
                </a:cxn>
                <a:cxn ang="0">
                  <a:pos x="125" y="4"/>
                </a:cxn>
                <a:cxn ang="0">
                  <a:pos x="121" y="0"/>
                </a:cxn>
                <a:cxn ang="0">
                  <a:pos x="112" y="0"/>
                </a:cxn>
                <a:cxn ang="0">
                  <a:pos x="103" y="4"/>
                </a:cxn>
                <a:cxn ang="0">
                  <a:pos x="98" y="9"/>
                </a:cxn>
                <a:cxn ang="0">
                  <a:pos x="94" y="18"/>
                </a:cxn>
                <a:cxn ang="0">
                  <a:pos x="94" y="26"/>
                </a:cxn>
                <a:cxn ang="0">
                  <a:pos x="98" y="35"/>
                </a:cxn>
                <a:cxn ang="0">
                  <a:pos x="107" y="40"/>
                </a:cxn>
                <a:cxn ang="0">
                  <a:pos x="197" y="98"/>
                </a:cxn>
                <a:cxn ang="0">
                  <a:pos x="139" y="129"/>
                </a:cxn>
                <a:cxn ang="0">
                  <a:pos x="72" y="89"/>
                </a:cxn>
                <a:cxn ang="0">
                  <a:pos x="63" y="85"/>
                </a:cxn>
                <a:cxn ang="0">
                  <a:pos x="58" y="85"/>
                </a:cxn>
                <a:cxn ang="0">
                  <a:pos x="49" y="89"/>
                </a:cxn>
                <a:cxn ang="0">
                  <a:pos x="45" y="98"/>
                </a:cxn>
                <a:cxn ang="0">
                  <a:pos x="45" y="102"/>
                </a:cxn>
                <a:cxn ang="0">
                  <a:pos x="45" y="111"/>
                </a:cxn>
                <a:cxn ang="0">
                  <a:pos x="45" y="120"/>
                </a:cxn>
                <a:cxn ang="0">
                  <a:pos x="54" y="125"/>
                </a:cxn>
                <a:cxn ang="0">
                  <a:pos x="98" y="156"/>
                </a:cxn>
              </a:cxnLst>
              <a:rect l="0" t="0" r="0" b="0"/>
              <a:pathLst>
                <a:path w="393" h="277">
                  <a:moveTo>
                    <a:pt x="98" y="156"/>
                  </a:moveTo>
                  <a:lnTo>
                    <a:pt x="9" y="205"/>
                  </a:lnTo>
                  <a:lnTo>
                    <a:pt x="0" y="214"/>
                  </a:lnTo>
                  <a:lnTo>
                    <a:pt x="0" y="223"/>
                  </a:lnTo>
                  <a:lnTo>
                    <a:pt x="0" y="228"/>
                  </a:lnTo>
                  <a:lnTo>
                    <a:pt x="0" y="237"/>
                  </a:lnTo>
                  <a:lnTo>
                    <a:pt x="9" y="246"/>
                  </a:lnTo>
                  <a:lnTo>
                    <a:pt x="14" y="250"/>
                  </a:lnTo>
                  <a:lnTo>
                    <a:pt x="23" y="250"/>
                  </a:lnTo>
                  <a:lnTo>
                    <a:pt x="36" y="250"/>
                  </a:lnTo>
                  <a:lnTo>
                    <a:pt x="125" y="196"/>
                  </a:lnTo>
                  <a:lnTo>
                    <a:pt x="125" y="250"/>
                  </a:lnTo>
                  <a:lnTo>
                    <a:pt x="125" y="263"/>
                  </a:lnTo>
                  <a:lnTo>
                    <a:pt x="130" y="268"/>
                  </a:lnTo>
                  <a:lnTo>
                    <a:pt x="139" y="272"/>
                  </a:lnTo>
                  <a:lnTo>
                    <a:pt x="143" y="277"/>
                  </a:lnTo>
                  <a:lnTo>
                    <a:pt x="152" y="277"/>
                  </a:lnTo>
                  <a:lnTo>
                    <a:pt x="161" y="272"/>
                  </a:lnTo>
                  <a:lnTo>
                    <a:pt x="165" y="263"/>
                  </a:lnTo>
                  <a:lnTo>
                    <a:pt x="165" y="254"/>
                  </a:lnTo>
                  <a:lnTo>
                    <a:pt x="165" y="178"/>
                  </a:lnTo>
                  <a:lnTo>
                    <a:pt x="223" y="143"/>
                  </a:lnTo>
                  <a:lnTo>
                    <a:pt x="223" y="241"/>
                  </a:lnTo>
                  <a:lnTo>
                    <a:pt x="223" y="250"/>
                  </a:lnTo>
                  <a:lnTo>
                    <a:pt x="228" y="259"/>
                  </a:lnTo>
                  <a:lnTo>
                    <a:pt x="237" y="263"/>
                  </a:lnTo>
                  <a:lnTo>
                    <a:pt x="246" y="268"/>
                  </a:lnTo>
                  <a:lnTo>
                    <a:pt x="255" y="268"/>
                  </a:lnTo>
                  <a:lnTo>
                    <a:pt x="259" y="263"/>
                  </a:lnTo>
                  <a:lnTo>
                    <a:pt x="264" y="254"/>
                  </a:lnTo>
                  <a:lnTo>
                    <a:pt x="268" y="246"/>
                  </a:lnTo>
                  <a:lnTo>
                    <a:pt x="268" y="116"/>
                  </a:lnTo>
                  <a:lnTo>
                    <a:pt x="393" y="44"/>
                  </a:lnTo>
                  <a:lnTo>
                    <a:pt x="366" y="0"/>
                  </a:lnTo>
                  <a:lnTo>
                    <a:pt x="241" y="71"/>
                  </a:lnTo>
                  <a:lnTo>
                    <a:pt x="125" y="4"/>
                  </a:lnTo>
                  <a:lnTo>
                    <a:pt x="121" y="0"/>
                  </a:lnTo>
                  <a:lnTo>
                    <a:pt x="112" y="0"/>
                  </a:lnTo>
                  <a:lnTo>
                    <a:pt x="103" y="4"/>
                  </a:lnTo>
                  <a:lnTo>
                    <a:pt x="98" y="9"/>
                  </a:lnTo>
                  <a:lnTo>
                    <a:pt x="94" y="18"/>
                  </a:lnTo>
                  <a:lnTo>
                    <a:pt x="94" y="26"/>
                  </a:lnTo>
                  <a:lnTo>
                    <a:pt x="98" y="35"/>
                  </a:lnTo>
                  <a:lnTo>
                    <a:pt x="107" y="40"/>
                  </a:lnTo>
                  <a:lnTo>
                    <a:pt x="197" y="98"/>
                  </a:lnTo>
                  <a:lnTo>
                    <a:pt x="139" y="129"/>
                  </a:lnTo>
                  <a:lnTo>
                    <a:pt x="72" y="89"/>
                  </a:lnTo>
                  <a:lnTo>
                    <a:pt x="63" y="85"/>
                  </a:lnTo>
                  <a:lnTo>
                    <a:pt x="58" y="85"/>
                  </a:lnTo>
                  <a:lnTo>
                    <a:pt x="49" y="89"/>
                  </a:lnTo>
                  <a:lnTo>
                    <a:pt x="45" y="98"/>
                  </a:lnTo>
                  <a:lnTo>
                    <a:pt x="45" y="102"/>
                  </a:lnTo>
                  <a:lnTo>
                    <a:pt x="45" y="111"/>
                  </a:lnTo>
                  <a:lnTo>
                    <a:pt x="45" y="120"/>
                  </a:lnTo>
                  <a:lnTo>
                    <a:pt x="54" y="125"/>
                  </a:lnTo>
                  <a:lnTo>
                    <a:pt x="98" y="156"/>
                  </a:lnTo>
                  <a:close/>
                </a:path>
              </a:pathLst>
            </a:custGeom>
            <a:solidFill>
              <a:srgbClr val="800000">
                <a:alpha val="100000"/>
              </a:srgbClr>
            </a:solidFill>
            <a:ln w="9525">
              <a:noFill/>
            </a:ln>
          </p:spPr>
          <p:txBody>
            <a:bodyPr/>
            <a:lstStyle/>
            <a:p>
              <a:endParaRPr lang="zh-CN" altLang="en-US"/>
            </a:p>
          </p:txBody>
        </p:sp>
        <p:sp>
          <p:nvSpPr>
            <p:cNvPr id="8209" name="任意多边形 73796"/>
            <p:cNvSpPr/>
            <p:nvPr/>
          </p:nvSpPr>
          <p:spPr>
            <a:xfrm>
              <a:off x="1210" y="648"/>
              <a:ext cx="299" cy="438"/>
            </a:xfrm>
            <a:custGeom>
              <a:avLst/>
              <a:gdLst/>
              <a:ahLst/>
              <a:cxnLst>
                <a:cxn ang="0">
                  <a:pos x="125" y="313"/>
                </a:cxn>
                <a:cxn ang="0">
                  <a:pos x="125" y="411"/>
                </a:cxn>
                <a:cxn ang="0">
                  <a:pos x="129" y="425"/>
                </a:cxn>
                <a:cxn ang="0">
                  <a:pos x="134" y="429"/>
                </a:cxn>
                <a:cxn ang="0">
                  <a:pos x="143" y="434"/>
                </a:cxn>
                <a:cxn ang="0">
                  <a:pos x="147" y="438"/>
                </a:cxn>
                <a:cxn ang="0">
                  <a:pos x="156" y="434"/>
                </a:cxn>
                <a:cxn ang="0">
                  <a:pos x="165" y="429"/>
                </a:cxn>
                <a:cxn ang="0">
                  <a:pos x="174" y="425"/>
                </a:cxn>
                <a:cxn ang="0">
                  <a:pos x="174" y="411"/>
                </a:cxn>
                <a:cxn ang="0">
                  <a:pos x="174" y="308"/>
                </a:cxn>
                <a:cxn ang="0">
                  <a:pos x="223" y="335"/>
                </a:cxn>
                <a:cxn ang="0">
                  <a:pos x="232" y="340"/>
                </a:cxn>
                <a:cxn ang="0">
                  <a:pos x="241" y="340"/>
                </a:cxn>
                <a:cxn ang="0">
                  <a:pos x="250" y="335"/>
                </a:cxn>
                <a:cxn ang="0">
                  <a:pos x="254" y="331"/>
                </a:cxn>
                <a:cxn ang="0">
                  <a:pos x="254" y="322"/>
                </a:cxn>
                <a:cxn ang="0">
                  <a:pos x="254" y="317"/>
                </a:cxn>
                <a:cxn ang="0">
                  <a:pos x="254" y="308"/>
                </a:cxn>
                <a:cxn ang="0">
                  <a:pos x="245" y="300"/>
                </a:cxn>
                <a:cxn ang="0">
                  <a:pos x="178" y="264"/>
                </a:cxn>
                <a:cxn ang="0">
                  <a:pos x="178" y="192"/>
                </a:cxn>
                <a:cxn ang="0">
                  <a:pos x="263" y="246"/>
                </a:cxn>
                <a:cxn ang="0">
                  <a:pos x="272" y="250"/>
                </a:cxn>
                <a:cxn ang="0">
                  <a:pos x="281" y="250"/>
                </a:cxn>
                <a:cxn ang="0">
                  <a:pos x="290" y="246"/>
                </a:cxn>
                <a:cxn ang="0">
                  <a:pos x="294" y="241"/>
                </a:cxn>
                <a:cxn ang="0">
                  <a:pos x="299" y="232"/>
                </a:cxn>
                <a:cxn ang="0">
                  <a:pos x="299" y="224"/>
                </a:cxn>
                <a:cxn ang="0">
                  <a:pos x="294" y="215"/>
                </a:cxn>
                <a:cxn ang="0">
                  <a:pos x="285" y="210"/>
                </a:cxn>
                <a:cxn ang="0">
                  <a:pos x="178" y="143"/>
                </a:cxn>
                <a:cxn ang="0">
                  <a:pos x="178" y="0"/>
                </a:cxn>
                <a:cxn ang="0">
                  <a:pos x="125" y="0"/>
                </a:cxn>
                <a:cxn ang="0">
                  <a:pos x="125" y="143"/>
                </a:cxn>
                <a:cxn ang="0">
                  <a:pos x="9" y="210"/>
                </a:cxn>
                <a:cxn ang="0">
                  <a:pos x="4" y="215"/>
                </a:cxn>
                <a:cxn ang="0">
                  <a:pos x="0" y="224"/>
                </a:cxn>
                <a:cxn ang="0">
                  <a:pos x="0" y="232"/>
                </a:cxn>
                <a:cxn ang="0">
                  <a:pos x="0" y="237"/>
                </a:cxn>
                <a:cxn ang="0">
                  <a:pos x="4" y="246"/>
                </a:cxn>
                <a:cxn ang="0">
                  <a:pos x="13" y="250"/>
                </a:cxn>
                <a:cxn ang="0">
                  <a:pos x="22" y="250"/>
                </a:cxn>
                <a:cxn ang="0">
                  <a:pos x="31" y="246"/>
                </a:cxn>
                <a:cxn ang="0">
                  <a:pos x="125" y="197"/>
                </a:cxn>
                <a:cxn ang="0">
                  <a:pos x="125" y="264"/>
                </a:cxn>
                <a:cxn ang="0">
                  <a:pos x="53" y="300"/>
                </a:cxn>
                <a:cxn ang="0">
                  <a:pos x="49" y="304"/>
                </a:cxn>
                <a:cxn ang="0">
                  <a:pos x="44" y="313"/>
                </a:cxn>
                <a:cxn ang="0">
                  <a:pos x="44" y="322"/>
                </a:cxn>
                <a:cxn ang="0">
                  <a:pos x="49" y="326"/>
                </a:cxn>
                <a:cxn ang="0">
                  <a:pos x="53" y="331"/>
                </a:cxn>
                <a:cxn ang="0">
                  <a:pos x="62" y="335"/>
                </a:cxn>
                <a:cxn ang="0">
                  <a:pos x="67" y="335"/>
                </a:cxn>
                <a:cxn ang="0">
                  <a:pos x="76" y="335"/>
                </a:cxn>
                <a:cxn ang="0">
                  <a:pos x="125" y="313"/>
                </a:cxn>
              </a:cxnLst>
              <a:rect l="0" t="0" r="0" b="0"/>
              <a:pathLst>
                <a:path w="299" h="438">
                  <a:moveTo>
                    <a:pt x="125" y="313"/>
                  </a:moveTo>
                  <a:lnTo>
                    <a:pt x="125" y="411"/>
                  </a:lnTo>
                  <a:lnTo>
                    <a:pt x="129" y="425"/>
                  </a:lnTo>
                  <a:lnTo>
                    <a:pt x="134" y="429"/>
                  </a:lnTo>
                  <a:lnTo>
                    <a:pt x="143" y="434"/>
                  </a:lnTo>
                  <a:lnTo>
                    <a:pt x="147" y="438"/>
                  </a:lnTo>
                  <a:lnTo>
                    <a:pt x="156" y="434"/>
                  </a:lnTo>
                  <a:lnTo>
                    <a:pt x="165" y="429"/>
                  </a:lnTo>
                  <a:lnTo>
                    <a:pt x="174" y="425"/>
                  </a:lnTo>
                  <a:lnTo>
                    <a:pt x="174" y="411"/>
                  </a:lnTo>
                  <a:lnTo>
                    <a:pt x="174" y="308"/>
                  </a:lnTo>
                  <a:lnTo>
                    <a:pt x="223" y="335"/>
                  </a:lnTo>
                  <a:lnTo>
                    <a:pt x="232" y="340"/>
                  </a:lnTo>
                  <a:lnTo>
                    <a:pt x="241" y="340"/>
                  </a:lnTo>
                  <a:lnTo>
                    <a:pt x="250" y="335"/>
                  </a:lnTo>
                  <a:lnTo>
                    <a:pt x="254" y="331"/>
                  </a:lnTo>
                  <a:lnTo>
                    <a:pt x="254" y="322"/>
                  </a:lnTo>
                  <a:lnTo>
                    <a:pt x="254" y="317"/>
                  </a:lnTo>
                  <a:lnTo>
                    <a:pt x="254" y="308"/>
                  </a:lnTo>
                  <a:lnTo>
                    <a:pt x="245" y="300"/>
                  </a:lnTo>
                  <a:lnTo>
                    <a:pt x="178" y="264"/>
                  </a:lnTo>
                  <a:lnTo>
                    <a:pt x="178" y="192"/>
                  </a:lnTo>
                  <a:lnTo>
                    <a:pt x="263" y="246"/>
                  </a:lnTo>
                  <a:lnTo>
                    <a:pt x="272" y="250"/>
                  </a:lnTo>
                  <a:lnTo>
                    <a:pt x="281" y="250"/>
                  </a:lnTo>
                  <a:lnTo>
                    <a:pt x="290" y="246"/>
                  </a:lnTo>
                  <a:lnTo>
                    <a:pt x="294" y="241"/>
                  </a:lnTo>
                  <a:lnTo>
                    <a:pt x="299" y="232"/>
                  </a:lnTo>
                  <a:lnTo>
                    <a:pt x="299" y="224"/>
                  </a:lnTo>
                  <a:lnTo>
                    <a:pt x="294" y="215"/>
                  </a:lnTo>
                  <a:lnTo>
                    <a:pt x="285" y="210"/>
                  </a:lnTo>
                  <a:lnTo>
                    <a:pt x="178" y="143"/>
                  </a:lnTo>
                  <a:lnTo>
                    <a:pt x="178" y="0"/>
                  </a:lnTo>
                  <a:lnTo>
                    <a:pt x="125" y="0"/>
                  </a:lnTo>
                  <a:lnTo>
                    <a:pt x="125" y="143"/>
                  </a:lnTo>
                  <a:lnTo>
                    <a:pt x="9" y="210"/>
                  </a:lnTo>
                  <a:lnTo>
                    <a:pt x="4" y="215"/>
                  </a:lnTo>
                  <a:lnTo>
                    <a:pt x="0" y="224"/>
                  </a:lnTo>
                  <a:lnTo>
                    <a:pt x="0" y="232"/>
                  </a:lnTo>
                  <a:lnTo>
                    <a:pt x="0" y="237"/>
                  </a:lnTo>
                  <a:lnTo>
                    <a:pt x="4" y="246"/>
                  </a:lnTo>
                  <a:lnTo>
                    <a:pt x="13" y="250"/>
                  </a:lnTo>
                  <a:lnTo>
                    <a:pt x="22" y="250"/>
                  </a:lnTo>
                  <a:lnTo>
                    <a:pt x="31" y="246"/>
                  </a:lnTo>
                  <a:lnTo>
                    <a:pt x="125" y="197"/>
                  </a:lnTo>
                  <a:lnTo>
                    <a:pt x="125" y="264"/>
                  </a:lnTo>
                  <a:lnTo>
                    <a:pt x="53" y="300"/>
                  </a:lnTo>
                  <a:lnTo>
                    <a:pt x="49" y="304"/>
                  </a:lnTo>
                  <a:lnTo>
                    <a:pt x="44" y="313"/>
                  </a:lnTo>
                  <a:lnTo>
                    <a:pt x="44" y="322"/>
                  </a:lnTo>
                  <a:lnTo>
                    <a:pt x="49" y="326"/>
                  </a:lnTo>
                  <a:lnTo>
                    <a:pt x="53" y="331"/>
                  </a:lnTo>
                  <a:lnTo>
                    <a:pt x="62" y="335"/>
                  </a:lnTo>
                  <a:lnTo>
                    <a:pt x="67" y="335"/>
                  </a:lnTo>
                  <a:lnTo>
                    <a:pt x="76" y="335"/>
                  </a:lnTo>
                  <a:lnTo>
                    <a:pt x="125" y="313"/>
                  </a:lnTo>
                  <a:close/>
                </a:path>
              </a:pathLst>
            </a:custGeom>
            <a:solidFill>
              <a:srgbClr val="800000">
                <a:alpha val="100000"/>
              </a:srgbClr>
            </a:solidFill>
            <a:ln w="9525">
              <a:noFill/>
            </a:ln>
          </p:spPr>
          <p:txBody>
            <a:bodyPr/>
            <a:lstStyle/>
            <a:p>
              <a:endParaRPr lang="zh-CN" altLang="en-US"/>
            </a:p>
          </p:txBody>
        </p:sp>
        <p:sp>
          <p:nvSpPr>
            <p:cNvPr id="8210" name="任意多边形 73797"/>
            <p:cNvSpPr/>
            <p:nvPr/>
          </p:nvSpPr>
          <p:spPr>
            <a:xfrm>
              <a:off x="1348" y="626"/>
              <a:ext cx="393" cy="272"/>
            </a:xfrm>
            <a:custGeom>
              <a:avLst/>
              <a:gdLst/>
              <a:ahLst/>
              <a:cxnLst>
                <a:cxn ang="0">
                  <a:pos x="272" y="201"/>
                </a:cxn>
                <a:cxn ang="0">
                  <a:pos x="357" y="250"/>
                </a:cxn>
                <a:cxn ang="0">
                  <a:pos x="366" y="254"/>
                </a:cxn>
                <a:cxn ang="0">
                  <a:pos x="375" y="254"/>
                </a:cxn>
                <a:cxn ang="0">
                  <a:pos x="384" y="250"/>
                </a:cxn>
                <a:cxn ang="0">
                  <a:pos x="388" y="241"/>
                </a:cxn>
                <a:cxn ang="0">
                  <a:pos x="393" y="232"/>
                </a:cxn>
                <a:cxn ang="0">
                  <a:pos x="393" y="223"/>
                </a:cxn>
                <a:cxn ang="0">
                  <a:pos x="388" y="214"/>
                </a:cxn>
                <a:cxn ang="0">
                  <a:pos x="384" y="210"/>
                </a:cxn>
                <a:cxn ang="0">
                  <a:pos x="295" y="156"/>
                </a:cxn>
                <a:cxn ang="0">
                  <a:pos x="339" y="129"/>
                </a:cxn>
                <a:cxn ang="0">
                  <a:pos x="348" y="125"/>
                </a:cxn>
                <a:cxn ang="0">
                  <a:pos x="353" y="116"/>
                </a:cxn>
                <a:cxn ang="0">
                  <a:pos x="353" y="107"/>
                </a:cxn>
                <a:cxn ang="0">
                  <a:pos x="353" y="98"/>
                </a:cxn>
                <a:cxn ang="0">
                  <a:pos x="344" y="94"/>
                </a:cxn>
                <a:cxn ang="0">
                  <a:pos x="339" y="89"/>
                </a:cxn>
                <a:cxn ang="0">
                  <a:pos x="330" y="89"/>
                </a:cxn>
                <a:cxn ang="0">
                  <a:pos x="321" y="89"/>
                </a:cxn>
                <a:cxn ang="0">
                  <a:pos x="254" y="129"/>
                </a:cxn>
                <a:cxn ang="0">
                  <a:pos x="196" y="94"/>
                </a:cxn>
                <a:cxn ang="0">
                  <a:pos x="281" y="49"/>
                </a:cxn>
                <a:cxn ang="0">
                  <a:pos x="290" y="40"/>
                </a:cxn>
                <a:cxn ang="0">
                  <a:pos x="295" y="31"/>
                </a:cxn>
                <a:cxn ang="0">
                  <a:pos x="295" y="26"/>
                </a:cxn>
                <a:cxn ang="0">
                  <a:pos x="295" y="18"/>
                </a:cxn>
                <a:cxn ang="0">
                  <a:pos x="290" y="9"/>
                </a:cxn>
                <a:cxn ang="0">
                  <a:pos x="281" y="4"/>
                </a:cxn>
                <a:cxn ang="0">
                  <a:pos x="272" y="4"/>
                </a:cxn>
                <a:cxn ang="0">
                  <a:pos x="263" y="9"/>
                </a:cxn>
                <a:cxn ang="0">
                  <a:pos x="152" y="71"/>
                </a:cxn>
                <a:cxn ang="0">
                  <a:pos x="27" y="0"/>
                </a:cxn>
                <a:cxn ang="0">
                  <a:pos x="0" y="44"/>
                </a:cxn>
                <a:cxn ang="0">
                  <a:pos x="125" y="116"/>
                </a:cxn>
                <a:cxn ang="0">
                  <a:pos x="125" y="250"/>
                </a:cxn>
                <a:cxn ang="0">
                  <a:pos x="125" y="259"/>
                </a:cxn>
                <a:cxn ang="0">
                  <a:pos x="129" y="263"/>
                </a:cxn>
                <a:cxn ang="0">
                  <a:pos x="138" y="268"/>
                </a:cxn>
                <a:cxn ang="0">
                  <a:pos x="143" y="272"/>
                </a:cxn>
                <a:cxn ang="0">
                  <a:pos x="152" y="272"/>
                </a:cxn>
                <a:cxn ang="0">
                  <a:pos x="161" y="268"/>
                </a:cxn>
                <a:cxn ang="0">
                  <a:pos x="165" y="259"/>
                </a:cxn>
                <a:cxn ang="0">
                  <a:pos x="165" y="250"/>
                </a:cxn>
                <a:cxn ang="0">
                  <a:pos x="170" y="143"/>
                </a:cxn>
                <a:cxn ang="0">
                  <a:pos x="228" y="178"/>
                </a:cxn>
                <a:cxn ang="0">
                  <a:pos x="223" y="254"/>
                </a:cxn>
                <a:cxn ang="0">
                  <a:pos x="228" y="263"/>
                </a:cxn>
                <a:cxn ang="0">
                  <a:pos x="232" y="268"/>
                </a:cxn>
                <a:cxn ang="0">
                  <a:pos x="237" y="272"/>
                </a:cxn>
                <a:cxn ang="0">
                  <a:pos x="245" y="272"/>
                </a:cxn>
                <a:cxn ang="0">
                  <a:pos x="254" y="272"/>
                </a:cxn>
                <a:cxn ang="0">
                  <a:pos x="259" y="268"/>
                </a:cxn>
                <a:cxn ang="0">
                  <a:pos x="263" y="263"/>
                </a:cxn>
                <a:cxn ang="0">
                  <a:pos x="268" y="254"/>
                </a:cxn>
                <a:cxn ang="0">
                  <a:pos x="272" y="201"/>
                </a:cxn>
              </a:cxnLst>
              <a:rect l="0" t="0" r="0" b="0"/>
              <a:pathLst>
                <a:path w="393" h="272">
                  <a:moveTo>
                    <a:pt x="272" y="201"/>
                  </a:moveTo>
                  <a:lnTo>
                    <a:pt x="357" y="250"/>
                  </a:lnTo>
                  <a:lnTo>
                    <a:pt x="366" y="254"/>
                  </a:lnTo>
                  <a:lnTo>
                    <a:pt x="375" y="254"/>
                  </a:lnTo>
                  <a:lnTo>
                    <a:pt x="384" y="250"/>
                  </a:lnTo>
                  <a:lnTo>
                    <a:pt x="388" y="241"/>
                  </a:lnTo>
                  <a:lnTo>
                    <a:pt x="393" y="232"/>
                  </a:lnTo>
                  <a:lnTo>
                    <a:pt x="393" y="223"/>
                  </a:lnTo>
                  <a:lnTo>
                    <a:pt x="388" y="214"/>
                  </a:lnTo>
                  <a:lnTo>
                    <a:pt x="384" y="210"/>
                  </a:lnTo>
                  <a:lnTo>
                    <a:pt x="295" y="156"/>
                  </a:lnTo>
                  <a:lnTo>
                    <a:pt x="339" y="129"/>
                  </a:lnTo>
                  <a:lnTo>
                    <a:pt x="348" y="125"/>
                  </a:lnTo>
                  <a:lnTo>
                    <a:pt x="353" y="116"/>
                  </a:lnTo>
                  <a:lnTo>
                    <a:pt x="353" y="107"/>
                  </a:lnTo>
                  <a:lnTo>
                    <a:pt x="353" y="98"/>
                  </a:lnTo>
                  <a:lnTo>
                    <a:pt x="344" y="94"/>
                  </a:lnTo>
                  <a:lnTo>
                    <a:pt x="339" y="89"/>
                  </a:lnTo>
                  <a:lnTo>
                    <a:pt x="330" y="89"/>
                  </a:lnTo>
                  <a:lnTo>
                    <a:pt x="321" y="89"/>
                  </a:lnTo>
                  <a:lnTo>
                    <a:pt x="254" y="129"/>
                  </a:lnTo>
                  <a:lnTo>
                    <a:pt x="196" y="94"/>
                  </a:lnTo>
                  <a:lnTo>
                    <a:pt x="281" y="49"/>
                  </a:lnTo>
                  <a:lnTo>
                    <a:pt x="290" y="40"/>
                  </a:lnTo>
                  <a:lnTo>
                    <a:pt x="295" y="31"/>
                  </a:lnTo>
                  <a:lnTo>
                    <a:pt x="295" y="26"/>
                  </a:lnTo>
                  <a:lnTo>
                    <a:pt x="295" y="18"/>
                  </a:lnTo>
                  <a:lnTo>
                    <a:pt x="290" y="9"/>
                  </a:lnTo>
                  <a:lnTo>
                    <a:pt x="281" y="4"/>
                  </a:lnTo>
                  <a:lnTo>
                    <a:pt x="272" y="4"/>
                  </a:lnTo>
                  <a:lnTo>
                    <a:pt x="263" y="9"/>
                  </a:lnTo>
                  <a:lnTo>
                    <a:pt x="152" y="71"/>
                  </a:lnTo>
                  <a:lnTo>
                    <a:pt x="27" y="0"/>
                  </a:lnTo>
                  <a:lnTo>
                    <a:pt x="0" y="44"/>
                  </a:lnTo>
                  <a:lnTo>
                    <a:pt x="125" y="116"/>
                  </a:lnTo>
                  <a:lnTo>
                    <a:pt x="125" y="250"/>
                  </a:lnTo>
                  <a:lnTo>
                    <a:pt x="125" y="259"/>
                  </a:lnTo>
                  <a:lnTo>
                    <a:pt x="129" y="263"/>
                  </a:lnTo>
                  <a:lnTo>
                    <a:pt x="138" y="268"/>
                  </a:lnTo>
                  <a:lnTo>
                    <a:pt x="143" y="272"/>
                  </a:lnTo>
                  <a:lnTo>
                    <a:pt x="152" y="272"/>
                  </a:lnTo>
                  <a:lnTo>
                    <a:pt x="161" y="268"/>
                  </a:lnTo>
                  <a:lnTo>
                    <a:pt x="165" y="259"/>
                  </a:lnTo>
                  <a:lnTo>
                    <a:pt x="165" y="250"/>
                  </a:lnTo>
                  <a:lnTo>
                    <a:pt x="170" y="143"/>
                  </a:lnTo>
                  <a:lnTo>
                    <a:pt x="228" y="178"/>
                  </a:lnTo>
                  <a:lnTo>
                    <a:pt x="223" y="254"/>
                  </a:lnTo>
                  <a:lnTo>
                    <a:pt x="228" y="263"/>
                  </a:lnTo>
                  <a:lnTo>
                    <a:pt x="232" y="268"/>
                  </a:lnTo>
                  <a:lnTo>
                    <a:pt x="237" y="272"/>
                  </a:lnTo>
                  <a:lnTo>
                    <a:pt x="245" y="272"/>
                  </a:lnTo>
                  <a:lnTo>
                    <a:pt x="254" y="272"/>
                  </a:lnTo>
                  <a:lnTo>
                    <a:pt x="259" y="268"/>
                  </a:lnTo>
                  <a:lnTo>
                    <a:pt x="263" y="263"/>
                  </a:lnTo>
                  <a:lnTo>
                    <a:pt x="268" y="254"/>
                  </a:lnTo>
                  <a:lnTo>
                    <a:pt x="272" y="201"/>
                  </a:lnTo>
                  <a:close/>
                </a:path>
              </a:pathLst>
            </a:custGeom>
            <a:solidFill>
              <a:srgbClr val="800000">
                <a:alpha val="100000"/>
              </a:srgbClr>
            </a:solidFill>
            <a:ln w="9525">
              <a:noFill/>
            </a:ln>
          </p:spPr>
          <p:txBody>
            <a:bodyPr/>
            <a:lstStyle/>
            <a:p>
              <a:endParaRPr lang="zh-CN" altLang="en-US"/>
            </a:p>
          </p:txBody>
        </p:sp>
        <p:sp>
          <p:nvSpPr>
            <p:cNvPr id="8211" name="任意多边形 73798"/>
            <p:cNvSpPr/>
            <p:nvPr/>
          </p:nvSpPr>
          <p:spPr>
            <a:xfrm>
              <a:off x="1348" y="393"/>
              <a:ext cx="393" cy="277"/>
            </a:xfrm>
            <a:custGeom>
              <a:avLst/>
              <a:gdLst/>
              <a:ahLst/>
              <a:cxnLst>
                <a:cxn ang="0">
                  <a:pos x="295" y="121"/>
                </a:cxn>
                <a:cxn ang="0">
                  <a:pos x="384" y="72"/>
                </a:cxn>
                <a:cxn ang="0">
                  <a:pos x="393" y="63"/>
                </a:cxn>
                <a:cxn ang="0">
                  <a:pos x="393" y="54"/>
                </a:cxn>
                <a:cxn ang="0">
                  <a:pos x="393" y="49"/>
                </a:cxn>
                <a:cxn ang="0">
                  <a:pos x="393" y="40"/>
                </a:cxn>
                <a:cxn ang="0">
                  <a:pos x="384" y="31"/>
                </a:cxn>
                <a:cxn ang="0">
                  <a:pos x="379" y="27"/>
                </a:cxn>
                <a:cxn ang="0">
                  <a:pos x="370" y="27"/>
                </a:cxn>
                <a:cxn ang="0">
                  <a:pos x="357" y="27"/>
                </a:cxn>
                <a:cxn ang="0">
                  <a:pos x="268" y="81"/>
                </a:cxn>
                <a:cxn ang="0">
                  <a:pos x="268" y="27"/>
                </a:cxn>
                <a:cxn ang="0">
                  <a:pos x="268" y="14"/>
                </a:cxn>
                <a:cxn ang="0">
                  <a:pos x="263" y="9"/>
                </a:cxn>
                <a:cxn ang="0">
                  <a:pos x="254" y="5"/>
                </a:cxn>
                <a:cxn ang="0">
                  <a:pos x="250" y="0"/>
                </a:cxn>
                <a:cxn ang="0">
                  <a:pos x="241" y="5"/>
                </a:cxn>
                <a:cxn ang="0">
                  <a:pos x="232" y="5"/>
                </a:cxn>
                <a:cxn ang="0">
                  <a:pos x="228" y="14"/>
                </a:cxn>
                <a:cxn ang="0">
                  <a:pos x="228" y="23"/>
                </a:cxn>
                <a:cxn ang="0">
                  <a:pos x="228" y="99"/>
                </a:cxn>
                <a:cxn ang="0">
                  <a:pos x="170" y="134"/>
                </a:cxn>
                <a:cxn ang="0">
                  <a:pos x="170" y="36"/>
                </a:cxn>
                <a:cxn ang="0">
                  <a:pos x="170" y="27"/>
                </a:cxn>
                <a:cxn ang="0">
                  <a:pos x="165" y="18"/>
                </a:cxn>
                <a:cxn ang="0">
                  <a:pos x="156" y="14"/>
                </a:cxn>
                <a:cxn ang="0">
                  <a:pos x="147" y="9"/>
                </a:cxn>
                <a:cxn ang="0">
                  <a:pos x="138" y="9"/>
                </a:cxn>
                <a:cxn ang="0">
                  <a:pos x="134" y="14"/>
                </a:cxn>
                <a:cxn ang="0">
                  <a:pos x="129" y="23"/>
                </a:cxn>
                <a:cxn ang="0">
                  <a:pos x="125" y="31"/>
                </a:cxn>
                <a:cxn ang="0">
                  <a:pos x="125" y="161"/>
                </a:cxn>
                <a:cxn ang="0">
                  <a:pos x="0" y="233"/>
                </a:cxn>
                <a:cxn ang="0">
                  <a:pos x="27" y="277"/>
                </a:cxn>
                <a:cxn ang="0">
                  <a:pos x="152" y="206"/>
                </a:cxn>
                <a:cxn ang="0">
                  <a:pos x="268" y="273"/>
                </a:cxn>
                <a:cxn ang="0">
                  <a:pos x="272" y="277"/>
                </a:cxn>
                <a:cxn ang="0">
                  <a:pos x="281" y="277"/>
                </a:cxn>
                <a:cxn ang="0">
                  <a:pos x="290" y="273"/>
                </a:cxn>
                <a:cxn ang="0">
                  <a:pos x="295" y="268"/>
                </a:cxn>
                <a:cxn ang="0">
                  <a:pos x="299" y="259"/>
                </a:cxn>
                <a:cxn ang="0">
                  <a:pos x="299" y="251"/>
                </a:cxn>
                <a:cxn ang="0">
                  <a:pos x="295" y="242"/>
                </a:cxn>
                <a:cxn ang="0">
                  <a:pos x="286" y="237"/>
                </a:cxn>
                <a:cxn ang="0">
                  <a:pos x="196" y="179"/>
                </a:cxn>
                <a:cxn ang="0">
                  <a:pos x="254" y="148"/>
                </a:cxn>
                <a:cxn ang="0">
                  <a:pos x="321" y="188"/>
                </a:cxn>
                <a:cxn ang="0">
                  <a:pos x="330" y="192"/>
                </a:cxn>
                <a:cxn ang="0">
                  <a:pos x="335" y="192"/>
                </a:cxn>
                <a:cxn ang="0">
                  <a:pos x="344" y="188"/>
                </a:cxn>
                <a:cxn ang="0">
                  <a:pos x="348" y="179"/>
                </a:cxn>
                <a:cxn ang="0">
                  <a:pos x="348" y="175"/>
                </a:cxn>
                <a:cxn ang="0">
                  <a:pos x="348" y="166"/>
                </a:cxn>
                <a:cxn ang="0">
                  <a:pos x="348" y="157"/>
                </a:cxn>
                <a:cxn ang="0">
                  <a:pos x="339" y="152"/>
                </a:cxn>
                <a:cxn ang="0">
                  <a:pos x="295" y="121"/>
                </a:cxn>
              </a:cxnLst>
              <a:rect l="0" t="0" r="0" b="0"/>
              <a:pathLst>
                <a:path w="393" h="277">
                  <a:moveTo>
                    <a:pt x="295" y="121"/>
                  </a:moveTo>
                  <a:lnTo>
                    <a:pt x="384" y="72"/>
                  </a:lnTo>
                  <a:lnTo>
                    <a:pt x="393" y="63"/>
                  </a:lnTo>
                  <a:lnTo>
                    <a:pt x="393" y="54"/>
                  </a:lnTo>
                  <a:lnTo>
                    <a:pt x="393" y="49"/>
                  </a:lnTo>
                  <a:lnTo>
                    <a:pt x="393" y="40"/>
                  </a:lnTo>
                  <a:lnTo>
                    <a:pt x="384" y="31"/>
                  </a:lnTo>
                  <a:lnTo>
                    <a:pt x="379" y="27"/>
                  </a:lnTo>
                  <a:lnTo>
                    <a:pt x="370" y="27"/>
                  </a:lnTo>
                  <a:lnTo>
                    <a:pt x="357" y="27"/>
                  </a:lnTo>
                  <a:lnTo>
                    <a:pt x="268" y="81"/>
                  </a:lnTo>
                  <a:lnTo>
                    <a:pt x="268" y="27"/>
                  </a:lnTo>
                  <a:lnTo>
                    <a:pt x="268" y="14"/>
                  </a:lnTo>
                  <a:lnTo>
                    <a:pt x="263" y="9"/>
                  </a:lnTo>
                  <a:lnTo>
                    <a:pt x="254" y="5"/>
                  </a:lnTo>
                  <a:lnTo>
                    <a:pt x="250" y="0"/>
                  </a:lnTo>
                  <a:lnTo>
                    <a:pt x="241" y="5"/>
                  </a:lnTo>
                  <a:lnTo>
                    <a:pt x="232" y="5"/>
                  </a:lnTo>
                  <a:lnTo>
                    <a:pt x="228" y="14"/>
                  </a:lnTo>
                  <a:lnTo>
                    <a:pt x="228" y="23"/>
                  </a:lnTo>
                  <a:lnTo>
                    <a:pt x="228" y="99"/>
                  </a:lnTo>
                  <a:lnTo>
                    <a:pt x="170" y="134"/>
                  </a:lnTo>
                  <a:lnTo>
                    <a:pt x="170" y="36"/>
                  </a:lnTo>
                  <a:lnTo>
                    <a:pt x="170" y="27"/>
                  </a:lnTo>
                  <a:lnTo>
                    <a:pt x="165" y="18"/>
                  </a:lnTo>
                  <a:lnTo>
                    <a:pt x="156" y="14"/>
                  </a:lnTo>
                  <a:lnTo>
                    <a:pt x="147" y="9"/>
                  </a:lnTo>
                  <a:lnTo>
                    <a:pt x="138" y="9"/>
                  </a:lnTo>
                  <a:lnTo>
                    <a:pt x="134" y="14"/>
                  </a:lnTo>
                  <a:lnTo>
                    <a:pt x="129" y="23"/>
                  </a:lnTo>
                  <a:lnTo>
                    <a:pt x="125" y="31"/>
                  </a:lnTo>
                  <a:lnTo>
                    <a:pt x="125" y="161"/>
                  </a:lnTo>
                  <a:lnTo>
                    <a:pt x="0" y="233"/>
                  </a:lnTo>
                  <a:lnTo>
                    <a:pt x="27" y="277"/>
                  </a:lnTo>
                  <a:lnTo>
                    <a:pt x="152" y="206"/>
                  </a:lnTo>
                  <a:lnTo>
                    <a:pt x="268" y="273"/>
                  </a:lnTo>
                  <a:lnTo>
                    <a:pt x="272" y="277"/>
                  </a:lnTo>
                  <a:lnTo>
                    <a:pt x="281" y="277"/>
                  </a:lnTo>
                  <a:lnTo>
                    <a:pt x="290" y="273"/>
                  </a:lnTo>
                  <a:lnTo>
                    <a:pt x="295" y="268"/>
                  </a:lnTo>
                  <a:lnTo>
                    <a:pt x="299" y="259"/>
                  </a:lnTo>
                  <a:lnTo>
                    <a:pt x="299" y="251"/>
                  </a:lnTo>
                  <a:lnTo>
                    <a:pt x="295" y="242"/>
                  </a:lnTo>
                  <a:lnTo>
                    <a:pt x="286" y="237"/>
                  </a:lnTo>
                  <a:lnTo>
                    <a:pt x="196" y="179"/>
                  </a:lnTo>
                  <a:lnTo>
                    <a:pt x="254" y="148"/>
                  </a:lnTo>
                  <a:lnTo>
                    <a:pt x="321" y="188"/>
                  </a:lnTo>
                  <a:lnTo>
                    <a:pt x="330" y="192"/>
                  </a:lnTo>
                  <a:lnTo>
                    <a:pt x="335" y="192"/>
                  </a:lnTo>
                  <a:lnTo>
                    <a:pt x="344" y="188"/>
                  </a:lnTo>
                  <a:lnTo>
                    <a:pt x="348" y="179"/>
                  </a:lnTo>
                  <a:lnTo>
                    <a:pt x="348" y="175"/>
                  </a:lnTo>
                  <a:lnTo>
                    <a:pt x="348" y="166"/>
                  </a:lnTo>
                  <a:lnTo>
                    <a:pt x="348" y="157"/>
                  </a:lnTo>
                  <a:lnTo>
                    <a:pt x="339" y="152"/>
                  </a:lnTo>
                  <a:lnTo>
                    <a:pt x="295" y="121"/>
                  </a:lnTo>
                  <a:close/>
                </a:path>
              </a:pathLst>
            </a:custGeom>
            <a:solidFill>
              <a:srgbClr val="800000">
                <a:alpha val="100000"/>
              </a:srgbClr>
            </a:solidFill>
            <a:ln w="9525">
              <a:noFill/>
            </a:ln>
          </p:spPr>
          <p:txBody>
            <a:bodyPr/>
            <a:lstStyle/>
            <a:p>
              <a:endParaRPr lang="zh-CN" altLang="en-US"/>
            </a:p>
          </p:txBody>
        </p:sp>
        <p:sp>
          <p:nvSpPr>
            <p:cNvPr id="8212" name="任意多边形 73799"/>
            <p:cNvSpPr/>
            <p:nvPr/>
          </p:nvSpPr>
          <p:spPr>
            <a:xfrm>
              <a:off x="1232" y="536"/>
              <a:ext cx="263" cy="228"/>
            </a:xfrm>
            <a:custGeom>
              <a:avLst/>
              <a:gdLst/>
              <a:ahLst/>
              <a:cxnLst>
                <a:cxn ang="0">
                  <a:pos x="0" y="116"/>
                </a:cxn>
                <a:cxn ang="0">
                  <a:pos x="49" y="67"/>
                </a:cxn>
                <a:cxn ang="0">
                  <a:pos x="67" y="0"/>
                </a:cxn>
                <a:cxn ang="0">
                  <a:pos x="134" y="23"/>
                </a:cxn>
                <a:cxn ang="0">
                  <a:pos x="201" y="0"/>
                </a:cxn>
                <a:cxn ang="0">
                  <a:pos x="214" y="67"/>
                </a:cxn>
                <a:cxn ang="0">
                  <a:pos x="263" y="116"/>
                </a:cxn>
                <a:cxn ang="0">
                  <a:pos x="214" y="161"/>
                </a:cxn>
                <a:cxn ang="0">
                  <a:pos x="201" y="228"/>
                </a:cxn>
                <a:cxn ang="0">
                  <a:pos x="134" y="210"/>
                </a:cxn>
                <a:cxn ang="0">
                  <a:pos x="67" y="228"/>
                </a:cxn>
                <a:cxn ang="0">
                  <a:pos x="49" y="161"/>
                </a:cxn>
                <a:cxn ang="0">
                  <a:pos x="0" y="116"/>
                </a:cxn>
              </a:cxnLst>
              <a:rect l="0" t="0" r="0" b="0"/>
              <a:pathLst>
                <a:path w="263" h="228">
                  <a:moveTo>
                    <a:pt x="0" y="116"/>
                  </a:moveTo>
                  <a:lnTo>
                    <a:pt x="49" y="67"/>
                  </a:lnTo>
                  <a:lnTo>
                    <a:pt x="67" y="0"/>
                  </a:lnTo>
                  <a:lnTo>
                    <a:pt x="134" y="23"/>
                  </a:lnTo>
                  <a:lnTo>
                    <a:pt x="201" y="0"/>
                  </a:lnTo>
                  <a:lnTo>
                    <a:pt x="214" y="67"/>
                  </a:lnTo>
                  <a:lnTo>
                    <a:pt x="263" y="116"/>
                  </a:lnTo>
                  <a:lnTo>
                    <a:pt x="214" y="161"/>
                  </a:lnTo>
                  <a:lnTo>
                    <a:pt x="201" y="228"/>
                  </a:lnTo>
                  <a:lnTo>
                    <a:pt x="134" y="210"/>
                  </a:lnTo>
                  <a:lnTo>
                    <a:pt x="67" y="228"/>
                  </a:lnTo>
                  <a:lnTo>
                    <a:pt x="49" y="161"/>
                  </a:lnTo>
                  <a:lnTo>
                    <a:pt x="0" y="116"/>
                  </a:lnTo>
                  <a:close/>
                </a:path>
              </a:pathLst>
            </a:custGeom>
            <a:solidFill>
              <a:srgbClr val="800000">
                <a:alpha val="100000"/>
              </a:srgbClr>
            </a:solidFill>
            <a:ln w="9525">
              <a:noFill/>
            </a:ln>
          </p:spPr>
          <p:txBody>
            <a:bodyPr/>
            <a:lstStyle/>
            <a:p>
              <a:endParaRPr lang="zh-CN" altLang="en-US"/>
            </a:p>
          </p:txBody>
        </p:sp>
      </p:grpSp>
      <p:grpSp>
        <p:nvGrpSpPr>
          <p:cNvPr id="8198" name="组合 73792"/>
          <p:cNvGrpSpPr/>
          <p:nvPr/>
        </p:nvGrpSpPr>
        <p:grpSpPr>
          <a:xfrm>
            <a:off x="795338" y="3336925"/>
            <a:ext cx="276225" cy="319088"/>
            <a:chOff x="982" y="214"/>
            <a:chExt cx="759" cy="872"/>
          </a:xfrm>
        </p:grpSpPr>
        <p:sp>
          <p:nvSpPr>
            <p:cNvPr id="8199" name="任意多边形 73793"/>
            <p:cNvSpPr/>
            <p:nvPr/>
          </p:nvSpPr>
          <p:spPr>
            <a:xfrm>
              <a:off x="1214" y="214"/>
              <a:ext cx="299" cy="434"/>
            </a:xfrm>
            <a:custGeom>
              <a:avLst/>
              <a:gdLst/>
              <a:ahLst/>
              <a:cxnLst>
                <a:cxn ang="0">
                  <a:pos x="174" y="121"/>
                </a:cxn>
                <a:cxn ang="0">
                  <a:pos x="174" y="23"/>
                </a:cxn>
                <a:cxn ang="0">
                  <a:pos x="170" y="9"/>
                </a:cxn>
                <a:cxn ang="0">
                  <a:pos x="165" y="5"/>
                </a:cxn>
                <a:cxn ang="0">
                  <a:pos x="156" y="0"/>
                </a:cxn>
                <a:cxn ang="0">
                  <a:pos x="152" y="0"/>
                </a:cxn>
                <a:cxn ang="0">
                  <a:pos x="143" y="0"/>
                </a:cxn>
                <a:cxn ang="0">
                  <a:pos x="134" y="5"/>
                </a:cxn>
                <a:cxn ang="0">
                  <a:pos x="125" y="9"/>
                </a:cxn>
                <a:cxn ang="0">
                  <a:pos x="125" y="23"/>
                </a:cxn>
                <a:cxn ang="0">
                  <a:pos x="125" y="126"/>
                </a:cxn>
                <a:cxn ang="0">
                  <a:pos x="76" y="99"/>
                </a:cxn>
                <a:cxn ang="0">
                  <a:pos x="67" y="94"/>
                </a:cxn>
                <a:cxn ang="0">
                  <a:pos x="58" y="94"/>
                </a:cxn>
                <a:cxn ang="0">
                  <a:pos x="49" y="99"/>
                </a:cxn>
                <a:cxn ang="0">
                  <a:pos x="45" y="103"/>
                </a:cxn>
                <a:cxn ang="0">
                  <a:pos x="40" y="112"/>
                </a:cxn>
                <a:cxn ang="0">
                  <a:pos x="45" y="117"/>
                </a:cxn>
                <a:cxn ang="0">
                  <a:pos x="45" y="126"/>
                </a:cxn>
                <a:cxn ang="0">
                  <a:pos x="54" y="134"/>
                </a:cxn>
                <a:cxn ang="0">
                  <a:pos x="121" y="170"/>
                </a:cxn>
                <a:cxn ang="0">
                  <a:pos x="121" y="242"/>
                </a:cxn>
                <a:cxn ang="0">
                  <a:pos x="36" y="188"/>
                </a:cxn>
                <a:cxn ang="0">
                  <a:pos x="27" y="184"/>
                </a:cxn>
                <a:cxn ang="0">
                  <a:pos x="18" y="184"/>
                </a:cxn>
                <a:cxn ang="0">
                  <a:pos x="9" y="188"/>
                </a:cxn>
                <a:cxn ang="0">
                  <a:pos x="5" y="193"/>
                </a:cxn>
                <a:cxn ang="0">
                  <a:pos x="0" y="202"/>
                </a:cxn>
                <a:cxn ang="0">
                  <a:pos x="0" y="210"/>
                </a:cxn>
                <a:cxn ang="0">
                  <a:pos x="5" y="219"/>
                </a:cxn>
                <a:cxn ang="0">
                  <a:pos x="14" y="224"/>
                </a:cxn>
                <a:cxn ang="0">
                  <a:pos x="121" y="291"/>
                </a:cxn>
                <a:cxn ang="0">
                  <a:pos x="121" y="434"/>
                </a:cxn>
                <a:cxn ang="0">
                  <a:pos x="174" y="434"/>
                </a:cxn>
                <a:cxn ang="0">
                  <a:pos x="174" y="291"/>
                </a:cxn>
                <a:cxn ang="0">
                  <a:pos x="290" y="224"/>
                </a:cxn>
                <a:cxn ang="0">
                  <a:pos x="295" y="219"/>
                </a:cxn>
                <a:cxn ang="0">
                  <a:pos x="299" y="210"/>
                </a:cxn>
                <a:cxn ang="0">
                  <a:pos x="299" y="202"/>
                </a:cxn>
                <a:cxn ang="0">
                  <a:pos x="299" y="197"/>
                </a:cxn>
                <a:cxn ang="0">
                  <a:pos x="295" y="188"/>
                </a:cxn>
                <a:cxn ang="0">
                  <a:pos x="286" y="184"/>
                </a:cxn>
                <a:cxn ang="0">
                  <a:pos x="277" y="184"/>
                </a:cxn>
                <a:cxn ang="0">
                  <a:pos x="268" y="188"/>
                </a:cxn>
                <a:cxn ang="0">
                  <a:pos x="174" y="237"/>
                </a:cxn>
                <a:cxn ang="0">
                  <a:pos x="174" y="170"/>
                </a:cxn>
                <a:cxn ang="0">
                  <a:pos x="246" y="134"/>
                </a:cxn>
                <a:cxn ang="0">
                  <a:pos x="250" y="130"/>
                </a:cxn>
                <a:cxn ang="0">
                  <a:pos x="255" y="121"/>
                </a:cxn>
                <a:cxn ang="0">
                  <a:pos x="255" y="112"/>
                </a:cxn>
                <a:cxn ang="0">
                  <a:pos x="250" y="108"/>
                </a:cxn>
                <a:cxn ang="0">
                  <a:pos x="246" y="103"/>
                </a:cxn>
                <a:cxn ang="0">
                  <a:pos x="237" y="99"/>
                </a:cxn>
                <a:cxn ang="0">
                  <a:pos x="232" y="99"/>
                </a:cxn>
                <a:cxn ang="0">
                  <a:pos x="223" y="99"/>
                </a:cxn>
                <a:cxn ang="0">
                  <a:pos x="174" y="121"/>
                </a:cxn>
              </a:cxnLst>
              <a:rect l="0" t="0" r="0" b="0"/>
              <a:pathLst>
                <a:path w="299" h="434">
                  <a:moveTo>
                    <a:pt x="174" y="121"/>
                  </a:moveTo>
                  <a:lnTo>
                    <a:pt x="174" y="23"/>
                  </a:lnTo>
                  <a:lnTo>
                    <a:pt x="170" y="9"/>
                  </a:lnTo>
                  <a:lnTo>
                    <a:pt x="165" y="5"/>
                  </a:lnTo>
                  <a:lnTo>
                    <a:pt x="156" y="0"/>
                  </a:lnTo>
                  <a:lnTo>
                    <a:pt x="152" y="0"/>
                  </a:lnTo>
                  <a:lnTo>
                    <a:pt x="143" y="0"/>
                  </a:lnTo>
                  <a:lnTo>
                    <a:pt x="134" y="5"/>
                  </a:lnTo>
                  <a:lnTo>
                    <a:pt x="125" y="9"/>
                  </a:lnTo>
                  <a:lnTo>
                    <a:pt x="125" y="23"/>
                  </a:lnTo>
                  <a:lnTo>
                    <a:pt x="125" y="126"/>
                  </a:lnTo>
                  <a:lnTo>
                    <a:pt x="76" y="99"/>
                  </a:lnTo>
                  <a:lnTo>
                    <a:pt x="67" y="94"/>
                  </a:lnTo>
                  <a:lnTo>
                    <a:pt x="58" y="94"/>
                  </a:lnTo>
                  <a:lnTo>
                    <a:pt x="49" y="99"/>
                  </a:lnTo>
                  <a:lnTo>
                    <a:pt x="45" y="103"/>
                  </a:lnTo>
                  <a:lnTo>
                    <a:pt x="40" y="112"/>
                  </a:lnTo>
                  <a:lnTo>
                    <a:pt x="45" y="117"/>
                  </a:lnTo>
                  <a:lnTo>
                    <a:pt x="45" y="126"/>
                  </a:lnTo>
                  <a:lnTo>
                    <a:pt x="54" y="134"/>
                  </a:lnTo>
                  <a:lnTo>
                    <a:pt x="121" y="170"/>
                  </a:lnTo>
                  <a:lnTo>
                    <a:pt x="121" y="242"/>
                  </a:lnTo>
                  <a:lnTo>
                    <a:pt x="36" y="188"/>
                  </a:lnTo>
                  <a:lnTo>
                    <a:pt x="27" y="184"/>
                  </a:lnTo>
                  <a:lnTo>
                    <a:pt x="18" y="184"/>
                  </a:lnTo>
                  <a:lnTo>
                    <a:pt x="9" y="188"/>
                  </a:lnTo>
                  <a:lnTo>
                    <a:pt x="5" y="193"/>
                  </a:lnTo>
                  <a:lnTo>
                    <a:pt x="0" y="202"/>
                  </a:lnTo>
                  <a:lnTo>
                    <a:pt x="0" y="210"/>
                  </a:lnTo>
                  <a:lnTo>
                    <a:pt x="5" y="219"/>
                  </a:lnTo>
                  <a:lnTo>
                    <a:pt x="14" y="224"/>
                  </a:lnTo>
                  <a:lnTo>
                    <a:pt x="121" y="291"/>
                  </a:lnTo>
                  <a:lnTo>
                    <a:pt x="121" y="434"/>
                  </a:lnTo>
                  <a:lnTo>
                    <a:pt x="174" y="434"/>
                  </a:lnTo>
                  <a:lnTo>
                    <a:pt x="174" y="291"/>
                  </a:lnTo>
                  <a:lnTo>
                    <a:pt x="290" y="224"/>
                  </a:lnTo>
                  <a:lnTo>
                    <a:pt x="295" y="219"/>
                  </a:lnTo>
                  <a:lnTo>
                    <a:pt x="299" y="210"/>
                  </a:lnTo>
                  <a:lnTo>
                    <a:pt x="299" y="202"/>
                  </a:lnTo>
                  <a:lnTo>
                    <a:pt x="299" y="197"/>
                  </a:lnTo>
                  <a:lnTo>
                    <a:pt x="295" y="188"/>
                  </a:lnTo>
                  <a:lnTo>
                    <a:pt x="286" y="184"/>
                  </a:lnTo>
                  <a:lnTo>
                    <a:pt x="277" y="184"/>
                  </a:lnTo>
                  <a:lnTo>
                    <a:pt x="268" y="188"/>
                  </a:lnTo>
                  <a:lnTo>
                    <a:pt x="174" y="237"/>
                  </a:lnTo>
                  <a:lnTo>
                    <a:pt x="174" y="170"/>
                  </a:lnTo>
                  <a:lnTo>
                    <a:pt x="246" y="134"/>
                  </a:lnTo>
                  <a:lnTo>
                    <a:pt x="250" y="130"/>
                  </a:lnTo>
                  <a:lnTo>
                    <a:pt x="255" y="121"/>
                  </a:lnTo>
                  <a:lnTo>
                    <a:pt x="255" y="112"/>
                  </a:lnTo>
                  <a:lnTo>
                    <a:pt x="250" y="108"/>
                  </a:lnTo>
                  <a:lnTo>
                    <a:pt x="246" y="103"/>
                  </a:lnTo>
                  <a:lnTo>
                    <a:pt x="237" y="99"/>
                  </a:lnTo>
                  <a:lnTo>
                    <a:pt x="232" y="99"/>
                  </a:lnTo>
                  <a:lnTo>
                    <a:pt x="223" y="99"/>
                  </a:lnTo>
                  <a:lnTo>
                    <a:pt x="174" y="121"/>
                  </a:lnTo>
                  <a:close/>
                </a:path>
              </a:pathLst>
            </a:custGeom>
            <a:solidFill>
              <a:srgbClr val="800000">
                <a:alpha val="100000"/>
              </a:srgbClr>
            </a:solidFill>
            <a:ln w="9525">
              <a:noFill/>
            </a:ln>
          </p:spPr>
          <p:txBody>
            <a:bodyPr/>
            <a:lstStyle/>
            <a:p>
              <a:endParaRPr lang="zh-CN" altLang="en-US"/>
            </a:p>
          </p:txBody>
        </p:sp>
        <p:sp>
          <p:nvSpPr>
            <p:cNvPr id="8200" name="任意多边形 73794"/>
            <p:cNvSpPr/>
            <p:nvPr/>
          </p:nvSpPr>
          <p:spPr>
            <a:xfrm>
              <a:off x="982" y="398"/>
              <a:ext cx="393" cy="272"/>
            </a:xfrm>
            <a:custGeom>
              <a:avLst/>
              <a:gdLst/>
              <a:ahLst/>
              <a:cxnLst>
                <a:cxn ang="0">
                  <a:pos x="121" y="71"/>
                </a:cxn>
                <a:cxn ang="0">
                  <a:pos x="36" y="22"/>
                </a:cxn>
                <a:cxn ang="0">
                  <a:pos x="27" y="18"/>
                </a:cxn>
                <a:cxn ang="0">
                  <a:pos x="18" y="18"/>
                </a:cxn>
                <a:cxn ang="0">
                  <a:pos x="9" y="22"/>
                </a:cxn>
                <a:cxn ang="0">
                  <a:pos x="5" y="31"/>
                </a:cxn>
                <a:cxn ang="0">
                  <a:pos x="0" y="40"/>
                </a:cxn>
                <a:cxn ang="0">
                  <a:pos x="0" y="49"/>
                </a:cxn>
                <a:cxn ang="0">
                  <a:pos x="5" y="58"/>
                </a:cxn>
                <a:cxn ang="0">
                  <a:pos x="9" y="62"/>
                </a:cxn>
                <a:cxn ang="0">
                  <a:pos x="98" y="116"/>
                </a:cxn>
                <a:cxn ang="0">
                  <a:pos x="54" y="143"/>
                </a:cxn>
                <a:cxn ang="0">
                  <a:pos x="45" y="147"/>
                </a:cxn>
                <a:cxn ang="0">
                  <a:pos x="40" y="156"/>
                </a:cxn>
                <a:cxn ang="0">
                  <a:pos x="40" y="165"/>
                </a:cxn>
                <a:cxn ang="0">
                  <a:pos x="40" y="174"/>
                </a:cxn>
                <a:cxn ang="0">
                  <a:pos x="49" y="178"/>
                </a:cxn>
                <a:cxn ang="0">
                  <a:pos x="54" y="183"/>
                </a:cxn>
                <a:cxn ang="0">
                  <a:pos x="63" y="183"/>
                </a:cxn>
                <a:cxn ang="0">
                  <a:pos x="72" y="183"/>
                </a:cxn>
                <a:cxn ang="0">
                  <a:pos x="139" y="143"/>
                </a:cxn>
                <a:cxn ang="0">
                  <a:pos x="197" y="178"/>
                </a:cxn>
                <a:cxn ang="0">
                  <a:pos x="112" y="223"/>
                </a:cxn>
                <a:cxn ang="0">
                  <a:pos x="103" y="232"/>
                </a:cxn>
                <a:cxn ang="0">
                  <a:pos x="98" y="241"/>
                </a:cxn>
                <a:cxn ang="0">
                  <a:pos x="98" y="246"/>
                </a:cxn>
                <a:cxn ang="0">
                  <a:pos x="98" y="254"/>
                </a:cxn>
                <a:cxn ang="0">
                  <a:pos x="103" y="263"/>
                </a:cxn>
                <a:cxn ang="0">
                  <a:pos x="112" y="268"/>
                </a:cxn>
                <a:cxn ang="0">
                  <a:pos x="121" y="268"/>
                </a:cxn>
                <a:cxn ang="0">
                  <a:pos x="130" y="263"/>
                </a:cxn>
                <a:cxn ang="0">
                  <a:pos x="241" y="201"/>
                </a:cxn>
                <a:cxn ang="0">
                  <a:pos x="366" y="272"/>
                </a:cxn>
                <a:cxn ang="0">
                  <a:pos x="393" y="228"/>
                </a:cxn>
                <a:cxn ang="0">
                  <a:pos x="268" y="156"/>
                </a:cxn>
                <a:cxn ang="0">
                  <a:pos x="268" y="22"/>
                </a:cxn>
                <a:cxn ang="0">
                  <a:pos x="268" y="13"/>
                </a:cxn>
                <a:cxn ang="0">
                  <a:pos x="264" y="9"/>
                </a:cxn>
                <a:cxn ang="0">
                  <a:pos x="255" y="4"/>
                </a:cxn>
                <a:cxn ang="0">
                  <a:pos x="250" y="0"/>
                </a:cxn>
                <a:cxn ang="0">
                  <a:pos x="241" y="0"/>
                </a:cxn>
                <a:cxn ang="0">
                  <a:pos x="232" y="4"/>
                </a:cxn>
                <a:cxn ang="0">
                  <a:pos x="228" y="13"/>
                </a:cxn>
                <a:cxn ang="0">
                  <a:pos x="228" y="22"/>
                </a:cxn>
                <a:cxn ang="0">
                  <a:pos x="223" y="129"/>
                </a:cxn>
                <a:cxn ang="0">
                  <a:pos x="165" y="94"/>
                </a:cxn>
                <a:cxn ang="0">
                  <a:pos x="170" y="18"/>
                </a:cxn>
                <a:cxn ang="0">
                  <a:pos x="165" y="9"/>
                </a:cxn>
                <a:cxn ang="0">
                  <a:pos x="161" y="4"/>
                </a:cxn>
                <a:cxn ang="0">
                  <a:pos x="156" y="0"/>
                </a:cxn>
                <a:cxn ang="0">
                  <a:pos x="148" y="0"/>
                </a:cxn>
                <a:cxn ang="0">
                  <a:pos x="139" y="0"/>
                </a:cxn>
                <a:cxn ang="0">
                  <a:pos x="134" y="4"/>
                </a:cxn>
                <a:cxn ang="0">
                  <a:pos x="130" y="9"/>
                </a:cxn>
                <a:cxn ang="0">
                  <a:pos x="125" y="18"/>
                </a:cxn>
                <a:cxn ang="0">
                  <a:pos x="121" y="71"/>
                </a:cxn>
              </a:cxnLst>
              <a:rect l="0" t="0" r="0" b="0"/>
              <a:pathLst>
                <a:path w="393" h="272">
                  <a:moveTo>
                    <a:pt x="121" y="71"/>
                  </a:moveTo>
                  <a:lnTo>
                    <a:pt x="36" y="22"/>
                  </a:lnTo>
                  <a:lnTo>
                    <a:pt x="27" y="18"/>
                  </a:lnTo>
                  <a:lnTo>
                    <a:pt x="18" y="18"/>
                  </a:lnTo>
                  <a:lnTo>
                    <a:pt x="9" y="22"/>
                  </a:lnTo>
                  <a:lnTo>
                    <a:pt x="5" y="31"/>
                  </a:lnTo>
                  <a:lnTo>
                    <a:pt x="0" y="40"/>
                  </a:lnTo>
                  <a:lnTo>
                    <a:pt x="0" y="49"/>
                  </a:lnTo>
                  <a:lnTo>
                    <a:pt x="5" y="58"/>
                  </a:lnTo>
                  <a:lnTo>
                    <a:pt x="9" y="62"/>
                  </a:lnTo>
                  <a:lnTo>
                    <a:pt x="98" y="116"/>
                  </a:lnTo>
                  <a:lnTo>
                    <a:pt x="54" y="143"/>
                  </a:lnTo>
                  <a:lnTo>
                    <a:pt x="45" y="147"/>
                  </a:lnTo>
                  <a:lnTo>
                    <a:pt x="40" y="156"/>
                  </a:lnTo>
                  <a:lnTo>
                    <a:pt x="40" y="165"/>
                  </a:lnTo>
                  <a:lnTo>
                    <a:pt x="40" y="174"/>
                  </a:lnTo>
                  <a:lnTo>
                    <a:pt x="49" y="178"/>
                  </a:lnTo>
                  <a:lnTo>
                    <a:pt x="54" y="183"/>
                  </a:lnTo>
                  <a:lnTo>
                    <a:pt x="63" y="183"/>
                  </a:lnTo>
                  <a:lnTo>
                    <a:pt x="72" y="183"/>
                  </a:lnTo>
                  <a:lnTo>
                    <a:pt x="139" y="143"/>
                  </a:lnTo>
                  <a:lnTo>
                    <a:pt x="197" y="178"/>
                  </a:lnTo>
                  <a:lnTo>
                    <a:pt x="112" y="223"/>
                  </a:lnTo>
                  <a:lnTo>
                    <a:pt x="103" y="232"/>
                  </a:lnTo>
                  <a:lnTo>
                    <a:pt x="98" y="241"/>
                  </a:lnTo>
                  <a:lnTo>
                    <a:pt x="98" y="246"/>
                  </a:lnTo>
                  <a:lnTo>
                    <a:pt x="98" y="254"/>
                  </a:lnTo>
                  <a:lnTo>
                    <a:pt x="103" y="263"/>
                  </a:lnTo>
                  <a:lnTo>
                    <a:pt x="112" y="268"/>
                  </a:lnTo>
                  <a:lnTo>
                    <a:pt x="121" y="268"/>
                  </a:lnTo>
                  <a:lnTo>
                    <a:pt x="130" y="263"/>
                  </a:lnTo>
                  <a:lnTo>
                    <a:pt x="241" y="201"/>
                  </a:lnTo>
                  <a:lnTo>
                    <a:pt x="366" y="272"/>
                  </a:lnTo>
                  <a:lnTo>
                    <a:pt x="393" y="228"/>
                  </a:lnTo>
                  <a:lnTo>
                    <a:pt x="268" y="156"/>
                  </a:lnTo>
                  <a:lnTo>
                    <a:pt x="268" y="22"/>
                  </a:lnTo>
                  <a:lnTo>
                    <a:pt x="268" y="13"/>
                  </a:lnTo>
                  <a:lnTo>
                    <a:pt x="264" y="9"/>
                  </a:lnTo>
                  <a:lnTo>
                    <a:pt x="255" y="4"/>
                  </a:lnTo>
                  <a:lnTo>
                    <a:pt x="250" y="0"/>
                  </a:lnTo>
                  <a:lnTo>
                    <a:pt x="241" y="0"/>
                  </a:lnTo>
                  <a:lnTo>
                    <a:pt x="232" y="4"/>
                  </a:lnTo>
                  <a:lnTo>
                    <a:pt x="228" y="13"/>
                  </a:lnTo>
                  <a:lnTo>
                    <a:pt x="228" y="22"/>
                  </a:lnTo>
                  <a:lnTo>
                    <a:pt x="223" y="129"/>
                  </a:lnTo>
                  <a:lnTo>
                    <a:pt x="165" y="94"/>
                  </a:lnTo>
                  <a:lnTo>
                    <a:pt x="170" y="18"/>
                  </a:lnTo>
                  <a:lnTo>
                    <a:pt x="165" y="9"/>
                  </a:lnTo>
                  <a:lnTo>
                    <a:pt x="161" y="4"/>
                  </a:lnTo>
                  <a:lnTo>
                    <a:pt x="156" y="0"/>
                  </a:lnTo>
                  <a:lnTo>
                    <a:pt x="148" y="0"/>
                  </a:lnTo>
                  <a:lnTo>
                    <a:pt x="139" y="0"/>
                  </a:lnTo>
                  <a:lnTo>
                    <a:pt x="134" y="4"/>
                  </a:lnTo>
                  <a:lnTo>
                    <a:pt x="130" y="9"/>
                  </a:lnTo>
                  <a:lnTo>
                    <a:pt x="125" y="18"/>
                  </a:lnTo>
                  <a:lnTo>
                    <a:pt x="121" y="71"/>
                  </a:lnTo>
                  <a:close/>
                </a:path>
              </a:pathLst>
            </a:custGeom>
            <a:solidFill>
              <a:srgbClr val="800000">
                <a:alpha val="100000"/>
              </a:srgbClr>
            </a:solidFill>
            <a:ln w="9525">
              <a:noFill/>
            </a:ln>
          </p:spPr>
          <p:txBody>
            <a:bodyPr/>
            <a:lstStyle/>
            <a:p>
              <a:endParaRPr lang="zh-CN" altLang="en-US"/>
            </a:p>
          </p:txBody>
        </p:sp>
        <p:sp>
          <p:nvSpPr>
            <p:cNvPr id="8201" name="任意多边形 73795"/>
            <p:cNvSpPr/>
            <p:nvPr/>
          </p:nvSpPr>
          <p:spPr>
            <a:xfrm>
              <a:off x="982" y="626"/>
              <a:ext cx="393" cy="277"/>
            </a:xfrm>
            <a:custGeom>
              <a:avLst/>
              <a:gdLst/>
              <a:ahLst/>
              <a:cxnLst>
                <a:cxn ang="0">
                  <a:pos x="98" y="156"/>
                </a:cxn>
                <a:cxn ang="0">
                  <a:pos x="9" y="205"/>
                </a:cxn>
                <a:cxn ang="0">
                  <a:pos x="0" y="214"/>
                </a:cxn>
                <a:cxn ang="0">
                  <a:pos x="0" y="223"/>
                </a:cxn>
                <a:cxn ang="0">
                  <a:pos x="0" y="228"/>
                </a:cxn>
                <a:cxn ang="0">
                  <a:pos x="0" y="237"/>
                </a:cxn>
                <a:cxn ang="0">
                  <a:pos x="9" y="246"/>
                </a:cxn>
                <a:cxn ang="0">
                  <a:pos x="14" y="250"/>
                </a:cxn>
                <a:cxn ang="0">
                  <a:pos x="23" y="250"/>
                </a:cxn>
                <a:cxn ang="0">
                  <a:pos x="36" y="250"/>
                </a:cxn>
                <a:cxn ang="0">
                  <a:pos x="125" y="196"/>
                </a:cxn>
                <a:cxn ang="0">
                  <a:pos x="125" y="250"/>
                </a:cxn>
                <a:cxn ang="0">
                  <a:pos x="125" y="263"/>
                </a:cxn>
                <a:cxn ang="0">
                  <a:pos x="130" y="268"/>
                </a:cxn>
                <a:cxn ang="0">
                  <a:pos x="139" y="272"/>
                </a:cxn>
                <a:cxn ang="0">
                  <a:pos x="143" y="277"/>
                </a:cxn>
                <a:cxn ang="0">
                  <a:pos x="152" y="277"/>
                </a:cxn>
                <a:cxn ang="0">
                  <a:pos x="161" y="272"/>
                </a:cxn>
                <a:cxn ang="0">
                  <a:pos x="165" y="263"/>
                </a:cxn>
                <a:cxn ang="0">
                  <a:pos x="165" y="254"/>
                </a:cxn>
                <a:cxn ang="0">
                  <a:pos x="165" y="178"/>
                </a:cxn>
                <a:cxn ang="0">
                  <a:pos x="223" y="143"/>
                </a:cxn>
                <a:cxn ang="0">
                  <a:pos x="223" y="241"/>
                </a:cxn>
                <a:cxn ang="0">
                  <a:pos x="223" y="250"/>
                </a:cxn>
                <a:cxn ang="0">
                  <a:pos x="228" y="259"/>
                </a:cxn>
                <a:cxn ang="0">
                  <a:pos x="237" y="263"/>
                </a:cxn>
                <a:cxn ang="0">
                  <a:pos x="246" y="268"/>
                </a:cxn>
                <a:cxn ang="0">
                  <a:pos x="255" y="268"/>
                </a:cxn>
                <a:cxn ang="0">
                  <a:pos x="259" y="263"/>
                </a:cxn>
                <a:cxn ang="0">
                  <a:pos x="264" y="254"/>
                </a:cxn>
                <a:cxn ang="0">
                  <a:pos x="268" y="246"/>
                </a:cxn>
                <a:cxn ang="0">
                  <a:pos x="268" y="116"/>
                </a:cxn>
                <a:cxn ang="0">
                  <a:pos x="393" y="44"/>
                </a:cxn>
                <a:cxn ang="0">
                  <a:pos x="366" y="0"/>
                </a:cxn>
                <a:cxn ang="0">
                  <a:pos x="241" y="71"/>
                </a:cxn>
                <a:cxn ang="0">
                  <a:pos x="125" y="4"/>
                </a:cxn>
                <a:cxn ang="0">
                  <a:pos x="121" y="0"/>
                </a:cxn>
                <a:cxn ang="0">
                  <a:pos x="112" y="0"/>
                </a:cxn>
                <a:cxn ang="0">
                  <a:pos x="103" y="4"/>
                </a:cxn>
                <a:cxn ang="0">
                  <a:pos x="98" y="9"/>
                </a:cxn>
                <a:cxn ang="0">
                  <a:pos x="94" y="18"/>
                </a:cxn>
                <a:cxn ang="0">
                  <a:pos x="94" y="26"/>
                </a:cxn>
                <a:cxn ang="0">
                  <a:pos x="98" y="35"/>
                </a:cxn>
                <a:cxn ang="0">
                  <a:pos x="107" y="40"/>
                </a:cxn>
                <a:cxn ang="0">
                  <a:pos x="197" y="98"/>
                </a:cxn>
                <a:cxn ang="0">
                  <a:pos x="139" y="129"/>
                </a:cxn>
                <a:cxn ang="0">
                  <a:pos x="72" y="89"/>
                </a:cxn>
                <a:cxn ang="0">
                  <a:pos x="63" y="85"/>
                </a:cxn>
                <a:cxn ang="0">
                  <a:pos x="58" y="85"/>
                </a:cxn>
                <a:cxn ang="0">
                  <a:pos x="49" y="89"/>
                </a:cxn>
                <a:cxn ang="0">
                  <a:pos x="45" y="98"/>
                </a:cxn>
                <a:cxn ang="0">
                  <a:pos x="45" y="102"/>
                </a:cxn>
                <a:cxn ang="0">
                  <a:pos x="45" y="111"/>
                </a:cxn>
                <a:cxn ang="0">
                  <a:pos x="45" y="120"/>
                </a:cxn>
                <a:cxn ang="0">
                  <a:pos x="54" y="125"/>
                </a:cxn>
                <a:cxn ang="0">
                  <a:pos x="98" y="156"/>
                </a:cxn>
              </a:cxnLst>
              <a:rect l="0" t="0" r="0" b="0"/>
              <a:pathLst>
                <a:path w="393" h="277">
                  <a:moveTo>
                    <a:pt x="98" y="156"/>
                  </a:moveTo>
                  <a:lnTo>
                    <a:pt x="9" y="205"/>
                  </a:lnTo>
                  <a:lnTo>
                    <a:pt x="0" y="214"/>
                  </a:lnTo>
                  <a:lnTo>
                    <a:pt x="0" y="223"/>
                  </a:lnTo>
                  <a:lnTo>
                    <a:pt x="0" y="228"/>
                  </a:lnTo>
                  <a:lnTo>
                    <a:pt x="0" y="237"/>
                  </a:lnTo>
                  <a:lnTo>
                    <a:pt x="9" y="246"/>
                  </a:lnTo>
                  <a:lnTo>
                    <a:pt x="14" y="250"/>
                  </a:lnTo>
                  <a:lnTo>
                    <a:pt x="23" y="250"/>
                  </a:lnTo>
                  <a:lnTo>
                    <a:pt x="36" y="250"/>
                  </a:lnTo>
                  <a:lnTo>
                    <a:pt x="125" y="196"/>
                  </a:lnTo>
                  <a:lnTo>
                    <a:pt x="125" y="250"/>
                  </a:lnTo>
                  <a:lnTo>
                    <a:pt x="125" y="263"/>
                  </a:lnTo>
                  <a:lnTo>
                    <a:pt x="130" y="268"/>
                  </a:lnTo>
                  <a:lnTo>
                    <a:pt x="139" y="272"/>
                  </a:lnTo>
                  <a:lnTo>
                    <a:pt x="143" y="277"/>
                  </a:lnTo>
                  <a:lnTo>
                    <a:pt x="152" y="277"/>
                  </a:lnTo>
                  <a:lnTo>
                    <a:pt x="161" y="272"/>
                  </a:lnTo>
                  <a:lnTo>
                    <a:pt x="165" y="263"/>
                  </a:lnTo>
                  <a:lnTo>
                    <a:pt x="165" y="254"/>
                  </a:lnTo>
                  <a:lnTo>
                    <a:pt x="165" y="178"/>
                  </a:lnTo>
                  <a:lnTo>
                    <a:pt x="223" y="143"/>
                  </a:lnTo>
                  <a:lnTo>
                    <a:pt x="223" y="241"/>
                  </a:lnTo>
                  <a:lnTo>
                    <a:pt x="223" y="250"/>
                  </a:lnTo>
                  <a:lnTo>
                    <a:pt x="228" y="259"/>
                  </a:lnTo>
                  <a:lnTo>
                    <a:pt x="237" y="263"/>
                  </a:lnTo>
                  <a:lnTo>
                    <a:pt x="246" y="268"/>
                  </a:lnTo>
                  <a:lnTo>
                    <a:pt x="255" y="268"/>
                  </a:lnTo>
                  <a:lnTo>
                    <a:pt x="259" y="263"/>
                  </a:lnTo>
                  <a:lnTo>
                    <a:pt x="264" y="254"/>
                  </a:lnTo>
                  <a:lnTo>
                    <a:pt x="268" y="246"/>
                  </a:lnTo>
                  <a:lnTo>
                    <a:pt x="268" y="116"/>
                  </a:lnTo>
                  <a:lnTo>
                    <a:pt x="393" y="44"/>
                  </a:lnTo>
                  <a:lnTo>
                    <a:pt x="366" y="0"/>
                  </a:lnTo>
                  <a:lnTo>
                    <a:pt x="241" y="71"/>
                  </a:lnTo>
                  <a:lnTo>
                    <a:pt x="125" y="4"/>
                  </a:lnTo>
                  <a:lnTo>
                    <a:pt x="121" y="0"/>
                  </a:lnTo>
                  <a:lnTo>
                    <a:pt x="112" y="0"/>
                  </a:lnTo>
                  <a:lnTo>
                    <a:pt x="103" y="4"/>
                  </a:lnTo>
                  <a:lnTo>
                    <a:pt x="98" y="9"/>
                  </a:lnTo>
                  <a:lnTo>
                    <a:pt x="94" y="18"/>
                  </a:lnTo>
                  <a:lnTo>
                    <a:pt x="94" y="26"/>
                  </a:lnTo>
                  <a:lnTo>
                    <a:pt x="98" y="35"/>
                  </a:lnTo>
                  <a:lnTo>
                    <a:pt x="107" y="40"/>
                  </a:lnTo>
                  <a:lnTo>
                    <a:pt x="197" y="98"/>
                  </a:lnTo>
                  <a:lnTo>
                    <a:pt x="139" y="129"/>
                  </a:lnTo>
                  <a:lnTo>
                    <a:pt x="72" y="89"/>
                  </a:lnTo>
                  <a:lnTo>
                    <a:pt x="63" y="85"/>
                  </a:lnTo>
                  <a:lnTo>
                    <a:pt x="58" y="85"/>
                  </a:lnTo>
                  <a:lnTo>
                    <a:pt x="49" y="89"/>
                  </a:lnTo>
                  <a:lnTo>
                    <a:pt x="45" y="98"/>
                  </a:lnTo>
                  <a:lnTo>
                    <a:pt x="45" y="102"/>
                  </a:lnTo>
                  <a:lnTo>
                    <a:pt x="45" y="111"/>
                  </a:lnTo>
                  <a:lnTo>
                    <a:pt x="45" y="120"/>
                  </a:lnTo>
                  <a:lnTo>
                    <a:pt x="54" y="125"/>
                  </a:lnTo>
                  <a:lnTo>
                    <a:pt x="98" y="156"/>
                  </a:lnTo>
                  <a:close/>
                </a:path>
              </a:pathLst>
            </a:custGeom>
            <a:solidFill>
              <a:srgbClr val="800000">
                <a:alpha val="100000"/>
              </a:srgbClr>
            </a:solidFill>
            <a:ln w="9525">
              <a:noFill/>
            </a:ln>
          </p:spPr>
          <p:txBody>
            <a:bodyPr/>
            <a:lstStyle/>
            <a:p>
              <a:endParaRPr lang="zh-CN" altLang="en-US"/>
            </a:p>
          </p:txBody>
        </p:sp>
        <p:sp>
          <p:nvSpPr>
            <p:cNvPr id="8202" name="任意多边形 73796"/>
            <p:cNvSpPr/>
            <p:nvPr/>
          </p:nvSpPr>
          <p:spPr>
            <a:xfrm>
              <a:off x="1210" y="648"/>
              <a:ext cx="299" cy="438"/>
            </a:xfrm>
            <a:custGeom>
              <a:avLst/>
              <a:gdLst/>
              <a:ahLst/>
              <a:cxnLst>
                <a:cxn ang="0">
                  <a:pos x="125" y="313"/>
                </a:cxn>
                <a:cxn ang="0">
                  <a:pos x="125" y="411"/>
                </a:cxn>
                <a:cxn ang="0">
                  <a:pos x="129" y="425"/>
                </a:cxn>
                <a:cxn ang="0">
                  <a:pos x="134" y="429"/>
                </a:cxn>
                <a:cxn ang="0">
                  <a:pos x="143" y="434"/>
                </a:cxn>
                <a:cxn ang="0">
                  <a:pos x="147" y="438"/>
                </a:cxn>
                <a:cxn ang="0">
                  <a:pos x="156" y="434"/>
                </a:cxn>
                <a:cxn ang="0">
                  <a:pos x="165" y="429"/>
                </a:cxn>
                <a:cxn ang="0">
                  <a:pos x="174" y="425"/>
                </a:cxn>
                <a:cxn ang="0">
                  <a:pos x="174" y="411"/>
                </a:cxn>
                <a:cxn ang="0">
                  <a:pos x="174" y="308"/>
                </a:cxn>
                <a:cxn ang="0">
                  <a:pos x="223" y="335"/>
                </a:cxn>
                <a:cxn ang="0">
                  <a:pos x="232" y="340"/>
                </a:cxn>
                <a:cxn ang="0">
                  <a:pos x="241" y="340"/>
                </a:cxn>
                <a:cxn ang="0">
                  <a:pos x="250" y="335"/>
                </a:cxn>
                <a:cxn ang="0">
                  <a:pos x="254" y="331"/>
                </a:cxn>
                <a:cxn ang="0">
                  <a:pos x="254" y="322"/>
                </a:cxn>
                <a:cxn ang="0">
                  <a:pos x="254" y="317"/>
                </a:cxn>
                <a:cxn ang="0">
                  <a:pos x="254" y="308"/>
                </a:cxn>
                <a:cxn ang="0">
                  <a:pos x="245" y="300"/>
                </a:cxn>
                <a:cxn ang="0">
                  <a:pos x="178" y="264"/>
                </a:cxn>
                <a:cxn ang="0">
                  <a:pos x="178" y="192"/>
                </a:cxn>
                <a:cxn ang="0">
                  <a:pos x="263" y="246"/>
                </a:cxn>
                <a:cxn ang="0">
                  <a:pos x="272" y="250"/>
                </a:cxn>
                <a:cxn ang="0">
                  <a:pos x="281" y="250"/>
                </a:cxn>
                <a:cxn ang="0">
                  <a:pos x="290" y="246"/>
                </a:cxn>
                <a:cxn ang="0">
                  <a:pos x="294" y="241"/>
                </a:cxn>
                <a:cxn ang="0">
                  <a:pos x="299" y="232"/>
                </a:cxn>
                <a:cxn ang="0">
                  <a:pos x="299" y="224"/>
                </a:cxn>
                <a:cxn ang="0">
                  <a:pos x="294" y="215"/>
                </a:cxn>
                <a:cxn ang="0">
                  <a:pos x="285" y="210"/>
                </a:cxn>
                <a:cxn ang="0">
                  <a:pos x="178" y="143"/>
                </a:cxn>
                <a:cxn ang="0">
                  <a:pos x="178" y="0"/>
                </a:cxn>
                <a:cxn ang="0">
                  <a:pos x="125" y="0"/>
                </a:cxn>
                <a:cxn ang="0">
                  <a:pos x="125" y="143"/>
                </a:cxn>
                <a:cxn ang="0">
                  <a:pos x="9" y="210"/>
                </a:cxn>
                <a:cxn ang="0">
                  <a:pos x="4" y="215"/>
                </a:cxn>
                <a:cxn ang="0">
                  <a:pos x="0" y="224"/>
                </a:cxn>
                <a:cxn ang="0">
                  <a:pos x="0" y="232"/>
                </a:cxn>
                <a:cxn ang="0">
                  <a:pos x="0" y="237"/>
                </a:cxn>
                <a:cxn ang="0">
                  <a:pos x="4" y="246"/>
                </a:cxn>
                <a:cxn ang="0">
                  <a:pos x="13" y="250"/>
                </a:cxn>
                <a:cxn ang="0">
                  <a:pos x="22" y="250"/>
                </a:cxn>
                <a:cxn ang="0">
                  <a:pos x="31" y="246"/>
                </a:cxn>
                <a:cxn ang="0">
                  <a:pos x="125" y="197"/>
                </a:cxn>
                <a:cxn ang="0">
                  <a:pos x="125" y="264"/>
                </a:cxn>
                <a:cxn ang="0">
                  <a:pos x="53" y="300"/>
                </a:cxn>
                <a:cxn ang="0">
                  <a:pos x="49" y="304"/>
                </a:cxn>
                <a:cxn ang="0">
                  <a:pos x="44" y="313"/>
                </a:cxn>
                <a:cxn ang="0">
                  <a:pos x="44" y="322"/>
                </a:cxn>
                <a:cxn ang="0">
                  <a:pos x="49" y="326"/>
                </a:cxn>
                <a:cxn ang="0">
                  <a:pos x="53" y="331"/>
                </a:cxn>
                <a:cxn ang="0">
                  <a:pos x="62" y="335"/>
                </a:cxn>
                <a:cxn ang="0">
                  <a:pos x="67" y="335"/>
                </a:cxn>
                <a:cxn ang="0">
                  <a:pos x="76" y="335"/>
                </a:cxn>
                <a:cxn ang="0">
                  <a:pos x="125" y="313"/>
                </a:cxn>
              </a:cxnLst>
              <a:rect l="0" t="0" r="0" b="0"/>
              <a:pathLst>
                <a:path w="299" h="438">
                  <a:moveTo>
                    <a:pt x="125" y="313"/>
                  </a:moveTo>
                  <a:lnTo>
                    <a:pt x="125" y="411"/>
                  </a:lnTo>
                  <a:lnTo>
                    <a:pt x="129" y="425"/>
                  </a:lnTo>
                  <a:lnTo>
                    <a:pt x="134" y="429"/>
                  </a:lnTo>
                  <a:lnTo>
                    <a:pt x="143" y="434"/>
                  </a:lnTo>
                  <a:lnTo>
                    <a:pt x="147" y="438"/>
                  </a:lnTo>
                  <a:lnTo>
                    <a:pt x="156" y="434"/>
                  </a:lnTo>
                  <a:lnTo>
                    <a:pt x="165" y="429"/>
                  </a:lnTo>
                  <a:lnTo>
                    <a:pt x="174" y="425"/>
                  </a:lnTo>
                  <a:lnTo>
                    <a:pt x="174" y="411"/>
                  </a:lnTo>
                  <a:lnTo>
                    <a:pt x="174" y="308"/>
                  </a:lnTo>
                  <a:lnTo>
                    <a:pt x="223" y="335"/>
                  </a:lnTo>
                  <a:lnTo>
                    <a:pt x="232" y="340"/>
                  </a:lnTo>
                  <a:lnTo>
                    <a:pt x="241" y="340"/>
                  </a:lnTo>
                  <a:lnTo>
                    <a:pt x="250" y="335"/>
                  </a:lnTo>
                  <a:lnTo>
                    <a:pt x="254" y="331"/>
                  </a:lnTo>
                  <a:lnTo>
                    <a:pt x="254" y="322"/>
                  </a:lnTo>
                  <a:lnTo>
                    <a:pt x="254" y="317"/>
                  </a:lnTo>
                  <a:lnTo>
                    <a:pt x="254" y="308"/>
                  </a:lnTo>
                  <a:lnTo>
                    <a:pt x="245" y="300"/>
                  </a:lnTo>
                  <a:lnTo>
                    <a:pt x="178" y="264"/>
                  </a:lnTo>
                  <a:lnTo>
                    <a:pt x="178" y="192"/>
                  </a:lnTo>
                  <a:lnTo>
                    <a:pt x="263" y="246"/>
                  </a:lnTo>
                  <a:lnTo>
                    <a:pt x="272" y="250"/>
                  </a:lnTo>
                  <a:lnTo>
                    <a:pt x="281" y="250"/>
                  </a:lnTo>
                  <a:lnTo>
                    <a:pt x="290" y="246"/>
                  </a:lnTo>
                  <a:lnTo>
                    <a:pt x="294" y="241"/>
                  </a:lnTo>
                  <a:lnTo>
                    <a:pt x="299" y="232"/>
                  </a:lnTo>
                  <a:lnTo>
                    <a:pt x="299" y="224"/>
                  </a:lnTo>
                  <a:lnTo>
                    <a:pt x="294" y="215"/>
                  </a:lnTo>
                  <a:lnTo>
                    <a:pt x="285" y="210"/>
                  </a:lnTo>
                  <a:lnTo>
                    <a:pt x="178" y="143"/>
                  </a:lnTo>
                  <a:lnTo>
                    <a:pt x="178" y="0"/>
                  </a:lnTo>
                  <a:lnTo>
                    <a:pt x="125" y="0"/>
                  </a:lnTo>
                  <a:lnTo>
                    <a:pt x="125" y="143"/>
                  </a:lnTo>
                  <a:lnTo>
                    <a:pt x="9" y="210"/>
                  </a:lnTo>
                  <a:lnTo>
                    <a:pt x="4" y="215"/>
                  </a:lnTo>
                  <a:lnTo>
                    <a:pt x="0" y="224"/>
                  </a:lnTo>
                  <a:lnTo>
                    <a:pt x="0" y="232"/>
                  </a:lnTo>
                  <a:lnTo>
                    <a:pt x="0" y="237"/>
                  </a:lnTo>
                  <a:lnTo>
                    <a:pt x="4" y="246"/>
                  </a:lnTo>
                  <a:lnTo>
                    <a:pt x="13" y="250"/>
                  </a:lnTo>
                  <a:lnTo>
                    <a:pt x="22" y="250"/>
                  </a:lnTo>
                  <a:lnTo>
                    <a:pt x="31" y="246"/>
                  </a:lnTo>
                  <a:lnTo>
                    <a:pt x="125" y="197"/>
                  </a:lnTo>
                  <a:lnTo>
                    <a:pt x="125" y="264"/>
                  </a:lnTo>
                  <a:lnTo>
                    <a:pt x="53" y="300"/>
                  </a:lnTo>
                  <a:lnTo>
                    <a:pt x="49" y="304"/>
                  </a:lnTo>
                  <a:lnTo>
                    <a:pt x="44" y="313"/>
                  </a:lnTo>
                  <a:lnTo>
                    <a:pt x="44" y="322"/>
                  </a:lnTo>
                  <a:lnTo>
                    <a:pt x="49" y="326"/>
                  </a:lnTo>
                  <a:lnTo>
                    <a:pt x="53" y="331"/>
                  </a:lnTo>
                  <a:lnTo>
                    <a:pt x="62" y="335"/>
                  </a:lnTo>
                  <a:lnTo>
                    <a:pt x="67" y="335"/>
                  </a:lnTo>
                  <a:lnTo>
                    <a:pt x="76" y="335"/>
                  </a:lnTo>
                  <a:lnTo>
                    <a:pt x="125" y="313"/>
                  </a:lnTo>
                  <a:close/>
                </a:path>
              </a:pathLst>
            </a:custGeom>
            <a:solidFill>
              <a:srgbClr val="800000">
                <a:alpha val="100000"/>
              </a:srgbClr>
            </a:solidFill>
            <a:ln w="9525">
              <a:noFill/>
            </a:ln>
          </p:spPr>
          <p:txBody>
            <a:bodyPr/>
            <a:lstStyle/>
            <a:p>
              <a:endParaRPr lang="zh-CN" altLang="en-US"/>
            </a:p>
          </p:txBody>
        </p:sp>
        <p:sp>
          <p:nvSpPr>
            <p:cNvPr id="8203" name="任意多边形 73797"/>
            <p:cNvSpPr/>
            <p:nvPr/>
          </p:nvSpPr>
          <p:spPr>
            <a:xfrm>
              <a:off x="1348" y="626"/>
              <a:ext cx="393" cy="272"/>
            </a:xfrm>
            <a:custGeom>
              <a:avLst/>
              <a:gdLst/>
              <a:ahLst/>
              <a:cxnLst>
                <a:cxn ang="0">
                  <a:pos x="272" y="201"/>
                </a:cxn>
                <a:cxn ang="0">
                  <a:pos x="357" y="250"/>
                </a:cxn>
                <a:cxn ang="0">
                  <a:pos x="366" y="254"/>
                </a:cxn>
                <a:cxn ang="0">
                  <a:pos x="375" y="254"/>
                </a:cxn>
                <a:cxn ang="0">
                  <a:pos x="384" y="250"/>
                </a:cxn>
                <a:cxn ang="0">
                  <a:pos x="388" y="241"/>
                </a:cxn>
                <a:cxn ang="0">
                  <a:pos x="393" y="232"/>
                </a:cxn>
                <a:cxn ang="0">
                  <a:pos x="393" y="223"/>
                </a:cxn>
                <a:cxn ang="0">
                  <a:pos x="388" y="214"/>
                </a:cxn>
                <a:cxn ang="0">
                  <a:pos x="384" y="210"/>
                </a:cxn>
                <a:cxn ang="0">
                  <a:pos x="295" y="156"/>
                </a:cxn>
                <a:cxn ang="0">
                  <a:pos x="339" y="129"/>
                </a:cxn>
                <a:cxn ang="0">
                  <a:pos x="348" y="125"/>
                </a:cxn>
                <a:cxn ang="0">
                  <a:pos x="353" y="116"/>
                </a:cxn>
                <a:cxn ang="0">
                  <a:pos x="353" y="107"/>
                </a:cxn>
                <a:cxn ang="0">
                  <a:pos x="353" y="98"/>
                </a:cxn>
                <a:cxn ang="0">
                  <a:pos x="344" y="94"/>
                </a:cxn>
                <a:cxn ang="0">
                  <a:pos x="339" y="89"/>
                </a:cxn>
                <a:cxn ang="0">
                  <a:pos x="330" y="89"/>
                </a:cxn>
                <a:cxn ang="0">
                  <a:pos x="321" y="89"/>
                </a:cxn>
                <a:cxn ang="0">
                  <a:pos x="254" y="129"/>
                </a:cxn>
                <a:cxn ang="0">
                  <a:pos x="196" y="94"/>
                </a:cxn>
                <a:cxn ang="0">
                  <a:pos x="281" y="49"/>
                </a:cxn>
                <a:cxn ang="0">
                  <a:pos x="290" y="40"/>
                </a:cxn>
                <a:cxn ang="0">
                  <a:pos x="295" y="31"/>
                </a:cxn>
                <a:cxn ang="0">
                  <a:pos x="295" y="26"/>
                </a:cxn>
                <a:cxn ang="0">
                  <a:pos x="295" y="18"/>
                </a:cxn>
                <a:cxn ang="0">
                  <a:pos x="290" y="9"/>
                </a:cxn>
                <a:cxn ang="0">
                  <a:pos x="281" y="4"/>
                </a:cxn>
                <a:cxn ang="0">
                  <a:pos x="272" y="4"/>
                </a:cxn>
                <a:cxn ang="0">
                  <a:pos x="263" y="9"/>
                </a:cxn>
                <a:cxn ang="0">
                  <a:pos x="152" y="71"/>
                </a:cxn>
                <a:cxn ang="0">
                  <a:pos x="27" y="0"/>
                </a:cxn>
                <a:cxn ang="0">
                  <a:pos x="0" y="44"/>
                </a:cxn>
                <a:cxn ang="0">
                  <a:pos x="125" y="116"/>
                </a:cxn>
                <a:cxn ang="0">
                  <a:pos x="125" y="250"/>
                </a:cxn>
                <a:cxn ang="0">
                  <a:pos x="125" y="259"/>
                </a:cxn>
                <a:cxn ang="0">
                  <a:pos x="129" y="263"/>
                </a:cxn>
                <a:cxn ang="0">
                  <a:pos x="138" y="268"/>
                </a:cxn>
                <a:cxn ang="0">
                  <a:pos x="143" y="272"/>
                </a:cxn>
                <a:cxn ang="0">
                  <a:pos x="152" y="272"/>
                </a:cxn>
                <a:cxn ang="0">
                  <a:pos x="161" y="268"/>
                </a:cxn>
                <a:cxn ang="0">
                  <a:pos x="165" y="259"/>
                </a:cxn>
                <a:cxn ang="0">
                  <a:pos x="165" y="250"/>
                </a:cxn>
                <a:cxn ang="0">
                  <a:pos x="170" y="143"/>
                </a:cxn>
                <a:cxn ang="0">
                  <a:pos x="228" y="178"/>
                </a:cxn>
                <a:cxn ang="0">
                  <a:pos x="223" y="254"/>
                </a:cxn>
                <a:cxn ang="0">
                  <a:pos x="228" y="263"/>
                </a:cxn>
                <a:cxn ang="0">
                  <a:pos x="232" y="268"/>
                </a:cxn>
                <a:cxn ang="0">
                  <a:pos x="237" y="272"/>
                </a:cxn>
                <a:cxn ang="0">
                  <a:pos x="245" y="272"/>
                </a:cxn>
                <a:cxn ang="0">
                  <a:pos x="254" y="272"/>
                </a:cxn>
                <a:cxn ang="0">
                  <a:pos x="259" y="268"/>
                </a:cxn>
                <a:cxn ang="0">
                  <a:pos x="263" y="263"/>
                </a:cxn>
                <a:cxn ang="0">
                  <a:pos x="268" y="254"/>
                </a:cxn>
                <a:cxn ang="0">
                  <a:pos x="272" y="201"/>
                </a:cxn>
              </a:cxnLst>
              <a:rect l="0" t="0" r="0" b="0"/>
              <a:pathLst>
                <a:path w="393" h="272">
                  <a:moveTo>
                    <a:pt x="272" y="201"/>
                  </a:moveTo>
                  <a:lnTo>
                    <a:pt x="357" y="250"/>
                  </a:lnTo>
                  <a:lnTo>
                    <a:pt x="366" y="254"/>
                  </a:lnTo>
                  <a:lnTo>
                    <a:pt x="375" y="254"/>
                  </a:lnTo>
                  <a:lnTo>
                    <a:pt x="384" y="250"/>
                  </a:lnTo>
                  <a:lnTo>
                    <a:pt x="388" y="241"/>
                  </a:lnTo>
                  <a:lnTo>
                    <a:pt x="393" y="232"/>
                  </a:lnTo>
                  <a:lnTo>
                    <a:pt x="393" y="223"/>
                  </a:lnTo>
                  <a:lnTo>
                    <a:pt x="388" y="214"/>
                  </a:lnTo>
                  <a:lnTo>
                    <a:pt x="384" y="210"/>
                  </a:lnTo>
                  <a:lnTo>
                    <a:pt x="295" y="156"/>
                  </a:lnTo>
                  <a:lnTo>
                    <a:pt x="339" y="129"/>
                  </a:lnTo>
                  <a:lnTo>
                    <a:pt x="348" y="125"/>
                  </a:lnTo>
                  <a:lnTo>
                    <a:pt x="353" y="116"/>
                  </a:lnTo>
                  <a:lnTo>
                    <a:pt x="353" y="107"/>
                  </a:lnTo>
                  <a:lnTo>
                    <a:pt x="353" y="98"/>
                  </a:lnTo>
                  <a:lnTo>
                    <a:pt x="344" y="94"/>
                  </a:lnTo>
                  <a:lnTo>
                    <a:pt x="339" y="89"/>
                  </a:lnTo>
                  <a:lnTo>
                    <a:pt x="330" y="89"/>
                  </a:lnTo>
                  <a:lnTo>
                    <a:pt x="321" y="89"/>
                  </a:lnTo>
                  <a:lnTo>
                    <a:pt x="254" y="129"/>
                  </a:lnTo>
                  <a:lnTo>
                    <a:pt x="196" y="94"/>
                  </a:lnTo>
                  <a:lnTo>
                    <a:pt x="281" y="49"/>
                  </a:lnTo>
                  <a:lnTo>
                    <a:pt x="290" y="40"/>
                  </a:lnTo>
                  <a:lnTo>
                    <a:pt x="295" y="31"/>
                  </a:lnTo>
                  <a:lnTo>
                    <a:pt x="295" y="26"/>
                  </a:lnTo>
                  <a:lnTo>
                    <a:pt x="295" y="18"/>
                  </a:lnTo>
                  <a:lnTo>
                    <a:pt x="290" y="9"/>
                  </a:lnTo>
                  <a:lnTo>
                    <a:pt x="281" y="4"/>
                  </a:lnTo>
                  <a:lnTo>
                    <a:pt x="272" y="4"/>
                  </a:lnTo>
                  <a:lnTo>
                    <a:pt x="263" y="9"/>
                  </a:lnTo>
                  <a:lnTo>
                    <a:pt x="152" y="71"/>
                  </a:lnTo>
                  <a:lnTo>
                    <a:pt x="27" y="0"/>
                  </a:lnTo>
                  <a:lnTo>
                    <a:pt x="0" y="44"/>
                  </a:lnTo>
                  <a:lnTo>
                    <a:pt x="125" y="116"/>
                  </a:lnTo>
                  <a:lnTo>
                    <a:pt x="125" y="250"/>
                  </a:lnTo>
                  <a:lnTo>
                    <a:pt x="125" y="259"/>
                  </a:lnTo>
                  <a:lnTo>
                    <a:pt x="129" y="263"/>
                  </a:lnTo>
                  <a:lnTo>
                    <a:pt x="138" y="268"/>
                  </a:lnTo>
                  <a:lnTo>
                    <a:pt x="143" y="272"/>
                  </a:lnTo>
                  <a:lnTo>
                    <a:pt x="152" y="272"/>
                  </a:lnTo>
                  <a:lnTo>
                    <a:pt x="161" y="268"/>
                  </a:lnTo>
                  <a:lnTo>
                    <a:pt x="165" y="259"/>
                  </a:lnTo>
                  <a:lnTo>
                    <a:pt x="165" y="250"/>
                  </a:lnTo>
                  <a:lnTo>
                    <a:pt x="170" y="143"/>
                  </a:lnTo>
                  <a:lnTo>
                    <a:pt x="228" y="178"/>
                  </a:lnTo>
                  <a:lnTo>
                    <a:pt x="223" y="254"/>
                  </a:lnTo>
                  <a:lnTo>
                    <a:pt x="228" y="263"/>
                  </a:lnTo>
                  <a:lnTo>
                    <a:pt x="232" y="268"/>
                  </a:lnTo>
                  <a:lnTo>
                    <a:pt x="237" y="272"/>
                  </a:lnTo>
                  <a:lnTo>
                    <a:pt x="245" y="272"/>
                  </a:lnTo>
                  <a:lnTo>
                    <a:pt x="254" y="272"/>
                  </a:lnTo>
                  <a:lnTo>
                    <a:pt x="259" y="268"/>
                  </a:lnTo>
                  <a:lnTo>
                    <a:pt x="263" y="263"/>
                  </a:lnTo>
                  <a:lnTo>
                    <a:pt x="268" y="254"/>
                  </a:lnTo>
                  <a:lnTo>
                    <a:pt x="272" y="201"/>
                  </a:lnTo>
                  <a:close/>
                </a:path>
              </a:pathLst>
            </a:custGeom>
            <a:solidFill>
              <a:srgbClr val="800000">
                <a:alpha val="100000"/>
              </a:srgbClr>
            </a:solidFill>
            <a:ln w="9525">
              <a:noFill/>
            </a:ln>
          </p:spPr>
          <p:txBody>
            <a:bodyPr/>
            <a:lstStyle/>
            <a:p>
              <a:endParaRPr lang="zh-CN" altLang="en-US"/>
            </a:p>
          </p:txBody>
        </p:sp>
        <p:sp>
          <p:nvSpPr>
            <p:cNvPr id="8204" name="任意多边形 73798"/>
            <p:cNvSpPr/>
            <p:nvPr/>
          </p:nvSpPr>
          <p:spPr>
            <a:xfrm>
              <a:off x="1348" y="393"/>
              <a:ext cx="393" cy="277"/>
            </a:xfrm>
            <a:custGeom>
              <a:avLst/>
              <a:gdLst/>
              <a:ahLst/>
              <a:cxnLst>
                <a:cxn ang="0">
                  <a:pos x="295" y="121"/>
                </a:cxn>
                <a:cxn ang="0">
                  <a:pos x="384" y="72"/>
                </a:cxn>
                <a:cxn ang="0">
                  <a:pos x="393" y="63"/>
                </a:cxn>
                <a:cxn ang="0">
                  <a:pos x="393" y="54"/>
                </a:cxn>
                <a:cxn ang="0">
                  <a:pos x="393" y="49"/>
                </a:cxn>
                <a:cxn ang="0">
                  <a:pos x="393" y="40"/>
                </a:cxn>
                <a:cxn ang="0">
                  <a:pos x="384" y="31"/>
                </a:cxn>
                <a:cxn ang="0">
                  <a:pos x="379" y="27"/>
                </a:cxn>
                <a:cxn ang="0">
                  <a:pos x="370" y="27"/>
                </a:cxn>
                <a:cxn ang="0">
                  <a:pos x="357" y="27"/>
                </a:cxn>
                <a:cxn ang="0">
                  <a:pos x="268" y="81"/>
                </a:cxn>
                <a:cxn ang="0">
                  <a:pos x="268" y="27"/>
                </a:cxn>
                <a:cxn ang="0">
                  <a:pos x="268" y="14"/>
                </a:cxn>
                <a:cxn ang="0">
                  <a:pos x="263" y="9"/>
                </a:cxn>
                <a:cxn ang="0">
                  <a:pos x="254" y="5"/>
                </a:cxn>
                <a:cxn ang="0">
                  <a:pos x="250" y="0"/>
                </a:cxn>
                <a:cxn ang="0">
                  <a:pos x="241" y="5"/>
                </a:cxn>
                <a:cxn ang="0">
                  <a:pos x="232" y="5"/>
                </a:cxn>
                <a:cxn ang="0">
                  <a:pos x="228" y="14"/>
                </a:cxn>
                <a:cxn ang="0">
                  <a:pos x="228" y="23"/>
                </a:cxn>
                <a:cxn ang="0">
                  <a:pos x="228" y="99"/>
                </a:cxn>
                <a:cxn ang="0">
                  <a:pos x="170" y="134"/>
                </a:cxn>
                <a:cxn ang="0">
                  <a:pos x="170" y="36"/>
                </a:cxn>
                <a:cxn ang="0">
                  <a:pos x="170" y="27"/>
                </a:cxn>
                <a:cxn ang="0">
                  <a:pos x="165" y="18"/>
                </a:cxn>
                <a:cxn ang="0">
                  <a:pos x="156" y="14"/>
                </a:cxn>
                <a:cxn ang="0">
                  <a:pos x="147" y="9"/>
                </a:cxn>
                <a:cxn ang="0">
                  <a:pos x="138" y="9"/>
                </a:cxn>
                <a:cxn ang="0">
                  <a:pos x="134" y="14"/>
                </a:cxn>
                <a:cxn ang="0">
                  <a:pos x="129" y="23"/>
                </a:cxn>
                <a:cxn ang="0">
                  <a:pos x="125" y="31"/>
                </a:cxn>
                <a:cxn ang="0">
                  <a:pos x="125" y="161"/>
                </a:cxn>
                <a:cxn ang="0">
                  <a:pos x="0" y="233"/>
                </a:cxn>
                <a:cxn ang="0">
                  <a:pos x="27" y="277"/>
                </a:cxn>
                <a:cxn ang="0">
                  <a:pos x="152" y="206"/>
                </a:cxn>
                <a:cxn ang="0">
                  <a:pos x="268" y="273"/>
                </a:cxn>
                <a:cxn ang="0">
                  <a:pos x="272" y="277"/>
                </a:cxn>
                <a:cxn ang="0">
                  <a:pos x="281" y="277"/>
                </a:cxn>
                <a:cxn ang="0">
                  <a:pos x="290" y="273"/>
                </a:cxn>
                <a:cxn ang="0">
                  <a:pos x="295" y="268"/>
                </a:cxn>
                <a:cxn ang="0">
                  <a:pos x="299" y="259"/>
                </a:cxn>
                <a:cxn ang="0">
                  <a:pos x="299" y="251"/>
                </a:cxn>
                <a:cxn ang="0">
                  <a:pos x="295" y="242"/>
                </a:cxn>
                <a:cxn ang="0">
                  <a:pos x="286" y="237"/>
                </a:cxn>
                <a:cxn ang="0">
                  <a:pos x="196" y="179"/>
                </a:cxn>
                <a:cxn ang="0">
                  <a:pos x="254" y="148"/>
                </a:cxn>
                <a:cxn ang="0">
                  <a:pos x="321" y="188"/>
                </a:cxn>
                <a:cxn ang="0">
                  <a:pos x="330" y="192"/>
                </a:cxn>
                <a:cxn ang="0">
                  <a:pos x="335" y="192"/>
                </a:cxn>
                <a:cxn ang="0">
                  <a:pos x="344" y="188"/>
                </a:cxn>
                <a:cxn ang="0">
                  <a:pos x="348" y="179"/>
                </a:cxn>
                <a:cxn ang="0">
                  <a:pos x="348" y="175"/>
                </a:cxn>
                <a:cxn ang="0">
                  <a:pos x="348" y="166"/>
                </a:cxn>
                <a:cxn ang="0">
                  <a:pos x="348" y="157"/>
                </a:cxn>
                <a:cxn ang="0">
                  <a:pos x="339" y="152"/>
                </a:cxn>
                <a:cxn ang="0">
                  <a:pos x="295" y="121"/>
                </a:cxn>
              </a:cxnLst>
              <a:rect l="0" t="0" r="0" b="0"/>
              <a:pathLst>
                <a:path w="393" h="277">
                  <a:moveTo>
                    <a:pt x="295" y="121"/>
                  </a:moveTo>
                  <a:lnTo>
                    <a:pt x="384" y="72"/>
                  </a:lnTo>
                  <a:lnTo>
                    <a:pt x="393" y="63"/>
                  </a:lnTo>
                  <a:lnTo>
                    <a:pt x="393" y="54"/>
                  </a:lnTo>
                  <a:lnTo>
                    <a:pt x="393" y="49"/>
                  </a:lnTo>
                  <a:lnTo>
                    <a:pt x="393" y="40"/>
                  </a:lnTo>
                  <a:lnTo>
                    <a:pt x="384" y="31"/>
                  </a:lnTo>
                  <a:lnTo>
                    <a:pt x="379" y="27"/>
                  </a:lnTo>
                  <a:lnTo>
                    <a:pt x="370" y="27"/>
                  </a:lnTo>
                  <a:lnTo>
                    <a:pt x="357" y="27"/>
                  </a:lnTo>
                  <a:lnTo>
                    <a:pt x="268" y="81"/>
                  </a:lnTo>
                  <a:lnTo>
                    <a:pt x="268" y="27"/>
                  </a:lnTo>
                  <a:lnTo>
                    <a:pt x="268" y="14"/>
                  </a:lnTo>
                  <a:lnTo>
                    <a:pt x="263" y="9"/>
                  </a:lnTo>
                  <a:lnTo>
                    <a:pt x="254" y="5"/>
                  </a:lnTo>
                  <a:lnTo>
                    <a:pt x="250" y="0"/>
                  </a:lnTo>
                  <a:lnTo>
                    <a:pt x="241" y="5"/>
                  </a:lnTo>
                  <a:lnTo>
                    <a:pt x="232" y="5"/>
                  </a:lnTo>
                  <a:lnTo>
                    <a:pt x="228" y="14"/>
                  </a:lnTo>
                  <a:lnTo>
                    <a:pt x="228" y="23"/>
                  </a:lnTo>
                  <a:lnTo>
                    <a:pt x="228" y="99"/>
                  </a:lnTo>
                  <a:lnTo>
                    <a:pt x="170" y="134"/>
                  </a:lnTo>
                  <a:lnTo>
                    <a:pt x="170" y="36"/>
                  </a:lnTo>
                  <a:lnTo>
                    <a:pt x="170" y="27"/>
                  </a:lnTo>
                  <a:lnTo>
                    <a:pt x="165" y="18"/>
                  </a:lnTo>
                  <a:lnTo>
                    <a:pt x="156" y="14"/>
                  </a:lnTo>
                  <a:lnTo>
                    <a:pt x="147" y="9"/>
                  </a:lnTo>
                  <a:lnTo>
                    <a:pt x="138" y="9"/>
                  </a:lnTo>
                  <a:lnTo>
                    <a:pt x="134" y="14"/>
                  </a:lnTo>
                  <a:lnTo>
                    <a:pt x="129" y="23"/>
                  </a:lnTo>
                  <a:lnTo>
                    <a:pt x="125" y="31"/>
                  </a:lnTo>
                  <a:lnTo>
                    <a:pt x="125" y="161"/>
                  </a:lnTo>
                  <a:lnTo>
                    <a:pt x="0" y="233"/>
                  </a:lnTo>
                  <a:lnTo>
                    <a:pt x="27" y="277"/>
                  </a:lnTo>
                  <a:lnTo>
                    <a:pt x="152" y="206"/>
                  </a:lnTo>
                  <a:lnTo>
                    <a:pt x="268" y="273"/>
                  </a:lnTo>
                  <a:lnTo>
                    <a:pt x="272" y="277"/>
                  </a:lnTo>
                  <a:lnTo>
                    <a:pt x="281" y="277"/>
                  </a:lnTo>
                  <a:lnTo>
                    <a:pt x="290" y="273"/>
                  </a:lnTo>
                  <a:lnTo>
                    <a:pt x="295" y="268"/>
                  </a:lnTo>
                  <a:lnTo>
                    <a:pt x="299" y="259"/>
                  </a:lnTo>
                  <a:lnTo>
                    <a:pt x="299" y="251"/>
                  </a:lnTo>
                  <a:lnTo>
                    <a:pt x="295" y="242"/>
                  </a:lnTo>
                  <a:lnTo>
                    <a:pt x="286" y="237"/>
                  </a:lnTo>
                  <a:lnTo>
                    <a:pt x="196" y="179"/>
                  </a:lnTo>
                  <a:lnTo>
                    <a:pt x="254" y="148"/>
                  </a:lnTo>
                  <a:lnTo>
                    <a:pt x="321" y="188"/>
                  </a:lnTo>
                  <a:lnTo>
                    <a:pt x="330" y="192"/>
                  </a:lnTo>
                  <a:lnTo>
                    <a:pt x="335" y="192"/>
                  </a:lnTo>
                  <a:lnTo>
                    <a:pt x="344" y="188"/>
                  </a:lnTo>
                  <a:lnTo>
                    <a:pt x="348" y="179"/>
                  </a:lnTo>
                  <a:lnTo>
                    <a:pt x="348" y="175"/>
                  </a:lnTo>
                  <a:lnTo>
                    <a:pt x="348" y="166"/>
                  </a:lnTo>
                  <a:lnTo>
                    <a:pt x="348" y="157"/>
                  </a:lnTo>
                  <a:lnTo>
                    <a:pt x="339" y="152"/>
                  </a:lnTo>
                  <a:lnTo>
                    <a:pt x="295" y="121"/>
                  </a:lnTo>
                  <a:close/>
                </a:path>
              </a:pathLst>
            </a:custGeom>
            <a:solidFill>
              <a:srgbClr val="800000">
                <a:alpha val="100000"/>
              </a:srgbClr>
            </a:solidFill>
            <a:ln w="9525">
              <a:noFill/>
            </a:ln>
          </p:spPr>
          <p:txBody>
            <a:bodyPr/>
            <a:lstStyle/>
            <a:p>
              <a:endParaRPr lang="zh-CN" altLang="en-US"/>
            </a:p>
          </p:txBody>
        </p:sp>
        <p:sp>
          <p:nvSpPr>
            <p:cNvPr id="8205" name="任意多边形 73799"/>
            <p:cNvSpPr/>
            <p:nvPr/>
          </p:nvSpPr>
          <p:spPr>
            <a:xfrm>
              <a:off x="1232" y="536"/>
              <a:ext cx="263" cy="228"/>
            </a:xfrm>
            <a:custGeom>
              <a:avLst/>
              <a:gdLst/>
              <a:ahLst/>
              <a:cxnLst>
                <a:cxn ang="0">
                  <a:pos x="0" y="116"/>
                </a:cxn>
                <a:cxn ang="0">
                  <a:pos x="49" y="67"/>
                </a:cxn>
                <a:cxn ang="0">
                  <a:pos x="67" y="0"/>
                </a:cxn>
                <a:cxn ang="0">
                  <a:pos x="134" y="23"/>
                </a:cxn>
                <a:cxn ang="0">
                  <a:pos x="201" y="0"/>
                </a:cxn>
                <a:cxn ang="0">
                  <a:pos x="214" y="67"/>
                </a:cxn>
                <a:cxn ang="0">
                  <a:pos x="263" y="116"/>
                </a:cxn>
                <a:cxn ang="0">
                  <a:pos x="214" y="161"/>
                </a:cxn>
                <a:cxn ang="0">
                  <a:pos x="201" y="228"/>
                </a:cxn>
                <a:cxn ang="0">
                  <a:pos x="134" y="210"/>
                </a:cxn>
                <a:cxn ang="0">
                  <a:pos x="67" y="228"/>
                </a:cxn>
                <a:cxn ang="0">
                  <a:pos x="49" y="161"/>
                </a:cxn>
                <a:cxn ang="0">
                  <a:pos x="0" y="116"/>
                </a:cxn>
              </a:cxnLst>
              <a:rect l="0" t="0" r="0" b="0"/>
              <a:pathLst>
                <a:path w="263" h="228">
                  <a:moveTo>
                    <a:pt x="0" y="116"/>
                  </a:moveTo>
                  <a:lnTo>
                    <a:pt x="49" y="67"/>
                  </a:lnTo>
                  <a:lnTo>
                    <a:pt x="67" y="0"/>
                  </a:lnTo>
                  <a:lnTo>
                    <a:pt x="134" y="23"/>
                  </a:lnTo>
                  <a:lnTo>
                    <a:pt x="201" y="0"/>
                  </a:lnTo>
                  <a:lnTo>
                    <a:pt x="214" y="67"/>
                  </a:lnTo>
                  <a:lnTo>
                    <a:pt x="263" y="116"/>
                  </a:lnTo>
                  <a:lnTo>
                    <a:pt x="214" y="161"/>
                  </a:lnTo>
                  <a:lnTo>
                    <a:pt x="201" y="228"/>
                  </a:lnTo>
                  <a:lnTo>
                    <a:pt x="134" y="210"/>
                  </a:lnTo>
                  <a:lnTo>
                    <a:pt x="67" y="228"/>
                  </a:lnTo>
                  <a:lnTo>
                    <a:pt x="49" y="161"/>
                  </a:lnTo>
                  <a:lnTo>
                    <a:pt x="0" y="116"/>
                  </a:lnTo>
                  <a:close/>
                </a:path>
              </a:pathLst>
            </a:custGeom>
            <a:solidFill>
              <a:srgbClr val="800000">
                <a:alpha val="100000"/>
              </a:srgbClr>
            </a:solidFill>
            <a:ln w="9525">
              <a:noFill/>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6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文本框 34821"/>
          <p:cNvSpPr txBox="1"/>
          <p:nvPr/>
        </p:nvSpPr>
        <p:spPr>
          <a:xfrm>
            <a:off x="392113" y="2595880"/>
            <a:ext cx="5107305" cy="583565"/>
          </a:xfrm>
          <a:prstGeom prst="rect">
            <a:avLst/>
          </a:prstGeom>
          <a:noFill/>
          <a:ln w="9525">
            <a:noFill/>
          </a:ln>
        </p:spPr>
        <p:txBody>
          <a:bodyPr wrap="none" anchor="t">
            <a:spAutoFit/>
          </a:bodyPr>
          <a:lstStyle/>
          <a:p>
            <a:pPr algn="ctr"/>
            <a:r>
              <a:rPr lang="zh-CN" altLang="en-US" sz="3200" dirty="0">
                <a:solidFill>
                  <a:srgbClr val="EC9528"/>
                </a:solidFill>
                <a:latin typeface="微软雅黑" panose="020B0503020204020204" pitchFamily="34" charset="-122"/>
                <a:ea typeface="微软雅黑" panose="020B0503020204020204" pitchFamily="34" charset="-122"/>
                <a:cs typeface="微软雅黑" panose="020B0503020204020204" pitchFamily="34" charset="-122"/>
              </a:rPr>
              <a:t>实验</a:t>
            </a:r>
            <a:r>
              <a:rPr lang="en-US" altLang="zh-CN" sz="3200" dirty="0">
                <a:solidFill>
                  <a:srgbClr val="EC9528"/>
                </a:solidFill>
                <a:latin typeface="微软雅黑" panose="020B0503020204020204" pitchFamily="34" charset="-122"/>
                <a:ea typeface="微软雅黑" panose="020B0503020204020204" pitchFamily="34" charset="-122"/>
                <a:cs typeface="微软雅黑" panose="020B0503020204020204" pitchFamily="34" charset="-122"/>
              </a:rPr>
              <a:t>4.8</a:t>
            </a:r>
            <a:r>
              <a:rPr lang="en-US" altLang="zh-CN" sz="3200" dirty="0">
                <a:solidFill>
                  <a:srgbClr val="8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电子示波器的使用</a:t>
            </a:r>
            <a:r>
              <a:rPr lang="zh-CN" altLang="en-US" sz="3200" dirty="0">
                <a:solidFill>
                  <a:srgbClr val="80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3200" dirty="0">
              <a:solidFill>
                <a:srgbClr val="8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34821"/>
          <p:cNvSpPr txBox="1"/>
          <p:nvPr/>
        </p:nvSpPr>
        <p:spPr>
          <a:xfrm>
            <a:off x="392430" y="3387725"/>
            <a:ext cx="8358505" cy="829945"/>
          </a:xfrm>
          <a:prstGeom prst="rect">
            <a:avLst/>
          </a:prstGeom>
          <a:noFill/>
          <a:ln w="9525">
            <a:noFill/>
          </a:ln>
        </p:spPr>
        <p:txBody>
          <a:bodyPr wrap="none" anchor="t">
            <a:spAutoFit/>
          </a:bodyPr>
          <a:lstStyle/>
          <a:p>
            <a:pPr marL="0" indent="0" algn="l">
              <a:lnSpc>
                <a:spcPct val="150000"/>
              </a:lnSpc>
              <a:buNone/>
            </a:pPr>
            <a:r>
              <a:rPr lang="zh-CN" altLang="en-US" sz="3200">
                <a:solidFill>
                  <a:srgbClr val="EC9528"/>
                </a:solidFill>
                <a:latin typeface="微软雅黑" panose="020B0503020204020204" pitchFamily="34" charset="-122"/>
                <a:ea typeface="微软雅黑" panose="020B0503020204020204" pitchFamily="34" charset="-122"/>
                <a:cs typeface="微软雅黑" panose="020B0503020204020204" pitchFamily="34" charset="-122"/>
                <a:sym typeface="+mn-ea"/>
              </a:rPr>
              <a:t>实验</a:t>
            </a:r>
            <a:r>
              <a:rPr lang="en-US" altLang="zh-CN" sz="3200">
                <a:solidFill>
                  <a:srgbClr val="EC9528"/>
                </a:solidFill>
                <a:latin typeface="微软雅黑" panose="020B0503020204020204" pitchFamily="34" charset="-122"/>
                <a:ea typeface="微软雅黑" panose="020B0503020204020204" pitchFamily="34" charset="-122"/>
                <a:cs typeface="微软雅黑" panose="020B0503020204020204" pitchFamily="34" charset="-122"/>
                <a:sym typeface="+mn-ea"/>
              </a:rPr>
              <a:t>4.9 </a:t>
            </a:r>
            <a:r>
              <a:rPr lang="zh-CN" altLang="en-US" sz="3200">
                <a:latin typeface="微软雅黑" panose="020B0503020204020204" pitchFamily="34" charset="-122"/>
                <a:ea typeface="微软雅黑" panose="020B0503020204020204" pitchFamily="34" charset="-122"/>
                <a:cs typeface="微软雅黑" panose="020B0503020204020204" pitchFamily="34" charset="-122"/>
                <a:sym typeface="+mn-ea"/>
              </a:rPr>
              <a:t> 铁磁材料磁化曲线和磁滞回线的测绘</a:t>
            </a:r>
            <a:endParaRPr lang="zh-CN" altLang="en-US" sz="3200" dirty="0">
              <a:solidFill>
                <a:srgbClr val="8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ustDataLst>
      <p:tags r:id="rId1"/>
    </p:custData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10"/>
          <p:cNvSpPr txBox="1"/>
          <p:nvPr/>
        </p:nvSpPr>
        <p:spPr>
          <a:xfrm>
            <a:off x="522288" y="287338"/>
            <a:ext cx="4049712" cy="523875"/>
          </a:xfrm>
          <a:prstGeom prst="rect">
            <a:avLst/>
          </a:prstGeom>
          <a:noFill/>
          <a:ln w="9525">
            <a:noFill/>
          </a:ln>
        </p:spPr>
        <p:txBody>
          <a:bodyPr>
            <a:spAutoFit/>
          </a:bodyPr>
          <a:lstStyle/>
          <a:p>
            <a:r>
              <a:rPr lang="zh-CN" altLang="en-US" sz="2800" b="1" dirty="0">
                <a:latin typeface="微软雅黑" panose="020B0503020204020204" pitchFamily="34" charset="-122"/>
              </a:rPr>
              <a:t>基本概念</a:t>
            </a:r>
            <a:endParaRPr lang="zh-CN" altLang="en-US" sz="2800" b="1" dirty="0">
              <a:latin typeface="微软雅黑" panose="020B0503020204020204" pitchFamily="34" charset="-122"/>
            </a:endParaRPr>
          </a:p>
        </p:txBody>
      </p:sp>
      <p:sp>
        <p:nvSpPr>
          <p:cNvPr id="10243" name="灯片编号占位符 3"/>
          <p:cNvSpPr txBox="1">
            <a:spLocks noGrp="1"/>
          </p:cNvSpPr>
          <p:nvPr>
            <p:ph type="sldNum" sz="quarter" idx="4"/>
          </p:nvPr>
        </p:nvSpPr>
        <p:spPr>
          <a:xfrm>
            <a:off x="8101013" y="6405563"/>
            <a:ext cx="1042987" cy="365125"/>
          </a:xfrm>
          <a:noFill/>
          <a:ln>
            <a:noFill/>
          </a:ln>
        </p:spPr>
        <p:txBody>
          <a:bodyPr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5pPr>
          </a:lstStyle>
          <a:p>
            <a:pPr lvl="0" algn="ctr" eaLnBrk="1" hangingPunct="1"/>
            <a:fld id="{9A0DB2DC-4C9A-4742-B13C-FB6460FD3503}" type="slidenum">
              <a:rPr lang="zh-CN" altLang="en-US" sz="2000" b="1" dirty="0">
                <a:solidFill>
                  <a:schemeClr val="bg1"/>
                </a:solidFill>
              </a:rPr>
            </a:fld>
            <a:endParaRPr lang="zh-CN" altLang="en-US" sz="2000" b="1" dirty="0">
              <a:solidFill>
                <a:schemeClr val="bg1"/>
              </a:solidFill>
            </a:endParaRPr>
          </a:p>
        </p:txBody>
      </p:sp>
      <p:sp>
        <p:nvSpPr>
          <p:cNvPr id="14" name="矩形 13"/>
          <p:cNvSpPr/>
          <p:nvPr/>
        </p:nvSpPr>
        <p:spPr>
          <a:xfrm>
            <a:off x="1274763" y="1014413"/>
            <a:ext cx="2646362" cy="460375"/>
          </a:xfrm>
          <a:prstGeom prst="rect">
            <a:avLst/>
          </a:prstGeom>
          <a:solidFill>
            <a:schemeClr val="accent1"/>
          </a:solidFill>
          <a:ln w="9525">
            <a:noFill/>
          </a:ln>
        </p:spPr>
        <p:txBody>
          <a:bodyPr wrap="none">
            <a:spAutoFit/>
          </a:bodyPr>
          <a:lstStyle/>
          <a:p>
            <a:r>
              <a:rPr lang="zh-CN" altLang="en-US" sz="2400" b="1" dirty="0">
                <a:solidFill>
                  <a:schemeClr val="bg1"/>
                </a:solidFill>
                <a:latin typeface="Verdana" panose="020B0604030504040204" pitchFamily="34" charset="0"/>
              </a:rPr>
              <a:t>什么是铁磁材料？</a:t>
            </a:r>
            <a:endParaRPr lang="en-US" altLang="zh-CN" sz="2400" b="1" dirty="0">
              <a:solidFill>
                <a:schemeClr val="bg1"/>
              </a:solidFill>
              <a:latin typeface="Verdana" panose="020B0604030504040204" pitchFamily="34" charset="0"/>
            </a:endParaRPr>
          </a:p>
        </p:txBody>
      </p:sp>
      <p:sp>
        <p:nvSpPr>
          <p:cNvPr id="11269" name="矩形 4"/>
          <p:cNvSpPr/>
          <p:nvPr/>
        </p:nvSpPr>
        <p:spPr>
          <a:xfrm>
            <a:off x="1250950" y="1500188"/>
            <a:ext cx="7058025" cy="473075"/>
          </a:xfrm>
          <a:prstGeom prst="rect">
            <a:avLst/>
          </a:prstGeom>
          <a:noFill/>
          <a:ln w="9525">
            <a:noFill/>
          </a:ln>
        </p:spPr>
        <p:txBody>
          <a:bodyPr>
            <a:spAutoFit/>
          </a:bodyPr>
          <a:lstStyle/>
          <a:p>
            <a:pPr>
              <a:lnSpc>
                <a:spcPct val="125000"/>
              </a:lnSpc>
            </a:pPr>
            <a:r>
              <a:rPr lang="zh-CN" altLang="en-US" sz="2000" dirty="0">
                <a:latin typeface="Verdana" panose="020B0604030504040204" pitchFamily="34" charset="0"/>
              </a:rPr>
              <a:t>通常为</a:t>
            </a:r>
            <a:r>
              <a:rPr lang="en-US" altLang="zh-CN" sz="2000" dirty="0">
                <a:latin typeface="Verdana" panose="020B0604030504040204" pitchFamily="34" charset="0"/>
              </a:rPr>
              <a:t>Fe</a:t>
            </a:r>
            <a:r>
              <a:rPr lang="zh-CN" altLang="en-US" sz="2000" dirty="0">
                <a:latin typeface="Verdana" panose="020B0604030504040204" pitchFamily="34" charset="0"/>
              </a:rPr>
              <a:t>、</a:t>
            </a:r>
            <a:r>
              <a:rPr lang="en-US" altLang="zh-CN" sz="2000" dirty="0">
                <a:latin typeface="Verdana" panose="020B0604030504040204" pitchFamily="34" charset="0"/>
              </a:rPr>
              <a:t>Co</a:t>
            </a:r>
            <a:r>
              <a:rPr lang="zh-CN" altLang="en-US" sz="2000" dirty="0">
                <a:latin typeface="Verdana" panose="020B0604030504040204" pitchFamily="34" charset="0"/>
              </a:rPr>
              <a:t>、</a:t>
            </a:r>
            <a:r>
              <a:rPr lang="en-US" altLang="zh-CN" sz="2000" dirty="0">
                <a:latin typeface="Verdana" panose="020B0604030504040204" pitchFamily="34" charset="0"/>
              </a:rPr>
              <a:t>Ni</a:t>
            </a:r>
            <a:r>
              <a:rPr lang="zh-CN" altLang="en-US" sz="2000" dirty="0">
                <a:latin typeface="Verdana" panose="020B0604030504040204" pitchFamily="34" charset="0"/>
              </a:rPr>
              <a:t>及它们的合金。</a:t>
            </a:r>
            <a:endParaRPr lang="en-US" altLang="zh-CN" sz="2000" dirty="0">
              <a:latin typeface="Verdana" panose="020B0604030504040204" pitchFamily="34" charset="0"/>
            </a:endParaRPr>
          </a:p>
        </p:txBody>
      </p:sp>
      <p:grpSp>
        <p:nvGrpSpPr>
          <p:cNvPr id="5" name="组合 4"/>
          <p:cNvGrpSpPr/>
          <p:nvPr/>
        </p:nvGrpSpPr>
        <p:grpSpPr>
          <a:xfrm>
            <a:off x="305753" y="2206625"/>
            <a:ext cx="4266247" cy="3752169"/>
            <a:chOff x="482" y="3475"/>
            <a:chExt cx="6717" cy="5908"/>
          </a:xfrm>
        </p:grpSpPr>
        <p:pic>
          <p:nvPicPr>
            <p:cNvPr id="10250" name="Picture 5"/>
            <p:cNvPicPr>
              <a:picLocks noChangeAspect="1"/>
            </p:cNvPicPr>
            <p:nvPr/>
          </p:nvPicPr>
          <p:blipFill>
            <a:blip r:embed="rId1"/>
            <a:srcRect r="47658"/>
            <a:stretch>
              <a:fillRect/>
            </a:stretch>
          </p:blipFill>
          <p:spPr>
            <a:xfrm>
              <a:off x="482" y="3475"/>
              <a:ext cx="6717" cy="4310"/>
            </a:xfrm>
            <a:prstGeom prst="rect">
              <a:avLst/>
            </a:prstGeom>
            <a:noFill/>
            <a:ln w="9525">
              <a:noFill/>
            </a:ln>
          </p:spPr>
        </p:pic>
        <p:sp>
          <p:nvSpPr>
            <p:cNvPr id="4" name="矩形 3"/>
            <p:cNvSpPr/>
            <p:nvPr/>
          </p:nvSpPr>
          <p:spPr>
            <a:xfrm>
              <a:off x="482" y="7785"/>
              <a:ext cx="6066" cy="1598"/>
            </a:xfrm>
            <a:prstGeom prst="rect">
              <a:avLst/>
            </a:prstGeom>
          </p:spPr>
          <p:txBody>
            <a:bodyPr wrap="square">
              <a:spAutoFit/>
            </a:bodyPr>
            <a:lstStyle/>
            <a:p>
              <a:pPr marL="342900" marR="0" lvl="0" indent="-342900" algn="l" defTabSz="914400" rtl="0" eaLnBrk="1" fontAlgn="base" latinLnBrk="0" hangingPunct="1">
                <a:lnSpc>
                  <a:spcPct val="100000"/>
                </a:lnSpc>
                <a:spcBef>
                  <a:spcPct val="0"/>
                </a:spcBef>
                <a:spcAft>
                  <a:spcPct val="0"/>
                </a:spcAft>
                <a:buClrTx/>
                <a:buSzTx/>
                <a:buFont typeface="Wingdings" panose="05000000000000000000" charset="0"/>
                <a:buChar char="Ø"/>
                <a:defRPr/>
              </a:pPr>
              <a:r>
                <a:rPr kumimoji="1" lang="zh-CN" altLang="en-US" sz="2000" b="1" i="0" u="none" strike="noStrike" kern="1200" cap="none" spc="0" normalizeH="0" baseline="0" noProof="1" smtClean="0">
                  <a:ln>
                    <a:noFill/>
                  </a:ln>
                  <a:solidFill>
                    <a:schemeClr val="tx1"/>
                  </a:solidFill>
                  <a:effectLst>
                    <a:outerShdw blurRad="38100" dist="38100" dir="2700000" algn="tl">
                      <a:srgbClr val="C0C0C0"/>
                    </a:outerShdw>
                  </a:effectLst>
                  <a:uLnTx/>
                  <a:uFillTx/>
                  <a:latin typeface="Verdana" panose="020B0604030504040204" pitchFamily="34" charset="0"/>
                  <a:ea typeface="楷体_GB2312" pitchFamily="49" charset="-122"/>
                  <a:cs typeface="微软雅黑" panose="020B0503020204020204" pitchFamily="34" charset="-122"/>
                </a:rPr>
                <a:t>铁磁材料自发磁化，形成磁畴</a:t>
              </a:r>
              <a:endParaRPr kumimoji="1" lang="zh-CN" altLang="en-US" sz="2000" b="1" i="0" u="none" strike="noStrike" kern="1200" cap="none" spc="0" normalizeH="0" baseline="0" noProof="1" smtClean="0">
                <a:ln>
                  <a:noFill/>
                </a:ln>
                <a:solidFill>
                  <a:schemeClr val="tx1"/>
                </a:solidFill>
                <a:effectLst>
                  <a:outerShdw blurRad="38100" dist="38100" dir="2700000" algn="tl">
                    <a:srgbClr val="C0C0C0"/>
                  </a:outerShdw>
                </a:effectLst>
                <a:uLnTx/>
                <a:uFillTx/>
                <a:latin typeface="Verdana" panose="020B0604030504040204" pitchFamily="34" charset="0"/>
                <a:ea typeface="楷体_GB2312" pitchFamily="49" charset="-122"/>
                <a:cs typeface="微软雅黑" panose="020B0503020204020204" pitchFamily="34" charset="-122"/>
              </a:endParaRP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charset="0"/>
                <a:buChar char="Ø"/>
                <a:defRPr/>
              </a:pPr>
              <a:r>
                <a:rPr kumimoji="1" lang="zh-CN" altLang="en-US" sz="2000" b="1" i="0" u="none" strike="noStrike" kern="1200" cap="none" spc="0" normalizeH="0" baseline="0" noProof="1" smtClean="0">
                  <a:ln>
                    <a:noFill/>
                  </a:ln>
                  <a:solidFill>
                    <a:schemeClr val="tx1"/>
                  </a:solidFill>
                  <a:effectLst>
                    <a:outerShdw blurRad="38100" dist="38100" dir="2700000" algn="tl">
                      <a:srgbClr val="C0C0C0"/>
                    </a:outerShdw>
                  </a:effectLst>
                  <a:uLnTx/>
                  <a:uFillTx/>
                  <a:latin typeface="Verdana" panose="020B0604030504040204" pitchFamily="34" charset="0"/>
                  <a:ea typeface="楷体_GB2312" pitchFamily="49" charset="-122"/>
                  <a:cs typeface="微软雅黑" panose="020B0503020204020204" pitchFamily="34" charset="-122"/>
                </a:rPr>
                <a:t>各磁畴的磁化方向各异</a:t>
              </a:r>
              <a:endParaRPr kumimoji="1" lang="zh-CN" altLang="en-US" sz="2000" b="1" i="0" u="none" strike="noStrike" kern="1200" cap="none" spc="0" normalizeH="0" baseline="0" noProof="1" smtClean="0">
                <a:ln>
                  <a:noFill/>
                </a:ln>
                <a:solidFill>
                  <a:schemeClr val="tx1"/>
                </a:solidFill>
                <a:effectLst>
                  <a:outerShdw blurRad="38100" dist="38100" dir="2700000" algn="tl">
                    <a:srgbClr val="C0C0C0"/>
                  </a:outerShdw>
                </a:effectLst>
                <a:uLnTx/>
                <a:uFillTx/>
                <a:latin typeface="Verdana" panose="020B0604030504040204" pitchFamily="34" charset="0"/>
                <a:ea typeface="楷体_GB2312" pitchFamily="49" charset="-122"/>
                <a:cs typeface="微软雅黑" panose="020B0503020204020204" pitchFamily="34" charset="-122"/>
              </a:endParaRP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charset="0"/>
                <a:buChar char="Ø"/>
                <a:defRPr/>
              </a:pPr>
              <a:r>
                <a:rPr kumimoji="1" lang="zh-CN" altLang="en-US" sz="2000" b="1" i="0" u="none" strike="noStrike" kern="1200" cap="none" spc="0" normalizeH="0" baseline="0" noProof="1" smtClean="0">
                  <a:ln>
                    <a:noFill/>
                  </a:ln>
                  <a:solidFill>
                    <a:schemeClr val="tx1"/>
                  </a:solidFill>
                  <a:effectLst>
                    <a:outerShdw blurRad="38100" dist="38100" dir="2700000" algn="tl">
                      <a:srgbClr val="C0C0C0"/>
                    </a:outerShdw>
                  </a:effectLst>
                  <a:uLnTx/>
                  <a:uFillTx/>
                  <a:latin typeface="Verdana" panose="020B0604030504040204" pitchFamily="34" charset="0"/>
                  <a:ea typeface="楷体_GB2312" pitchFamily="49" charset="-122"/>
                  <a:cs typeface="微软雅黑" panose="020B0503020204020204" pitchFamily="34" charset="-122"/>
                </a:rPr>
                <a:t>宏观上无磁性 </a:t>
              </a:r>
              <a:endParaRPr kumimoji="0" lang="zh-CN" altLang="en-US" sz="2000" b="0" i="0" u="none" strike="noStrike" kern="1200" cap="none" spc="0" normalizeH="0" baseline="0" noProof="1" smtClean="0">
                <a:ln>
                  <a:noFill/>
                </a:ln>
                <a:solidFill>
                  <a:schemeClr val="tx1"/>
                </a:solidFill>
                <a:effectLst/>
                <a:uLnTx/>
                <a:uFillTx/>
                <a:latin typeface="Verdana" panose="020B0604030504040204" pitchFamily="34" charset="0"/>
                <a:ea typeface="楷体_GB2312" pitchFamily="49" charset="-122"/>
                <a:cs typeface="微软雅黑" panose="020B0503020204020204" pitchFamily="34" charset="-122"/>
              </a:endParaRPr>
            </a:p>
          </p:txBody>
        </p:sp>
      </p:grpSp>
      <p:grpSp>
        <p:nvGrpSpPr>
          <p:cNvPr id="7" name="组合 6"/>
          <p:cNvGrpSpPr/>
          <p:nvPr/>
        </p:nvGrpSpPr>
        <p:grpSpPr>
          <a:xfrm>
            <a:off x="4478338" y="2206625"/>
            <a:ext cx="4227219" cy="3767455"/>
            <a:chOff x="7053" y="3475"/>
            <a:chExt cx="6656" cy="5933"/>
          </a:xfrm>
        </p:grpSpPr>
        <p:pic>
          <p:nvPicPr>
            <p:cNvPr id="10248" name="Picture 5"/>
            <p:cNvPicPr>
              <a:picLocks noChangeAspect="1"/>
            </p:cNvPicPr>
            <p:nvPr/>
          </p:nvPicPr>
          <p:blipFill>
            <a:blip r:embed="rId1"/>
            <a:srcRect l="50000"/>
            <a:stretch>
              <a:fillRect/>
            </a:stretch>
          </p:blipFill>
          <p:spPr>
            <a:xfrm>
              <a:off x="7053" y="3475"/>
              <a:ext cx="6415" cy="4310"/>
            </a:xfrm>
            <a:prstGeom prst="rect">
              <a:avLst/>
            </a:prstGeom>
            <a:noFill/>
            <a:ln w="9525">
              <a:noFill/>
            </a:ln>
          </p:spPr>
        </p:pic>
        <p:sp>
          <p:nvSpPr>
            <p:cNvPr id="2" name="矩形 1"/>
            <p:cNvSpPr/>
            <p:nvPr/>
          </p:nvSpPr>
          <p:spPr>
            <a:xfrm>
              <a:off x="7420" y="7810"/>
              <a:ext cx="6289" cy="1598"/>
            </a:xfrm>
            <a:prstGeom prst="rect">
              <a:avLst/>
            </a:prstGeom>
          </p:spPr>
          <p:txBody>
            <a:bodyPr wrap="square">
              <a:spAutoFit/>
            </a:bodyPr>
            <a:lstStyle/>
            <a:p>
              <a:pPr marL="342900" marR="0" lvl="0" indent="-342900" algn="l" defTabSz="914400" rtl="0" eaLnBrk="1" fontAlgn="base" latinLnBrk="0" hangingPunct="1">
                <a:lnSpc>
                  <a:spcPct val="100000"/>
                </a:lnSpc>
                <a:spcBef>
                  <a:spcPct val="0"/>
                </a:spcBef>
                <a:spcAft>
                  <a:spcPct val="0"/>
                </a:spcAft>
                <a:buClrTx/>
                <a:buSzTx/>
                <a:buFont typeface="Wingdings" panose="05000000000000000000" charset="0"/>
                <a:buChar char="Ø"/>
                <a:defRPr/>
              </a:pPr>
              <a:r>
                <a:rPr kumimoji="1" lang="zh-CN" altLang="en-US" sz="2000" b="1" i="0" u="none" strike="noStrike" kern="1200" cap="none" spc="0" normalizeH="0" baseline="0" noProof="1" smtClean="0">
                  <a:ln>
                    <a:noFill/>
                  </a:ln>
                  <a:solidFill>
                    <a:schemeClr val="tx1"/>
                  </a:solidFill>
                  <a:effectLst>
                    <a:outerShdw blurRad="38100" dist="38100" dir="2700000" algn="tl">
                      <a:srgbClr val="C0C0C0"/>
                    </a:outerShdw>
                  </a:effectLst>
                  <a:uLnTx/>
                  <a:uFillTx/>
                  <a:latin typeface="Verdana" panose="020B0604030504040204" pitchFamily="34" charset="0"/>
                  <a:ea typeface="楷体_GB2312" pitchFamily="49" charset="-122"/>
                  <a:cs typeface="微软雅黑" panose="020B0503020204020204" pitchFamily="34" charset="-122"/>
                </a:rPr>
                <a:t>置于强度增加的外磁场中</a:t>
              </a:r>
              <a:endParaRPr kumimoji="1" lang="zh-CN" altLang="en-US" sz="2000" b="1" i="0" u="none" strike="noStrike" kern="1200" cap="none" spc="0" normalizeH="0" baseline="0" noProof="1" smtClean="0">
                <a:ln>
                  <a:noFill/>
                </a:ln>
                <a:solidFill>
                  <a:schemeClr val="tx1"/>
                </a:solidFill>
                <a:effectLst>
                  <a:outerShdw blurRad="38100" dist="38100" dir="2700000" algn="tl">
                    <a:srgbClr val="C0C0C0"/>
                  </a:outerShdw>
                </a:effectLst>
                <a:uLnTx/>
                <a:uFillTx/>
                <a:latin typeface="Verdana" panose="020B0604030504040204" pitchFamily="34" charset="0"/>
                <a:ea typeface="楷体_GB2312" pitchFamily="49" charset="-122"/>
                <a:cs typeface="微软雅黑" panose="020B0503020204020204" pitchFamily="34" charset="-122"/>
              </a:endParaRP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charset="0"/>
                <a:buChar char="Ø"/>
                <a:defRPr/>
              </a:pPr>
              <a:r>
                <a:rPr kumimoji="1" lang="zh-CN" altLang="en-US" sz="2000" b="1" i="0" u="none" strike="noStrike" kern="1200" cap="none" spc="0" normalizeH="0" baseline="0" noProof="1" smtClean="0">
                  <a:ln>
                    <a:noFill/>
                  </a:ln>
                  <a:solidFill>
                    <a:schemeClr val="tx1"/>
                  </a:solidFill>
                  <a:effectLst>
                    <a:outerShdw blurRad="38100" dist="38100" dir="2700000" algn="tl">
                      <a:srgbClr val="C0C0C0"/>
                    </a:outerShdw>
                  </a:effectLst>
                  <a:uLnTx/>
                  <a:uFillTx/>
                  <a:latin typeface="Verdana" panose="020B0604030504040204" pitchFamily="34" charset="0"/>
                  <a:ea typeface="楷体_GB2312" pitchFamily="49" charset="-122"/>
                  <a:cs typeface="微软雅黑" panose="020B0503020204020204" pitchFamily="34" charset="-122"/>
                </a:rPr>
                <a:t>磁畴壁迁移、旋转</a:t>
              </a:r>
              <a:endParaRPr kumimoji="1" lang="zh-CN" altLang="en-US" sz="2000" b="1" i="0" u="none" strike="noStrike" kern="1200" cap="none" spc="0" normalizeH="0" baseline="0" noProof="1" smtClean="0">
                <a:ln>
                  <a:noFill/>
                </a:ln>
                <a:solidFill>
                  <a:schemeClr val="tx1"/>
                </a:solidFill>
                <a:effectLst>
                  <a:outerShdw blurRad="38100" dist="38100" dir="2700000" algn="tl">
                    <a:srgbClr val="C0C0C0"/>
                  </a:outerShdw>
                </a:effectLst>
                <a:uLnTx/>
                <a:uFillTx/>
                <a:latin typeface="Verdana" panose="020B0604030504040204" pitchFamily="34" charset="0"/>
                <a:ea typeface="楷体_GB2312" pitchFamily="49" charset="-122"/>
                <a:cs typeface="微软雅黑" panose="020B0503020204020204" pitchFamily="34" charset="-122"/>
              </a:endParaRP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charset="0"/>
                <a:buChar char="Ø"/>
                <a:defRPr/>
              </a:pPr>
              <a:r>
                <a:rPr kumimoji="1" lang="zh-CN" altLang="en-US" sz="2000" b="1" i="0" u="none" strike="noStrike" kern="1200" cap="none" spc="0" normalizeH="0" baseline="0" noProof="1" smtClean="0">
                  <a:ln>
                    <a:noFill/>
                  </a:ln>
                  <a:solidFill>
                    <a:schemeClr val="tx1"/>
                  </a:solidFill>
                  <a:effectLst>
                    <a:outerShdw blurRad="38100" dist="38100" dir="2700000" algn="tl">
                      <a:srgbClr val="C0C0C0"/>
                    </a:outerShdw>
                  </a:effectLst>
                  <a:uLnTx/>
                  <a:uFillTx/>
                  <a:latin typeface="Verdana" panose="020B0604030504040204" pitchFamily="34" charset="0"/>
                  <a:ea typeface="楷体_GB2312" pitchFamily="49" charset="-122"/>
                  <a:cs typeface="微软雅黑" panose="020B0503020204020204" pitchFamily="34" charset="-122"/>
                </a:rPr>
                <a:t>铁磁体逐渐磁化至饱和状态</a:t>
              </a:r>
              <a:endParaRPr kumimoji="0" lang="zh-CN" altLang="en-US" sz="2000" b="0" i="0" u="none" strike="noStrike" kern="1200" cap="none" spc="0" normalizeH="0" baseline="0" noProof="1" smtClean="0">
                <a:ln>
                  <a:noFill/>
                </a:ln>
                <a:solidFill>
                  <a:schemeClr val="tx1"/>
                </a:solidFill>
                <a:effectLst/>
                <a:uLnTx/>
                <a:uFillTx/>
                <a:latin typeface="Verdana" panose="020B0604030504040204" pitchFamily="34" charset="0"/>
                <a:ea typeface="楷体_GB2312" pitchFamily="49" charset="-122"/>
                <a:cs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3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269"/>
                                        </p:tgtEl>
                                        <p:attrNameLst>
                                          <p:attrName>style.visibility</p:attrName>
                                        </p:attrNameLst>
                                      </p:cBhvr>
                                      <p:to>
                                        <p:strVal val="visible"/>
                                      </p:to>
                                    </p:set>
                                    <p:animEffect transition="in" filter="wipe(left)">
                                      <p:cBhvr>
                                        <p:cTn id="12" dur="500"/>
                                        <p:tgtEl>
                                          <p:spTgt spid="1126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126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文本框 10"/>
          <p:cNvSpPr txBox="1"/>
          <p:nvPr/>
        </p:nvSpPr>
        <p:spPr>
          <a:xfrm>
            <a:off x="522288" y="287338"/>
            <a:ext cx="4049712" cy="523875"/>
          </a:xfrm>
          <a:prstGeom prst="rect">
            <a:avLst/>
          </a:prstGeom>
          <a:noFill/>
          <a:ln w="9525">
            <a:noFill/>
          </a:ln>
        </p:spPr>
        <p:txBody>
          <a:bodyPr>
            <a:spAutoFit/>
          </a:bodyPr>
          <a:lstStyle/>
          <a:p>
            <a:r>
              <a:rPr lang="zh-CN" altLang="en-US" sz="2800" b="1" dirty="0">
                <a:latin typeface="微软雅黑" panose="020B0503020204020204" pitchFamily="34" charset="-122"/>
              </a:rPr>
              <a:t>基本概念</a:t>
            </a:r>
            <a:endParaRPr lang="zh-CN" altLang="en-US" sz="2800" b="1" dirty="0">
              <a:latin typeface="微软雅黑" panose="020B0503020204020204" pitchFamily="34" charset="-122"/>
            </a:endParaRPr>
          </a:p>
        </p:txBody>
      </p:sp>
      <p:sp>
        <p:nvSpPr>
          <p:cNvPr id="13315" name="灯片编号占位符 3"/>
          <p:cNvSpPr txBox="1">
            <a:spLocks noGrp="1"/>
          </p:cNvSpPr>
          <p:nvPr>
            <p:ph type="sldNum" sz="quarter" idx="4"/>
          </p:nvPr>
        </p:nvSpPr>
        <p:spPr>
          <a:xfrm>
            <a:off x="8101013" y="6405563"/>
            <a:ext cx="1042987" cy="365125"/>
          </a:xfrm>
          <a:noFill/>
          <a:ln>
            <a:noFill/>
          </a:ln>
        </p:spPr>
        <p:txBody>
          <a:bodyPr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5pPr>
          </a:lstStyle>
          <a:p>
            <a:pPr lvl="0" algn="ctr" eaLnBrk="1" hangingPunct="1"/>
            <a:fld id="{9A0DB2DC-4C9A-4742-B13C-FB6460FD3503}" type="slidenum">
              <a:rPr lang="zh-CN" altLang="en-US" sz="2000" b="1" dirty="0">
                <a:solidFill>
                  <a:schemeClr val="bg1"/>
                </a:solidFill>
              </a:rPr>
            </a:fld>
            <a:endParaRPr lang="zh-CN" altLang="en-US" sz="2000" b="1" dirty="0">
              <a:solidFill>
                <a:schemeClr val="bg1"/>
              </a:solidFill>
            </a:endParaRPr>
          </a:p>
        </p:txBody>
      </p:sp>
      <p:sp>
        <p:nvSpPr>
          <p:cNvPr id="14" name="矩形 13"/>
          <p:cNvSpPr/>
          <p:nvPr/>
        </p:nvSpPr>
        <p:spPr>
          <a:xfrm>
            <a:off x="1563688" y="1014413"/>
            <a:ext cx="2955925" cy="460375"/>
          </a:xfrm>
          <a:prstGeom prst="rect">
            <a:avLst/>
          </a:prstGeom>
          <a:solidFill>
            <a:schemeClr val="accent1"/>
          </a:solidFill>
          <a:ln w="9525">
            <a:noFill/>
          </a:ln>
        </p:spPr>
        <p:txBody>
          <a:bodyPr wrap="none">
            <a:spAutoFit/>
          </a:bodyPr>
          <a:lstStyle/>
          <a:p>
            <a:r>
              <a:rPr lang="zh-CN" altLang="en-US" sz="2400" b="1" dirty="0">
                <a:solidFill>
                  <a:schemeClr val="bg1"/>
                </a:solidFill>
                <a:latin typeface="Verdana" panose="020B0604030504040204" pitchFamily="34" charset="0"/>
              </a:rPr>
              <a:t>铁磁材料分类及用途</a:t>
            </a:r>
            <a:endParaRPr lang="en-US" altLang="zh-CN" sz="2400" b="1" dirty="0">
              <a:solidFill>
                <a:schemeClr val="bg1"/>
              </a:solidFill>
              <a:latin typeface="Verdana" panose="020B0604030504040204" pitchFamily="34" charset="0"/>
            </a:endParaRPr>
          </a:p>
        </p:txBody>
      </p:sp>
      <p:sp>
        <p:nvSpPr>
          <p:cNvPr id="13317" name="矩形 4"/>
          <p:cNvSpPr/>
          <p:nvPr/>
        </p:nvSpPr>
        <p:spPr>
          <a:xfrm>
            <a:off x="1563688" y="1500188"/>
            <a:ext cx="7059612" cy="434975"/>
          </a:xfrm>
          <a:prstGeom prst="rect">
            <a:avLst/>
          </a:prstGeom>
          <a:noFill/>
          <a:ln w="9525">
            <a:noFill/>
          </a:ln>
        </p:spPr>
        <p:txBody>
          <a:bodyPr>
            <a:spAutoFit/>
          </a:bodyPr>
          <a:lstStyle/>
          <a:p>
            <a:pPr>
              <a:lnSpc>
                <a:spcPct val="125000"/>
              </a:lnSpc>
            </a:pPr>
            <a:endParaRPr lang="en-US" altLang="zh-CN" sz="2000" dirty="0">
              <a:latin typeface="Verdana" panose="020B0604030504040204" pitchFamily="34" charset="0"/>
            </a:endParaRPr>
          </a:p>
        </p:txBody>
      </p:sp>
      <p:sp>
        <p:nvSpPr>
          <p:cNvPr id="7" name="TextBox 6"/>
          <p:cNvSpPr txBox="1"/>
          <p:nvPr/>
        </p:nvSpPr>
        <p:spPr>
          <a:xfrm>
            <a:off x="1504950" y="1751013"/>
            <a:ext cx="6410325" cy="369887"/>
          </a:xfrm>
          <a:prstGeom prst="rect">
            <a:avLst/>
          </a:prstGeom>
          <a:noFill/>
          <a:ln w="9525">
            <a:noFill/>
          </a:ln>
        </p:spPr>
        <p:txBody>
          <a:bodyPr>
            <a:spAutoFit/>
          </a:bodyPr>
          <a:lstStyle/>
          <a:p>
            <a:r>
              <a:rPr lang="zh-CN" altLang="en-US" dirty="0">
                <a:latin typeface="Verdana" panose="020B0604030504040204" pitchFamily="34" charset="0"/>
              </a:rPr>
              <a:t>硬磁材料、软磁材料。</a:t>
            </a:r>
            <a:endParaRPr lang="zh-CN" altLang="en-US" dirty="0">
              <a:latin typeface="Verdana" panose="020B0604030504040204" pitchFamily="34" charset="0"/>
            </a:endParaRPr>
          </a:p>
        </p:txBody>
      </p:sp>
      <p:grpSp>
        <p:nvGrpSpPr>
          <p:cNvPr id="45" name="Group 2"/>
          <p:cNvGrpSpPr/>
          <p:nvPr/>
        </p:nvGrpSpPr>
        <p:grpSpPr>
          <a:xfrm>
            <a:off x="1309688" y="2586038"/>
            <a:ext cx="2508250" cy="3141662"/>
            <a:chOff x="314" y="1635"/>
            <a:chExt cx="1702" cy="2361"/>
          </a:xfrm>
        </p:grpSpPr>
        <p:sp>
          <p:nvSpPr>
            <p:cNvPr id="13334" name="Rectangle 3"/>
            <p:cNvSpPr/>
            <p:nvPr/>
          </p:nvSpPr>
          <p:spPr>
            <a:xfrm>
              <a:off x="336" y="1635"/>
              <a:ext cx="1680" cy="1813"/>
            </a:xfrm>
            <a:prstGeom prst="rect">
              <a:avLst/>
            </a:prstGeom>
            <a:solidFill>
              <a:srgbClr val="FFFFFF"/>
            </a:solidFill>
            <a:ln w="9525" cap="flat" cmpd="sng">
              <a:solidFill>
                <a:srgbClr val="000000"/>
              </a:solidFill>
              <a:prstDash val="solid"/>
              <a:miter/>
              <a:headEnd type="none" w="med" len="med"/>
              <a:tailEnd type="none" w="med" len="med"/>
            </a:ln>
          </p:spPr>
          <p:txBody>
            <a:bodyPr wrap="none" anchor="ctr"/>
            <a:lstStyle/>
            <a:p>
              <a:endParaRPr lang="zh-CN" altLang="en-US" dirty="0">
                <a:solidFill>
                  <a:srgbClr val="000000"/>
                </a:solidFill>
                <a:latin typeface="Comic Sans MS" panose="030F0702030302020204" pitchFamily="66" charset="0"/>
                <a:ea typeface="华文彩云" panose="02010800040101010101" pitchFamily="2" charset="-122"/>
              </a:endParaRPr>
            </a:p>
          </p:txBody>
        </p:sp>
        <p:pic>
          <p:nvPicPr>
            <p:cNvPr id="13335" name="图片 46"/>
            <p:cNvPicPr>
              <a:picLocks noChangeAspect="1"/>
            </p:cNvPicPr>
            <p:nvPr/>
          </p:nvPicPr>
          <p:blipFill>
            <a:blip r:embed="rId1"/>
            <a:stretch>
              <a:fillRect/>
            </a:stretch>
          </p:blipFill>
          <p:spPr>
            <a:xfrm>
              <a:off x="1615" y="2589"/>
              <a:ext cx="192" cy="178"/>
            </a:xfrm>
            <a:prstGeom prst="rect">
              <a:avLst/>
            </a:prstGeom>
            <a:noFill/>
            <a:ln w="9525">
              <a:noFill/>
            </a:ln>
          </p:spPr>
        </p:pic>
        <p:sp>
          <p:nvSpPr>
            <p:cNvPr id="13336" name="Line 5"/>
            <p:cNvSpPr/>
            <p:nvPr/>
          </p:nvSpPr>
          <p:spPr>
            <a:xfrm>
              <a:off x="432" y="2509"/>
              <a:ext cx="1423" cy="0"/>
            </a:xfrm>
            <a:prstGeom prst="line">
              <a:avLst/>
            </a:prstGeom>
            <a:ln w="12700" cap="flat" cmpd="sng">
              <a:solidFill>
                <a:srgbClr val="000000"/>
              </a:solidFill>
              <a:prstDash val="solid"/>
              <a:miter/>
              <a:headEnd type="none" w="med" len="med"/>
              <a:tailEnd type="triangle" w="sm" len="lg"/>
            </a:ln>
          </p:spPr>
        </p:sp>
        <p:sp>
          <p:nvSpPr>
            <p:cNvPr id="13337" name="Line 6"/>
            <p:cNvSpPr/>
            <p:nvPr/>
          </p:nvSpPr>
          <p:spPr>
            <a:xfrm flipH="1" flipV="1">
              <a:off x="1129" y="1724"/>
              <a:ext cx="0" cy="1506"/>
            </a:xfrm>
            <a:prstGeom prst="line">
              <a:avLst/>
            </a:prstGeom>
            <a:ln w="12700" cap="flat" cmpd="sng">
              <a:solidFill>
                <a:srgbClr val="000000"/>
              </a:solidFill>
              <a:prstDash val="solid"/>
              <a:miter/>
              <a:headEnd type="none" w="med" len="med"/>
              <a:tailEnd type="triangle" w="sm" len="lg"/>
            </a:ln>
          </p:spPr>
        </p:sp>
        <p:pic>
          <p:nvPicPr>
            <p:cNvPr id="13338" name="图片 49"/>
            <p:cNvPicPr>
              <a:picLocks noChangeAspect="1"/>
            </p:cNvPicPr>
            <p:nvPr/>
          </p:nvPicPr>
          <p:blipFill>
            <a:blip r:embed="rId2"/>
            <a:stretch>
              <a:fillRect/>
            </a:stretch>
          </p:blipFill>
          <p:spPr>
            <a:xfrm>
              <a:off x="912" y="1742"/>
              <a:ext cx="168" cy="192"/>
            </a:xfrm>
            <a:prstGeom prst="rect">
              <a:avLst/>
            </a:prstGeom>
            <a:noFill/>
            <a:ln w="9525">
              <a:noFill/>
            </a:ln>
          </p:spPr>
        </p:pic>
        <p:grpSp>
          <p:nvGrpSpPr>
            <p:cNvPr id="13339" name="Group 8"/>
            <p:cNvGrpSpPr/>
            <p:nvPr/>
          </p:nvGrpSpPr>
          <p:grpSpPr>
            <a:xfrm>
              <a:off x="567" y="2021"/>
              <a:ext cx="1134" cy="951"/>
              <a:chOff x="1584" y="2688"/>
              <a:chExt cx="1008" cy="1008"/>
            </a:xfrm>
          </p:grpSpPr>
          <p:sp>
            <p:nvSpPr>
              <p:cNvPr id="13342" name="Freeform 9"/>
              <p:cNvSpPr/>
              <p:nvPr/>
            </p:nvSpPr>
            <p:spPr>
              <a:xfrm>
                <a:off x="2064" y="2689"/>
                <a:ext cx="529" cy="336"/>
              </a:xfrm>
              <a:custGeom>
                <a:avLst/>
                <a:gdLst/>
                <a:ahLst/>
                <a:cxnLst>
                  <a:cxn ang="0">
                    <a:pos x="530" y="0"/>
                  </a:cxn>
                  <a:cxn ang="0">
                    <a:pos x="184" y="152"/>
                  </a:cxn>
                  <a:cxn ang="0">
                    <a:pos x="0" y="336"/>
                  </a:cxn>
                </a:cxnLst>
                <a:rect l="0" t="0" r="0" b="0"/>
                <a:pathLst>
                  <a:path w="528" h="336">
                    <a:moveTo>
                      <a:pt x="528" y="0"/>
                    </a:moveTo>
                    <a:cubicBezTo>
                      <a:pt x="471" y="25"/>
                      <a:pt x="272" y="96"/>
                      <a:pt x="184" y="152"/>
                    </a:cubicBezTo>
                    <a:cubicBezTo>
                      <a:pt x="96" y="208"/>
                      <a:pt x="38" y="298"/>
                      <a:pt x="0" y="336"/>
                    </a:cubicBezTo>
                  </a:path>
                </a:pathLst>
              </a:custGeom>
              <a:noFill/>
              <a:ln w="28575" cap="flat" cmpd="sng">
                <a:solidFill>
                  <a:srgbClr val="0000FF">
                    <a:alpha val="100000"/>
                  </a:srgbClr>
                </a:solidFill>
                <a:prstDash val="solid"/>
                <a:miter lim="800000"/>
                <a:headEnd type="none" w="med" len="med"/>
                <a:tailEnd type="none" w="med" len="med"/>
              </a:ln>
            </p:spPr>
            <p:txBody>
              <a:bodyPr/>
              <a:lstStyle/>
              <a:p>
                <a:endParaRPr lang="zh-CN" altLang="en-US"/>
              </a:p>
            </p:txBody>
          </p:sp>
          <p:sp>
            <p:nvSpPr>
              <p:cNvPr id="13343" name="Freeform 10"/>
              <p:cNvSpPr/>
              <p:nvPr/>
            </p:nvSpPr>
            <p:spPr>
              <a:xfrm>
                <a:off x="1584" y="3025"/>
                <a:ext cx="480" cy="671"/>
              </a:xfrm>
              <a:custGeom>
                <a:avLst/>
                <a:gdLst/>
                <a:ahLst/>
                <a:cxnLst>
                  <a:cxn ang="0">
                    <a:pos x="480" y="0"/>
                  </a:cxn>
                  <a:cxn ang="0">
                    <a:pos x="312" y="374"/>
                  </a:cxn>
                  <a:cxn ang="0">
                    <a:pos x="0" y="670"/>
                  </a:cxn>
                </a:cxnLst>
                <a:rect l="0" t="0" r="0" b="0"/>
                <a:pathLst>
                  <a:path w="480" h="672">
                    <a:moveTo>
                      <a:pt x="480" y="0"/>
                    </a:moveTo>
                    <a:cubicBezTo>
                      <a:pt x="452" y="63"/>
                      <a:pt x="392" y="264"/>
                      <a:pt x="312" y="376"/>
                    </a:cubicBezTo>
                    <a:cubicBezTo>
                      <a:pt x="232" y="488"/>
                      <a:pt x="65" y="610"/>
                      <a:pt x="0" y="672"/>
                    </a:cubicBezTo>
                  </a:path>
                </a:pathLst>
              </a:custGeom>
              <a:noFill/>
              <a:ln w="28575" cap="flat" cmpd="sng">
                <a:solidFill>
                  <a:srgbClr val="0000FF">
                    <a:alpha val="100000"/>
                  </a:srgbClr>
                </a:solidFill>
                <a:prstDash val="solid"/>
                <a:miter lim="800000"/>
                <a:headEnd type="none" w="med" len="med"/>
                <a:tailEnd type="none" w="med" len="med"/>
              </a:ln>
            </p:spPr>
            <p:txBody>
              <a:bodyPr/>
              <a:lstStyle/>
              <a:p>
                <a:endParaRPr lang="zh-CN" altLang="en-US"/>
              </a:p>
            </p:txBody>
          </p:sp>
          <p:sp>
            <p:nvSpPr>
              <p:cNvPr id="13344" name="Freeform 11"/>
              <p:cNvSpPr/>
              <p:nvPr/>
            </p:nvSpPr>
            <p:spPr>
              <a:xfrm>
                <a:off x="2161" y="2689"/>
                <a:ext cx="432" cy="481"/>
              </a:xfrm>
              <a:custGeom>
                <a:avLst/>
                <a:gdLst/>
                <a:ahLst/>
                <a:cxnLst>
                  <a:cxn ang="0">
                    <a:pos x="432" y="0"/>
                  </a:cxn>
                  <a:cxn ang="0">
                    <a:pos x="128" y="282"/>
                  </a:cxn>
                  <a:cxn ang="0">
                    <a:pos x="0" y="482"/>
                  </a:cxn>
                </a:cxnLst>
                <a:rect l="0" t="0" r="0" b="0"/>
                <a:pathLst>
                  <a:path w="432" h="480">
                    <a:moveTo>
                      <a:pt x="432" y="0"/>
                    </a:moveTo>
                    <a:cubicBezTo>
                      <a:pt x="382" y="46"/>
                      <a:pt x="200" y="200"/>
                      <a:pt x="128" y="280"/>
                    </a:cubicBezTo>
                    <a:cubicBezTo>
                      <a:pt x="56" y="360"/>
                      <a:pt x="27" y="438"/>
                      <a:pt x="0" y="480"/>
                    </a:cubicBezTo>
                  </a:path>
                </a:pathLst>
              </a:custGeom>
              <a:noFill/>
              <a:ln w="28575" cap="flat" cmpd="sng">
                <a:solidFill>
                  <a:srgbClr val="0000FF">
                    <a:alpha val="100000"/>
                  </a:srgbClr>
                </a:solidFill>
                <a:prstDash val="solid"/>
                <a:miter lim="800000"/>
                <a:headEnd type="none" w="med" len="med"/>
                <a:tailEnd type="none" w="med" len="med"/>
              </a:ln>
            </p:spPr>
            <p:txBody>
              <a:bodyPr/>
              <a:lstStyle/>
              <a:p>
                <a:endParaRPr lang="zh-CN" altLang="en-US"/>
              </a:p>
            </p:txBody>
          </p:sp>
          <p:sp>
            <p:nvSpPr>
              <p:cNvPr id="13345" name="Freeform 12"/>
              <p:cNvSpPr/>
              <p:nvPr/>
            </p:nvSpPr>
            <p:spPr>
              <a:xfrm>
                <a:off x="1584" y="3169"/>
                <a:ext cx="576" cy="527"/>
              </a:xfrm>
              <a:custGeom>
                <a:avLst/>
                <a:gdLst/>
                <a:ahLst/>
                <a:cxnLst>
                  <a:cxn ang="0">
                    <a:pos x="576" y="0"/>
                  </a:cxn>
                  <a:cxn ang="0">
                    <a:pos x="384" y="334"/>
                  </a:cxn>
                  <a:cxn ang="0">
                    <a:pos x="0" y="526"/>
                  </a:cxn>
                </a:cxnLst>
                <a:rect l="0" t="0" r="0" b="0"/>
                <a:pathLst>
                  <a:path w="576" h="528">
                    <a:moveTo>
                      <a:pt x="576" y="0"/>
                    </a:moveTo>
                    <a:cubicBezTo>
                      <a:pt x="544" y="56"/>
                      <a:pt x="480" y="248"/>
                      <a:pt x="384" y="336"/>
                    </a:cubicBezTo>
                    <a:cubicBezTo>
                      <a:pt x="288" y="424"/>
                      <a:pt x="80" y="488"/>
                      <a:pt x="0" y="528"/>
                    </a:cubicBezTo>
                  </a:path>
                </a:pathLst>
              </a:custGeom>
              <a:noFill/>
              <a:ln w="28575" cap="flat" cmpd="sng">
                <a:solidFill>
                  <a:srgbClr val="0000FF">
                    <a:alpha val="100000"/>
                  </a:srgbClr>
                </a:solidFill>
                <a:prstDash val="solid"/>
                <a:miter lim="800000"/>
                <a:headEnd type="none" w="med" len="med"/>
                <a:tailEnd type="none" w="med" len="med"/>
              </a:ln>
            </p:spPr>
            <p:txBody>
              <a:bodyPr/>
              <a:lstStyle/>
              <a:p>
                <a:endParaRPr lang="zh-CN" altLang="en-US"/>
              </a:p>
            </p:txBody>
          </p:sp>
        </p:grpSp>
        <p:sp>
          <p:nvSpPr>
            <p:cNvPr id="13340" name="Text Box 13"/>
            <p:cNvSpPr txBox="1"/>
            <p:nvPr/>
          </p:nvSpPr>
          <p:spPr>
            <a:xfrm>
              <a:off x="1087" y="2493"/>
              <a:ext cx="210" cy="251"/>
            </a:xfrm>
            <a:prstGeom prst="rect">
              <a:avLst/>
            </a:prstGeom>
            <a:noFill/>
            <a:ln w="9525">
              <a:noFill/>
            </a:ln>
          </p:spPr>
          <p:txBody>
            <a:bodyPr wrap="none">
              <a:spAutoFit/>
            </a:bodyPr>
            <a:lstStyle/>
            <a:p>
              <a:r>
                <a:rPr lang="en-US" altLang="zh-CN" sz="2800" dirty="0">
                  <a:solidFill>
                    <a:srgbClr val="1C1C1C"/>
                  </a:solidFill>
                  <a:latin typeface="Times New Roman" panose="02020603050405020304" pitchFamily="18" charset="0"/>
                  <a:ea typeface="宋体" panose="02010600030101010101" pitchFamily="2" charset="-122"/>
                </a:rPr>
                <a:t>O</a:t>
              </a:r>
              <a:endParaRPr lang="en-US" altLang="zh-CN" sz="2800" dirty="0">
                <a:solidFill>
                  <a:srgbClr val="1C1C1C"/>
                </a:solidFill>
                <a:latin typeface="Times New Roman" panose="02020603050405020304" pitchFamily="18" charset="0"/>
                <a:ea typeface="宋体" panose="02010600030101010101" pitchFamily="2" charset="-122"/>
              </a:endParaRPr>
            </a:p>
          </p:txBody>
        </p:sp>
        <p:sp>
          <p:nvSpPr>
            <p:cNvPr id="13341" name="Rectangle 14"/>
            <p:cNvSpPr/>
            <p:nvPr/>
          </p:nvSpPr>
          <p:spPr>
            <a:xfrm>
              <a:off x="314" y="3603"/>
              <a:ext cx="1680" cy="393"/>
            </a:xfrm>
            <a:prstGeom prst="rect">
              <a:avLst/>
            </a:prstGeom>
            <a:noFill/>
            <a:ln w="9525" cap="flat" cmpd="sng">
              <a:solidFill>
                <a:schemeClr val="tx1"/>
              </a:solidFill>
              <a:prstDash val="solid"/>
              <a:miter/>
              <a:headEnd type="none" w="med" len="med"/>
              <a:tailEnd type="none" w="med" len="med"/>
            </a:ln>
          </p:spPr>
          <p:txBody>
            <a:bodyPr>
              <a:spAutoFit/>
            </a:bodyPr>
            <a:lstStyle/>
            <a:p>
              <a:pPr algn="ctr"/>
              <a:r>
                <a:rPr lang="zh-CN" altLang="en-US" sz="2800" b="1" dirty="0">
                  <a:solidFill>
                    <a:srgbClr val="000000"/>
                  </a:solidFill>
                  <a:latin typeface="Times New Roman" panose="02020603050405020304" pitchFamily="18" charset="0"/>
                  <a:ea typeface="宋体" panose="02010600030101010101" pitchFamily="2" charset="-122"/>
                </a:rPr>
                <a:t>软磁材料</a:t>
              </a:r>
              <a:endParaRPr lang="zh-CN" altLang="en-US" sz="2800" b="1" dirty="0">
                <a:solidFill>
                  <a:srgbClr val="000000"/>
                </a:solidFill>
                <a:latin typeface="Times New Roman" panose="02020603050405020304" pitchFamily="18" charset="0"/>
                <a:ea typeface="宋体" panose="02010600030101010101" pitchFamily="2" charset="-122"/>
              </a:endParaRPr>
            </a:p>
          </p:txBody>
        </p:sp>
      </p:grpSp>
      <p:grpSp>
        <p:nvGrpSpPr>
          <p:cNvPr id="70" name="Group 5"/>
          <p:cNvGrpSpPr/>
          <p:nvPr/>
        </p:nvGrpSpPr>
        <p:grpSpPr>
          <a:xfrm>
            <a:off x="4851400" y="2586038"/>
            <a:ext cx="2517775" cy="3141662"/>
            <a:chOff x="2064" y="1536"/>
            <a:chExt cx="1465" cy="2458"/>
          </a:xfrm>
        </p:grpSpPr>
        <p:sp>
          <p:nvSpPr>
            <p:cNvPr id="13324" name="Rectangle 6"/>
            <p:cNvSpPr/>
            <p:nvPr/>
          </p:nvSpPr>
          <p:spPr>
            <a:xfrm>
              <a:off x="2064" y="1536"/>
              <a:ext cx="1440" cy="1888"/>
            </a:xfrm>
            <a:prstGeom prst="rect">
              <a:avLst/>
            </a:prstGeom>
            <a:solidFill>
              <a:schemeClr val="bg1">
                <a:alpha val="0"/>
              </a:schemeClr>
            </a:solidFill>
            <a:ln w="9525" cap="flat" cmpd="sng">
              <a:solidFill>
                <a:schemeClr val="tx2"/>
              </a:solidFill>
              <a:prstDash val="solid"/>
              <a:miter/>
              <a:headEnd type="none" w="med" len="med"/>
              <a:tailEnd type="none" w="med" len="med"/>
            </a:ln>
          </p:spPr>
          <p:txBody>
            <a:bodyPr wrap="none" anchor="ctr"/>
            <a:lstStyle/>
            <a:p>
              <a:endParaRPr lang="zh-CN" altLang="en-US" dirty="0">
                <a:latin typeface="Verdana" panose="020B0604030504040204" pitchFamily="34" charset="0"/>
              </a:endParaRPr>
            </a:p>
          </p:txBody>
        </p:sp>
        <p:sp>
          <p:nvSpPr>
            <p:cNvPr id="13325" name="Line 7"/>
            <p:cNvSpPr/>
            <p:nvPr/>
          </p:nvSpPr>
          <p:spPr>
            <a:xfrm>
              <a:off x="2064" y="2410"/>
              <a:ext cx="1423" cy="0"/>
            </a:xfrm>
            <a:prstGeom prst="line">
              <a:avLst/>
            </a:prstGeom>
            <a:ln w="12700" cap="flat" cmpd="sng">
              <a:solidFill>
                <a:schemeClr val="tx1"/>
              </a:solidFill>
              <a:prstDash val="solid"/>
              <a:miter/>
              <a:headEnd type="none" w="med" len="med"/>
              <a:tailEnd type="triangle" w="sm" len="lg"/>
            </a:ln>
          </p:spPr>
        </p:sp>
        <p:sp>
          <p:nvSpPr>
            <p:cNvPr id="13326" name="Line 8"/>
            <p:cNvSpPr/>
            <p:nvPr/>
          </p:nvSpPr>
          <p:spPr>
            <a:xfrm flipH="1" flipV="1">
              <a:off x="2736" y="1680"/>
              <a:ext cx="0" cy="1494"/>
            </a:xfrm>
            <a:prstGeom prst="line">
              <a:avLst/>
            </a:prstGeom>
            <a:ln w="12700" cap="flat" cmpd="sng">
              <a:solidFill>
                <a:schemeClr val="tx1"/>
              </a:solidFill>
              <a:prstDash val="solid"/>
              <a:miter/>
              <a:headEnd type="none" w="med" len="med"/>
              <a:tailEnd type="triangle" w="sm" len="lg"/>
            </a:ln>
          </p:spPr>
        </p:sp>
        <p:graphicFrame>
          <p:nvGraphicFramePr>
            <p:cNvPr id="13327" name="Object 9"/>
            <p:cNvGraphicFramePr>
              <a:graphicFrameLocks noChangeAspect="1"/>
            </p:cNvGraphicFramePr>
            <p:nvPr/>
          </p:nvGraphicFramePr>
          <p:xfrm>
            <a:off x="3264" y="2459"/>
            <a:ext cx="192" cy="178"/>
          </p:xfrm>
          <a:graphic>
            <a:graphicData uri="http://schemas.openxmlformats.org/presentationml/2006/ole">
              <mc:AlternateContent xmlns:mc="http://schemas.openxmlformats.org/markup-compatibility/2006">
                <mc:Choice xmlns:v="urn:schemas-microsoft-com:vml" Requires="v">
                  <p:oleObj spid="_x0000_s3264" name="" r:id="rId3" imgW="266700" imgH="228600" progId="Equation.3">
                    <p:embed/>
                  </p:oleObj>
                </mc:Choice>
                <mc:Fallback>
                  <p:oleObj name="" r:id="rId3" imgW="266700" imgH="228600" progId="Equation.3">
                    <p:embed/>
                    <p:pic>
                      <p:nvPicPr>
                        <p:cNvPr id="0" name="图片 3075"/>
                        <p:cNvPicPr/>
                        <p:nvPr/>
                      </p:nvPicPr>
                      <p:blipFill>
                        <a:blip r:embed="rId1"/>
                        <a:stretch>
                          <a:fillRect/>
                        </a:stretch>
                      </p:blipFill>
                      <p:spPr>
                        <a:xfrm>
                          <a:off x="3264" y="2459"/>
                          <a:ext cx="192" cy="178"/>
                        </a:xfrm>
                        <a:prstGeom prst="rect">
                          <a:avLst/>
                        </a:prstGeom>
                        <a:noFill/>
                        <a:ln w="38100">
                          <a:noFill/>
                          <a:miter/>
                        </a:ln>
                      </p:spPr>
                    </p:pic>
                  </p:oleObj>
                </mc:Fallback>
              </mc:AlternateContent>
            </a:graphicData>
          </a:graphic>
        </p:graphicFrame>
        <p:graphicFrame>
          <p:nvGraphicFramePr>
            <p:cNvPr id="13328" name="Object 10"/>
            <p:cNvGraphicFramePr>
              <a:graphicFrameLocks noChangeAspect="1"/>
            </p:cNvGraphicFramePr>
            <p:nvPr/>
          </p:nvGraphicFramePr>
          <p:xfrm>
            <a:off x="2544" y="1643"/>
            <a:ext cx="168" cy="192"/>
          </p:xfrm>
          <a:graphic>
            <a:graphicData uri="http://schemas.openxmlformats.org/presentationml/2006/ole">
              <mc:AlternateContent xmlns:mc="http://schemas.openxmlformats.org/markup-compatibility/2006">
                <mc:Choice xmlns:v="urn:schemas-microsoft-com:vml" Requires="v">
                  <p:oleObj spid="_x0000_s3265" name="" r:id="rId4" imgW="215900" imgH="228600" progId="Equation.3">
                    <p:embed/>
                  </p:oleObj>
                </mc:Choice>
                <mc:Fallback>
                  <p:oleObj name="" r:id="rId4" imgW="215900" imgH="228600" progId="Equation.3">
                    <p:embed/>
                    <p:pic>
                      <p:nvPicPr>
                        <p:cNvPr id="0" name="图片 3076"/>
                        <p:cNvPicPr/>
                        <p:nvPr/>
                      </p:nvPicPr>
                      <p:blipFill>
                        <a:blip r:embed="rId2"/>
                        <a:stretch>
                          <a:fillRect/>
                        </a:stretch>
                      </p:blipFill>
                      <p:spPr>
                        <a:xfrm>
                          <a:off x="2544" y="1643"/>
                          <a:ext cx="168" cy="192"/>
                        </a:xfrm>
                        <a:prstGeom prst="rect">
                          <a:avLst/>
                        </a:prstGeom>
                        <a:noFill/>
                        <a:ln w="38100">
                          <a:noFill/>
                          <a:miter/>
                        </a:ln>
                      </p:spPr>
                    </p:pic>
                  </p:oleObj>
                </mc:Fallback>
              </mc:AlternateContent>
            </a:graphicData>
          </a:graphic>
        </p:graphicFrame>
        <p:grpSp>
          <p:nvGrpSpPr>
            <p:cNvPr id="13329" name="Group 11"/>
            <p:cNvGrpSpPr/>
            <p:nvPr/>
          </p:nvGrpSpPr>
          <p:grpSpPr>
            <a:xfrm>
              <a:off x="2238" y="1908"/>
              <a:ext cx="1046" cy="1004"/>
              <a:chOff x="864" y="1968"/>
              <a:chExt cx="1728" cy="1536"/>
            </a:xfrm>
          </p:grpSpPr>
          <p:sp>
            <p:nvSpPr>
              <p:cNvPr id="13332" name="Freeform 12"/>
              <p:cNvSpPr/>
              <p:nvPr/>
            </p:nvSpPr>
            <p:spPr>
              <a:xfrm>
                <a:off x="864" y="1968"/>
                <a:ext cx="1728" cy="1536"/>
              </a:xfrm>
              <a:custGeom>
                <a:avLst/>
                <a:gdLst/>
                <a:ahLst/>
                <a:cxnLst>
                  <a:cxn ang="0">
                    <a:pos x="0" y="1536"/>
                  </a:cxn>
                  <a:cxn ang="0">
                    <a:pos x="240" y="1392"/>
                  </a:cxn>
                  <a:cxn ang="0">
                    <a:pos x="432" y="1152"/>
                  </a:cxn>
                  <a:cxn ang="0">
                    <a:pos x="558" y="756"/>
                  </a:cxn>
                  <a:cxn ang="0">
                    <a:pos x="702" y="408"/>
                  </a:cxn>
                  <a:cxn ang="0">
                    <a:pos x="882" y="204"/>
                  </a:cxn>
                  <a:cxn ang="0">
                    <a:pos x="1062" y="108"/>
                  </a:cxn>
                  <a:cxn ang="0">
                    <a:pos x="1296" y="48"/>
                  </a:cxn>
                  <a:cxn ang="0">
                    <a:pos x="1728" y="0"/>
                  </a:cxn>
                </a:cxnLst>
                <a:rect l="0" t="0" r="0" b="0"/>
                <a:pathLst>
                  <a:path w="1728" h="1536">
                    <a:moveTo>
                      <a:pt x="0" y="1536"/>
                    </a:moveTo>
                    <a:cubicBezTo>
                      <a:pt x="84" y="1496"/>
                      <a:pt x="168" y="1456"/>
                      <a:pt x="240" y="1392"/>
                    </a:cubicBezTo>
                    <a:cubicBezTo>
                      <a:pt x="312" y="1328"/>
                      <a:pt x="379" y="1258"/>
                      <a:pt x="432" y="1152"/>
                    </a:cubicBezTo>
                    <a:cubicBezTo>
                      <a:pt x="485" y="1046"/>
                      <a:pt x="513" y="880"/>
                      <a:pt x="558" y="756"/>
                    </a:cubicBezTo>
                    <a:cubicBezTo>
                      <a:pt x="603" y="632"/>
                      <a:pt x="648" y="500"/>
                      <a:pt x="702" y="408"/>
                    </a:cubicBezTo>
                    <a:cubicBezTo>
                      <a:pt x="756" y="316"/>
                      <a:pt x="822" y="254"/>
                      <a:pt x="882" y="204"/>
                    </a:cubicBezTo>
                    <a:cubicBezTo>
                      <a:pt x="942" y="154"/>
                      <a:pt x="993" y="134"/>
                      <a:pt x="1062" y="108"/>
                    </a:cubicBezTo>
                    <a:cubicBezTo>
                      <a:pt x="1131" y="82"/>
                      <a:pt x="1185" y="66"/>
                      <a:pt x="1296" y="48"/>
                    </a:cubicBezTo>
                    <a:cubicBezTo>
                      <a:pt x="1407" y="30"/>
                      <a:pt x="1656" y="8"/>
                      <a:pt x="1728" y="0"/>
                    </a:cubicBezTo>
                  </a:path>
                </a:pathLst>
              </a:custGeom>
              <a:noFill/>
              <a:ln w="28575" cap="flat" cmpd="sng">
                <a:solidFill>
                  <a:srgbClr val="0000FF">
                    <a:alpha val="100000"/>
                  </a:srgbClr>
                </a:solidFill>
                <a:prstDash val="solid"/>
                <a:miter lim="800000"/>
                <a:headEnd type="none" w="med" len="med"/>
                <a:tailEnd type="none" w="sm" len="lg"/>
              </a:ln>
            </p:spPr>
            <p:txBody>
              <a:bodyPr/>
              <a:lstStyle/>
              <a:p>
                <a:endParaRPr lang="zh-CN" altLang="en-US"/>
              </a:p>
            </p:txBody>
          </p:sp>
          <p:sp>
            <p:nvSpPr>
              <p:cNvPr id="13333" name="Freeform 13"/>
              <p:cNvSpPr/>
              <p:nvPr/>
            </p:nvSpPr>
            <p:spPr>
              <a:xfrm>
                <a:off x="864" y="1968"/>
                <a:ext cx="1728" cy="1536"/>
              </a:xfrm>
              <a:custGeom>
                <a:avLst/>
                <a:gdLst/>
                <a:ahLst/>
                <a:cxnLst>
                  <a:cxn ang="0">
                    <a:pos x="0" y="1536"/>
                  </a:cxn>
                  <a:cxn ang="0">
                    <a:pos x="438" y="1476"/>
                  </a:cxn>
                  <a:cxn ang="0">
                    <a:pos x="846" y="1314"/>
                  </a:cxn>
                  <a:cxn ang="0">
                    <a:pos x="1008" y="1116"/>
                  </a:cxn>
                  <a:cxn ang="0">
                    <a:pos x="1152" y="768"/>
                  </a:cxn>
                  <a:cxn ang="0">
                    <a:pos x="1296" y="384"/>
                  </a:cxn>
                  <a:cxn ang="0">
                    <a:pos x="1440" y="192"/>
                  </a:cxn>
                  <a:cxn ang="0">
                    <a:pos x="1728" y="0"/>
                  </a:cxn>
                </a:cxnLst>
                <a:rect l="0" t="0" r="0" b="0"/>
                <a:pathLst>
                  <a:path w="1728" h="1536">
                    <a:moveTo>
                      <a:pt x="0" y="1536"/>
                    </a:moveTo>
                    <a:cubicBezTo>
                      <a:pt x="73" y="1526"/>
                      <a:pt x="297" y="1513"/>
                      <a:pt x="438" y="1476"/>
                    </a:cubicBezTo>
                    <a:cubicBezTo>
                      <a:pt x="579" y="1439"/>
                      <a:pt x="751" y="1374"/>
                      <a:pt x="846" y="1314"/>
                    </a:cubicBezTo>
                    <a:cubicBezTo>
                      <a:pt x="941" y="1254"/>
                      <a:pt x="957" y="1207"/>
                      <a:pt x="1008" y="1116"/>
                    </a:cubicBezTo>
                    <a:cubicBezTo>
                      <a:pt x="1059" y="1025"/>
                      <a:pt x="1104" y="890"/>
                      <a:pt x="1152" y="768"/>
                    </a:cubicBezTo>
                    <a:cubicBezTo>
                      <a:pt x="1200" y="646"/>
                      <a:pt x="1248" y="480"/>
                      <a:pt x="1296" y="384"/>
                    </a:cubicBezTo>
                    <a:cubicBezTo>
                      <a:pt x="1344" y="288"/>
                      <a:pt x="1368" y="256"/>
                      <a:pt x="1440" y="192"/>
                    </a:cubicBezTo>
                    <a:cubicBezTo>
                      <a:pt x="1512" y="128"/>
                      <a:pt x="1680" y="32"/>
                      <a:pt x="1728" y="0"/>
                    </a:cubicBezTo>
                  </a:path>
                </a:pathLst>
              </a:custGeom>
              <a:noFill/>
              <a:ln w="28575" cap="flat" cmpd="sng">
                <a:solidFill>
                  <a:srgbClr val="0000FF">
                    <a:alpha val="100000"/>
                  </a:srgbClr>
                </a:solidFill>
                <a:prstDash val="solid"/>
                <a:miter lim="800000"/>
                <a:headEnd type="none" w="med" len="med"/>
                <a:tailEnd type="none" w="sm" len="lg"/>
              </a:ln>
            </p:spPr>
            <p:txBody>
              <a:bodyPr/>
              <a:lstStyle/>
              <a:p>
                <a:endParaRPr lang="zh-CN" altLang="en-US"/>
              </a:p>
            </p:txBody>
          </p:sp>
        </p:grpSp>
        <p:sp>
          <p:nvSpPr>
            <p:cNvPr id="13330" name="Text Box 14"/>
            <p:cNvSpPr txBox="1"/>
            <p:nvPr/>
          </p:nvSpPr>
          <p:spPr>
            <a:xfrm>
              <a:off x="2506" y="2346"/>
              <a:ext cx="200" cy="259"/>
            </a:xfrm>
            <a:prstGeom prst="rect">
              <a:avLst/>
            </a:prstGeom>
            <a:noFill/>
            <a:ln w="9525">
              <a:noFill/>
            </a:ln>
          </p:spPr>
          <p:txBody>
            <a:bodyPr wrap="none">
              <a:spAutoFit/>
            </a:bodyPr>
            <a:lstStyle/>
            <a:p>
              <a:r>
                <a:rPr lang="en-US" altLang="zh-CN" sz="2800" dirty="0">
                  <a:solidFill>
                    <a:srgbClr val="1C1C1C"/>
                  </a:solidFill>
                  <a:latin typeface="Times New Roman" panose="02020603050405020304" pitchFamily="18" charset="0"/>
                  <a:ea typeface="宋体" panose="02010600030101010101" pitchFamily="2" charset="-122"/>
                </a:rPr>
                <a:t>O</a:t>
              </a:r>
              <a:endParaRPr lang="en-US" altLang="zh-CN" sz="2800" dirty="0">
                <a:solidFill>
                  <a:srgbClr val="1C1C1C"/>
                </a:solidFill>
                <a:latin typeface="Times New Roman" panose="02020603050405020304" pitchFamily="18" charset="0"/>
                <a:ea typeface="宋体" panose="02010600030101010101" pitchFamily="2" charset="-122"/>
              </a:endParaRPr>
            </a:p>
          </p:txBody>
        </p:sp>
        <p:sp>
          <p:nvSpPr>
            <p:cNvPr id="13331" name="Rectangle 15"/>
            <p:cNvSpPr/>
            <p:nvPr/>
          </p:nvSpPr>
          <p:spPr>
            <a:xfrm>
              <a:off x="2089" y="3585"/>
              <a:ext cx="1440" cy="409"/>
            </a:xfrm>
            <a:prstGeom prst="rect">
              <a:avLst/>
            </a:prstGeom>
            <a:noFill/>
            <a:ln w="9525" cap="flat" cmpd="sng">
              <a:solidFill>
                <a:schemeClr val="tx1"/>
              </a:solidFill>
              <a:prstDash val="solid"/>
              <a:miter/>
              <a:headEnd type="none" w="med" len="med"/>
              <a:tailEnd type="none" w="med" len="med"/>
            </a:ln>
          </p:spPr>
          <p:txBody>
            <a:bodyPr>
              <a:spAutoFit/>
            </a:bodyPr>
            <a:lstStyle/>
            <a:p>
              <a:pPr algn="ctr"/>
              <a:r>
                <a:rPr lang="zh-CN" altLang="en-US" sz="2800" b="1" dirty="0">
                  <a:latin typeface="Times New Roman" panose="02020603050405020304" pitchFamily="18" charset="0"/>
                  <a:ea typeface="宋体" panose="02010600030101010101" pitchFamily="2" charset="-122"/>
                </a:rPr>
                <a:t>硬磁材料</a:t>
              </a:r>
              <a:endParaRPr lang="zh-CN" altLang="en-US" sz="2800" b="1" dirty="0">
                <a:latin typeface="Times New Roman" panose="02020603050405020304" pitchFamily="18" charset="0"/>
                <a:ea typeface="宋体" panose="02010600030101010101" pitchFamily="2" charset="-122"/>
              </a:endParaRPr>
            </a:p>
          </p:txBody>
        </p:sp>
      </p:grpSp>
      <p:sp>
        <p:nvSpPr>
          <p:cNvPr id="9" name="TextBox 8"/>
          <p:cNvSpPr txBox="1"/>
          <p:nvPr/>
        </p:nvSpPr>
        <p:spPr>
          <a:xfrm>
            <a:off x="1415098" y="5934075"/>
            <a:ext cx="2376487" cy="384175"/>
          </a:xfrm>
          <a:prstGeom prst="rect">
            <a:avLst/>
          </a:prstGeom>
          <a:noFill/>
          <a:ln w="9525">
            <a:noFill/>
          </a:ln>
        </p:spPr>
        <p:txBody>
          <a:bodyPr>
            <a:spAutoFit/>
          </a:bodyPr>
          <a:lstStyle/>
          <a:p>
            <a:pPr algn="ctr"/>
            <a:r>
              <a:rPr lang="zh-CN" altLang="en-US" dirty="0">
                <a:latin typeface="Verdana" panose="020B0604030504040204" pitchFamily="34" charset="0"/>
              </a:rPr>
              <a:t>矫顽磁力小</a:t>
            </a:r>
            <a:endParaRPr lang="zh-CN" altLang="en-US" dirty="0">
              <a:latin typeface="Verdana" panose="020B0604030504040204" pitchFamily="34" charset="0"/>
            </a:endParaRPr>
          </a:p>
        </p:txBody>
      </p:sp>
      <p:sp>
        <p:nvSpPr>
          <p:cNvPr id="82" name="TextBox 81"/>
          <p:cNvSpPr txBox="1"/>
          <p:nvPr/>
        </p:nvSpPr>
        <p:spPr>
          <a:xfrm>
            <a:off x="4921250" y="5934075"/>
            <a:ext cx="2376488" cy="384175"/>
          </a:xfrm>
          <a:prstGeom prst="rect">
            <a:avLst/>
          </a:prstGeom>
          <a:noFill/>
          <a:ln w="9525">
            <a:noFill/>
          </a:ln>
        </p:spPr>
        <p:txBody>
          <a:bodyPr>
            <a:spAutoFit/>
          </a:bodyPr>
          <a:lstStyle/>
          <a:p>
            <a:pPr algn="ctr"/>
            <a:r>
              <a:rPr lang="zh-CN" altLang="en-US" dirty="0">
                <a:latin typeface="Verdana" panose="020B0604030504040204" pitchFamily="34" charset="0"/>
              </a:rPr>
              <a:t>剩磁、矫顽磁力大</a:t>
            </a:r>
            <a:endParaRPr lang="zh-CN" altLang="en-US" dirty="0">
              <a:latin typeface="Verdana" panose="020B0604030504040204" pitchFamily="34" charset="0"/>
            </a:endParaRPr>
          </a:p>
        </p:txBody>
      </p:sp>
      <p:sp>
        <p:nvSpPr>
          <p:cNvPr id="22" name="TextBox 21"/>
          <p:cNvSpPr txBox="1"/>
          <p:nvPr/>
        </p:nvSpPr>
        <p:spPr>
          <a:xfrm>
            <a:off x="4660900" y="1069975"/>
            <a:ext cx="3116263" cy="277813"/>
          </a:xfrm>
          <a:prstGeom prst="rect">
            <a:avLst/>
          </a:prstGeom>
          <a:noFill/>
          <a:ln w="9525">
            <a:noFill/>
          </a:ln>
        </p:spPr>
        <p:txBody>
          <a:bodyPr>
            <a:spAutoFit/>
          </a:bodyPr>
          <a:lstStyle/>
          <a:p>
            <a:r>
              <a:rPr lang="zh-CN" altLang="en-US" sz="1200" dirty="0">
                <a:latin typeface="Verdana" panose="020B0604030504040204" pitchFamily="34" charset="0"/>
              </a:rPr>
              <a:t>（参考</a:t>
            </a:r>
            <a:r>
              <a:rPr lang="en-US" altLang="zh-CN" sz="1200" dirty="0">
                <a:latin typeface="Verdana" panose="020B0604030504040204" pitchFamily="34" charset="0"/>
              </a:rPr>
              <a:t>《</a:t>
            </a:r>
            <a:r>
              <a:rPr lang="zh-CN" altLang="en-US" sz="1200" dirty="0">
                <a:latin typeface="Verdana" panose="020B0604030504040204" pitchFamily="34" charset="0"/>
              </a:rPr>
              <a:t>大学物理实验</a:t>
            </a:r>
            <a:r>
              <a:rPr lang="en-US" altLang="zh-CN" sz="1200" dirty="0">
                <a:latin typeface="Verdana" panose="020B0604030504040204" pitchFamily="34" charset="0"/>
              </a:rPr>
              <a:t>》</a:t>
            </a:r>
            <a:r>
              <a:rPr lang="zh-CN" altLang="en-US" sz="1200" dirty="0">
                <a:latin typeface="Verdana" panose="020B0604030504040204" pitchFamily="34" charset="0"/>
              </a:rPr>
              <a:t>机械工业出版社）</a:t>
            </a:r>
            <a:endParaRPr lang="zh-CN" altLang="en-US" sz="1200"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3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p:bldP spid="9" grpId="0"/>
      <p:bldP spid="82"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alpha val="1000"/>
          </a:schemeClr>
        </a:solidFill>
        <a:effectLst/>
      </p:bgPr>
    </p:bg>
    <p:spTree>
      <p:nvGrpSpPr>
        <p:cNvPr id="1" name=""/>
        <p:cNvGrpSpPr/>
        <p:nvPr/>
      </p:nvGrpSpPr>
      <p:grpSpPr>
        <a:xfrm>
          <a:off x="0" y="0"/>
          <a:ext cx="0" cy="0"/>
          <a:chOff x="0" y="0"/>
          <a:chExt cx="0" cy="0"/>
        </a:xfrm>
      </p:grpSpPr>
      <p:sp>
        <p:nvSpPr>
          <p:cNvPr id="11266" name="文本框 10"/>
          <p:cNvSpPr txBox="1"/>
          <p:nvPr/>
        </p:nvSpPr>
        <p:spPr>
          <a:xfrm>
            <a:off x="522288" y="287338"/>
            <a:ext cx="4049712" cy="523875"/>
          </a:xfrm>
          <a:prstGeom prst="rect">
            <a:avLst/>
          </a:prstGeom>
          <a:noFill/>
          <a:ln w="9525">
            <a:noFill/>
          </a:ln>
        </p:spPr>
        <p:txBody>
          <a:bodyPr>
            <a:spAutoFit/>
          </a:bodyPr>
          <a:lstStyle/>
          <a:p>
            <a:r>
              <a:rPr lang="zh-CN" altLang="en-US" sz="2800" b="1" dirty="0">
                <a:latin typeface="微软雅黑" panose="020B0503020204020204" pitchFamily="34" charset="-122"/>
              </a:rPr>
              <a:t>基本概念</a:t>
            </a:r>
            <a:endParaRPr lang="zh-CN" altLang="en-US" sz="2800" b="1" dirty="0">
              <a:latin typeface="微软雅黑" panose="020B0503020204020204" pitchFamily="34" charset="-122"/>
            </a:endParaRPr>
          </a:p>
        </p:txBody>
      </p:sp>
      <p:sp>
        <p:nvSpPr>
          <p:cNvPr id="11267" name="灯片编号占位符 3"/>
          <p:cNvSpPr txBox="1">
            <a:spLocks noGrp="1"/>
          </p:cNvSpPr>
          <p:nvPr>
            <p:ph type="sldNum" sz="quarter" idx="4"/>
          </p:nvPr>
        </p:nvSpPr>
        <p:spPr>
          <a:xfrm>
            <a:off x="8101013" y="6405563"/>
            <a:ext cx="1042987" cy="365125"/>
          </a:xfrm>
          <a:noFill/>
          <a:ln>
            <a:noFill/>
          </a:ln>
        </p:spPr>
        <p:txBody>
          <a:bodyPr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5pPr>
          </a:lstStyle>
          <a:p>
            <a:pPr lvl="0" algn="ctr" eaLnBrk="1" hangingPunct="1"/>
            <a:fld id="{9A0DB2DC-4C9A-4742-B13C-FB6460FD3503}" type="slidenum">
              <a:rPr lang="zh-CN" altLang="en-US" sz="2000" b="1" dirty="0">
                <a:solidFill>
                  <a:schemeClr val="bg1"/>
                </a:solidFill>
              </a:rPr>
            </a:fld>
            <a:endParaRPr lang="zh-CN" altLang="en-US" sz="2000" b="1" dirty="0">
              <a:solidFill>
                <a:schemeClr val="bg1"/>
              </a:solidFill>
            </a:endParaRPr>
          </a:p>
        </p:txBody>
      </p:sp>
      <p:sp>
        <p:nvSpPr>
          <p:cNvPr id="11268" name="矩形 13"/>
          <p:cNvSpPr/>
          <p:nvPr/>
        </p:nvSpPr>
        <p:spPr>
          <a:xfrm>
            <a:off x="1274763" y="1014413"/>
            <a:ext cx="2646362" cy="460375"/>
          </a:xfrm>
          <a:prstGeom prst="rect">
            <a:avLst/>
          </a:prstGeom>
          <a:solidFill>
            <a:schemeClr val="accent1"/>
          </a:solidFill>
          <a:ln w="9525">
            <a:noFill/>
          </a:ln>
        </p:spPr>
        <p:txBody>
          <a:bodyPr wrap="none">
            <a:spAutoFit/>
          </a:bodyPr>
          <a:lstStyle/>
          <a:p>
            <a:r>
              <a:rPr lang="zh-CN" altLang="en-US" sz="2400" b="1" dirty="0">
                <a:solidFill>
                  <a:schemeClr val="bg1"/>
                </a:solidFill>
                <a:latin typeface="Verdana" panose="020B0604030504040204" pitchFamily="34" charset="0"/>
              </a:rPr>
              <a:t>什么是铁磁材料？</a:t>
            </a:r>
            <a:endParaRPr lang="en-US" altLang="zh-CN" sz="2400" b="1" dirty="0">
              <a:solidFill>
                <a:schemeClr val="bg1"/>
              </a:solidFill>
              <a:latin typeface="Verdana" panose="020B0604030504040204" pitchFamily="34" charset="0"/>
            </a:endParaRPr>
          </a:p>
        </p:txBody>
      </p:sp>
      <p:sp>
        <p:nvSpPr>
          <p:cNvPr id="21" name="矩形 20"/>
          <p:cNvSpPr/>
          <p:nvPr/>
        </p:nvSpPr>
        <p:spPr>
          <a:xfrm>
            <a:off x="1227138" y="2239963"/>
            <a:ext cx="6902450" cy="482600"/>
          </a:xfrm>
          <a:prstGeom prst="rect">
            <a:avLst/>
          </a:prstGeom>
          <a:solidFill>
            <a:schemeClr val="accent1"/>
          </a:solidFill>
          <a:ln w="9525">
            <a:noFill/>
          </a:ln>
        </p:spPr>
        <p:txBody>
          <a:bodyPr wrap="none">
            <a:spAutoFit/>
          </a:bodyPr>
          <a:lstStyle/>
          <a:p>
            <a:r>
              <a:rPr lang="zh-CN" altLang="en-US" sz="2400" b="1" dirty="0">
                <a:solidFill>
                  <a:schemeClr val="bg1"/>
                </a:solidFill>
                <a:latin typeface="Verdana" panose="020B0604030504040204" pitchFamily="34" charset="0"/>
              </a:rPr>
              <a:t>什么是起始磁化曲线？磁滞回线？基本磁化曲线？</a:t>
            </a:r>
            <a:endParaRPr lang="en-US" altLang="zh-CN" sz="2400" b="1" dirty="0">
              <a:solidFill>
                <a:schemeClr val="bg1"/>
              </a:solidFill>
              <a:latin typeface="Verdana" panose="020B0604030504040204" pitchFamily="34" charset="0"/>
            </a:endParaRPr>
          </a:p>
        </p:txBody>
      </p:sp>
      <p:sp>
        <p:nvSpPr>
          <p:cNvPr id="11270" name="矩形 4"/>
          <p:cNvSpPr/>
          <p:nvPr/>
        </p:nvSpPr>
        <p:spPr>
          <a:xfrm>
            <a:off x="1250950" y="1500188"/>
            <a:ext cx="7058025" cy="473075"/>
          </a:xfrm>
          <a:prstGeom prst="rect">
            <a:avLst/>
          </a:prstGeom>
          <a:noFill/>
          <a:ln w="9525">
            <a:noFill/>
          </a:ln>
        </p:spPr>
        <p:txBody>
          <a:bodyPr>
            <a:spAutoFit/>
          </a:bodyPr>
          <a:lstStyle/>
          <a:p>
            <a:pPr>
              <a:lnSpc>
                <a:spcPct val="125000"/>
              </a:lnSpc>
            </a:pPr>
            <a:r>
              <a:rPr lang="zh-CN" altLang="en-US" sz="2000" dirty="0">
                <a:latin typeface="Verdana" panose="020B0604030504040204" pitchFamily="34" charset="0"/>
              </a:rPr>
              <a:t>通常为</a:t>
            </a:r>
            <a:r>
              <a:rPr lang="en-US" altLang="zh-CN" sz="2000" dirty="0">
                <a:latin typeface="Verdana" panose="020B0604030504040204" pitchFamily="34" charset="0"/>
              </a:rPr>
              <a:t>Fe</a:t>
            </a:r>
            <a:r>
              <a:rPr lang="zh-CN" altLang="en-US" sz="2000" dirty="0">
                <a:latin typeface="Verdana" panose="020B0604030504040204" pitchFamily="34" charset="0"/>
              </a:rPr>
              <a:t>、</a:t>
            </a:r>
            <a:r>
              <a:rPr lang="en-US" altLang="zh-CN" sz="2000" dirty="0">
                <a:latin typeface="Verdana" panose="020B0604030504040204" pitchFamily="34" charset="0"/>
              </a:rPr>
              <a:t>Co</a:t>
            </a:r>
            <a:r>
              <a:rPr lang="zh-CN" altLang="en-US" sz="2000" dirty="0">
                <a:latin typeface="Verdana" panose="020B0604030504040204" pitchFamily="34" charset="0"/>
              </a:rPr>
              <a:t>、</a:t>
            </a:r>
            <a:r>
              <a:rPr lang="en-US" altLang="zh-CN" sz="2000" dirty="0">
                <a:latin typeface="Verdana" panose="020B0604030504040204" pitchFamily="34" charset="0"/>
              </a:rPr>
              <a:t>Ni</a:t>
            </a:r>
            <a:r>
              <a:rPr lang="zh-CN" altLang="en-US" sz="2000" dirty="0">
                <a:latin typeface="Verdana" panose="020B0604030504040204" pitchFamily="34" charset="0"/>
              </a:rPr>
              <a:t>及它们的合金。</a:t>
            </a:r>
            <a:endParaRPr lang="en-US" altLang="zh-CN" sz="2000" dirty="0">
              <a:latin typeface="Verdana" panose="020B0604030504040204" pitchFamily="34" charset="0"/>
            </a:endParaRPr>
          </a:p>
        </p:txBody>
      </p:sp>
      <p:sp>
        <p:nvSpPr>
          <p:cNvPr id="3" name="TextBox 2"/>
          <p:cNvSpPr txBox="1"/>
          <p:nvPr/>
        </p:nvSpPr>
        <p:spPr>
          <a:xfrm>
            <a:off x="4886960" y="3282315"/>
            <a:ext cx="1790700" cy="384175"/>
          </a:xfrm>
          <a:prstGeom prst="rect">
            <a:avLst/>
          </a:prstGeom>
          <a:noFill/>
          <a:ln w="9525">
            <a:noFill/>
          </a:ln>
        </p:spPr>
        <p:txBody>
          <a:bodyPr>
            <a:spAutoFit/>
          </a:bodyPr>
          <a:lstStyle/>
          <a:p>
            <a:r>
              <a:rPr lang="zh-CN" altLang="en-US" dirty="0">
                <a:solidFill>
                  <a:srgbClr val="FF0000"/>
                </a:solidFill>
                <a:latin typeface="Verdana" panose="020B0604030504040204" pitchFamily="34" charset="0"/>
              </a:rPr>
              <a:t>起始磁化曲线</a:t>
            </a:r>
            <a:endParaRPr lang="zh-CN" altLang="en-US" dirty="0">
              <a:solidFill>
                <a:srgbClr val="FF0000"/>
              </a:solidFill>
              <a:latin typeface="Verdana" panose="020B0604030504040204" pitchFamily="34" charset="0"/>
            </a:endParaRPr>
          </a:p>
        </p:txBody>
      </p:sp>
      <p:sp>
        <p:nvSpPr>
          <p:cNvPr id="6" name="TextBox 5"/>
          <p:cNvSpPr txBox="1"/>
          <p:nvPr/>
        </p:nvSpPr>
        <p:spPr>
          <a:xfrm>
            <a:off x="4886325" y="5473700"/>
            <a:ext cx="1257300" cy="369888"/>
          </a:xfrm>
          <a:prstGeom prst="rect">
            <a:avLst/>
          </a:prstGeom>
          <a:noFill/>
          <a:ln w="9525">
            <a:noFill/>
          </a:ln>
        </p:spPr>
        <p:txBody>
          <a:bodyPr>
            <a:spAutoFit/>
          </a:bodyPr>
          <a:lstStyle/>
          <a:p>
            <a:r>
              <a:rPr lang="zh-CN" altLang="en-US" dirty="0">
                <a:solidFill>
                  <a:srgbClr val="2F99FF"/>
                </a:solidFill>
                <a:latin typeface="Verdana" panose="020B0604030504040204" pitchFamily="34" charset="0"/>
              </a:rPr>
              <a:t>磁滞回线</a:t>
            </a:r>
            <a:endParaRPr lang="zh-CN" altLang="en-US" dirty="0">
              <a:solidFill>
                <a:srgbClr val="2F99FF"/>
              </a:solidFill>
              <a:latin typeface="Verdana" panose="020B0604030504040204" pitchFamily="34" charset="0"/>
            </a:endParaRPr>
          </a:p>
        </p:txBody>
      </p:sp>
      <p:grpSp>
        <p:nvGrpSpPr>
          <p:cNvPr id="2054" name="组合 2053"/>
          <p:cNvGrpSpPr/>
          <p:nvPr/>
        </p:nvGrpSpPr>
        <p:grpSpPr>
          <a:xfrm>
            <a:off x="1670050" y="2838450"/>
            <a:ext cx="3863975" cy="3133725"/>
            <a:chOff x="1670796" y="2838450"/>
            <a:chExt cx="3863229" cy="3133217"/>
          </a:xfrm>
        </p:grpSpPr>
        <p:grpSp>
          <p:nvGrpSpPr>
            <p:cNvPr id="11277" name="组合 9"/>
            <p:cNvGrpSpPr/>
            <p:nvPr/>
          </p:nvGrpSpPr>
          <p:grpSpPr>
            <a:xfrm>
              <a:off x="1670796" y="2838450"/>
              <a:ext cx="3863229" cy="3133217"/>
              <a:chOff x="4192588" y="1330325"/>
              <a:chExt cx="4700587" cy="3959225"/>
            </a:xfrm>
          </p:grpSpPr>
          <p:grpSp>
            <p:nvGrpSpPr>
              <p:cNvPr id="11286" name="Group 16"/>
              <p:cNvGrpSpPr/>
              <p:nvPr/>
            </p:nvGrpSpPr>
            <p:grpSpPr>
              <a:xfrm>
                <a:off x="6353175" y="1941513"/>
                <a:ext cx="1362075" cy="1419225"/>
                <a:chOff x="2744" y="1856"/>
                <a:chExt cx="858" cy="894"/>
              </a:xfrm>
            </p:grpSpPr>
            <p:sp>
              <p:nvSpPr>
                <p:cNvPr id="11305" name="Freeform 8"/>
                <p:cNvSpPr/>
                <p:nvPr/>
              </p:nvSpPr>
              <p:spPr>
                <a:xfrm>
                  <a:off x="2744" y="1856"/>
                  <a:ext cx="858" cy="894"/>
                </a:xfrm>
                <a:custGeom>
                  <a:avLst/>
                  <a:gdLst/>
                  <a:ahLst/>
                  <a:cxnLst>
                    <a:cxn ang="0">
                      <a:pos x="0" y="894"/>
                    </a:cxn>
                    <a:cxn ang="0">
                      <a:pos x="180" y="758"/>
                    </a:cxn>
                    <a:cxn ang="0">
                      <a:pos x="529" y="183"/>
                    </a:cxn>
                    <a:cxn ang="0">
                      <a:pos x="858" y="0"/>
                    </a:cxn>
                  </a:cxnLst>
                  <a:rect l="0" t="0" r="0" b="0"/>
                  <a:pathLst>
                    <a:path w="858" h="894">
                      <a:moveTo>
                        <a:pt x="0" y="894"/>
                      </a:moveTo>
                      <a:cubicBezTo>
                        <a:pt x="51" y="879"/>
                        <a:pt x="92" y="876"/>
                        <a:pt x="180" y="758"/>
                      </a:cubicBezTo>
                      <a:cubicBezTo>
                        <a:pt x="268" y="640"/>
                        <a:pt x="416" y="309"/>
                        <a:pt x="529" y="183"/>
                      </a:cubicBezTo>
                      <a:cubicBezTo>
                        <a:pt x="642" y="57"/>
                        <a:pt x="790" y="38"/>
                        <a:pt x="858" y="0"/>
                      </a:cubicBezTo>
                    </a:path>
                  </a:pathLst>
                </a:custGeom>
                <a:noFill/>
                <a:ln w="28575" cap="flat" cmpd="sng">
                  <a:solidFill>
                    <a:srgbClr val="FF3300">
                      <a:alpha val="100000"/>
                    </a:srgbClr>
                  </a:solidFill>
                  <a:prstDash val="solid"/>
                  <a:round/>
                  <a:headEnd type="none" w="med" len="med"/>
                  <a:tailEnd type="none" w="med" len="med"/>
                </a:ln>
              </p:spPr>
              <p:txBody>
                <a:bodyPr/>
                <a:lstStyle/>
                <a:p>
                  <a:endParaRPr lang="zh-CN" altLang="en-US"/>
                </a:p>
              </p:txBody>
            </p:sp>
            <p:sp>
              <p:nvSpPr>
                <p:cNvPr id="11306" name="Freeform 13"/>
                <p:cNvSpPr/>
                <p:nvPr/>
              </p:nvSpPr>
              <p:spPr>
                <a:xfrm>
                  <a:off x="2981" y="2405"/>
                  <a:ext cx="54" cy="128"/>
                </a:xfrm>
                <a:custGeom>
                  <a:avLst/>
                  <a:gdLst/>
                  <a:ahLst/>
                  <a:cxnLst>
                    <a:cxn ang="0">
                      <a:pos x="0" y="128"/>
                    </a:cxn>
                    <a:cxn ang="0">
                      <a:pos x="54" y="0"/>
                    </a:cxn>
                  </a:cxnLst>
                  <a:rect l="0" t="0" r="0" b="0"/>
                  <a:pathLst>
                    <a:path w="54" h="128">
                      <a:moveTo>
                        <a:pt x="0" y="128"/>
                      </a:moveTo>
                      <a:lnTo>
                        <a:pt x="54" y="0"/>
                      </a:lnTo>
                    </a:path>
                  </a:pathLst>
                </a:custGeom>
                <a:noFill/>
                <a:ln w="28575" cap="flat" cmpd="sng">
                  <a:solidFill>
                    <a:srgbClr val="FF3300">
                      <a:alpha val="100000"/>
                    </a:srgbClr>
                  </a:solidFill>
                  <a:prstDash val="solid"/>
                  <a:round/>
                  <a:headEnd type="none" w="med" len="med"/>
                  <a:tailEnd type="triangle" w="med" len="med"/>
                </a:ln>
              </p:spPr>
              <p:txBody>
                <a:bodyPr/>
                <a:lstStyle/>
                <a:p>
                  <a:endParaRPr lang="zh-CN" altLang="en-US"/>
                </a:p>
              </p:txBody>
            </p:sp>
          </p:grpSp>
          <p:grpSp>
            <p:nvGrpSpPr>
              <p:cNvPr id="11287" name="Group 18"/>
              <p:cNvGrpSpPr/>
              <p:nvPr/>
            </p:nvGrpSpPr>
            <p:grpSpPr>
              <a:xfrm>
                <a:off x="4913313" y="1941513"/>
                <a:ext cx="2801937" cy="2787650"/>
                <a:chOff x="1837" y="1856"/>
                <a:chExt cx="1765" cy="1756"/>
              </a:xfrm>
            </p:grpSpPr>
            <p:sp>
              <p:nvSpPr>
                <p:cNvPr id="11303" name="Freeform 11"/>
                <p:cNvSpPr/>
                <p:nvPr/>
              </p:nvSpPr>
              <p:spPr>
                <a:xfrm>
                  <a:off x="1837" y="1856"/>
                  <a:ext cx="1765" cy="1756"/>
                </a:xfrm>
                <a:custGeom>
                  <a:avLst/>
                  <a:gdLst/>
                  <a:ahLst/>
                  <a:cxnLst>
                    <a:cxn ang="0">
                      <a:pos x="1765" y="0"/>
                    </a:cxn>
                    <a:cxn ang="0">
                      <a:pos x="924" y="338"/>
                    </a:cxn>
                    <a:cxn ang="0">
                      <a:pos x="568" y="887"/>
                    </a:cxn>
                    <a:cxn ang="0">
                      <a:pos x="302" y="1472"/>
                    </a:cxn>
                    <a:cxn ang="0">
                      <a:pos x="0" y="1756"/>
                    </a:cxn>
                  </a:cxnLst>
                  <a:rect l="0" t="0" r="0" b="0"/>
                  <a:pathLst>
                    <a:path w="1765" h="1756">
                      <a:moveTo>
                        <a:pt x="1765" y="0"/>
                      </a:moveTo>
                      <a:cubicBezTo>
                        <a:pt x="1625" y="56"/>
                        <a:pt x="1124" y="190"/>
                        <a:pt x="924" y="338"/>
                      </a:cubicBezTo>
                      <a:cubicBezTo>
                        <a:pt x="724" y="486"/>
                        <a:pt x="672" y="698"/>
                        <a:pt x="568" y="887"/>
                      </a:cubicBezTo>
                      <a:cubicBezTo>
                        <a:pt x="464" y="1076"/>
                        <a:pt x="397" y="1327"/>
                        <a:pt x="302" y="1472"/>
                      </a:cubicBezTo>
                      <a:cubicBezTo>
                        <a:pt x="207" y="1617"/>
                        <a:pt x="63" y="1697"/>
                        <a:pt x="0" y="1756"/>
                      </a:cubicBezTo>
                    </a:path>
                  </a:pathLst>
                </a:custGeom>
                <a:noFill/>
                <a:ln w="28575" cap="flat" cmpd="sng">
                  <a:solidFill>
                    <a:srgbClr val="0099FF">
                      <a:alpha val="100000"/>
                    </a:srgbClr>
                  </a:solidFill>
                  <a:prstDash val="solid"/>
                  <a:round/>
                  <a:headEnd type="none" w="med" len="med"/>
                  <a:tailEnd type="none" w="med" len="med"/>
                </a:ln>
              </p:spPr>
              <p:txBody>
                <a:bodyPr/>
                <a:lstStyle/>
                <a:p>
                  <a:endParaRPr lang="zh-CN" altLang="en-US"/>
                </a:p>
              </p:txBody>
            </p:sp>
            <p:sp>
              <p:nvSpPr>
                <p:cNvPr id="11304" name="Freeform 14"/>
                <p:cNvSpPr/>
                <p:nvPr/>
              </p:nvSpPr>
              <p:spPr>
                <a:xfrm>
                  <a:off x="2853" y="2075"/>
                  <a:ext cx="128" cy="55"/>
                </a:xfrm>
                <a:custGeom>
                  <a:avLst/>
                  <a:gdLst/>
                  <a:ahLst/>
                  <a:cxnLst>
                    <a:cxn ang="0">
                      <a:pos x="128" y="0"/>
                    </a:cxn>
                    <a:cxn ang="0">
                      <a:pos x="0" y="55"/>
                    </a:cxn>
                  </a:cxnLst>
                  <a:rect l="0" t="0" r="0" b="0"/>
                  <a:pathLst>
                    <a:path w="128" h="55">
                      <a:moveTo>
                        <a:pt x="128" y="0"/>
                      </a:moveTo>
                      <a:lnTo>
                        <a:pt x="0" y="55"/>
                      </a:lnTo>
                    </a:path>
                  </a:pathLst>
                </a:custGeom>
                <a:noFill/>
                <a:ln w="28575" cap="flat" cmpd="sng">
                  <a:solidFill>
                    <a:srgbClr val="0099FF">
                      <a:alpha val="100000"/>
                    </a:srgbClr>
                  </a:solidFill>
                  <a:prstDash val="solid"/>
                  <a:round/>
                  <a:headEnd type="none" w="med" len="med"/>
                  <a:tailEnd type="triangle" w="med" len="med"/>
                </a:ln>
              </p:spPr>
              <p:txBody>
                <a:bodyPr/>
                <a:lstStyle/>
                <a:p>
                  <a:endParaRPr lang="zh-CN" altLang="en-US"/>
                </a:p>
              </p:txBody>
            </p:sp>
          </p:grpSp>
          <p:grpSp>
            <p:nvGrpSpPr>
              <p:cNvPr id="11288" name="Group 17"/>
              <p:cNvGrpSpPr/>
              <p:nvPr/>
            </p:nvGrpSpPr>
            <p:grpSpPr>
              <a:xfrm>
                <a:off x="4913313" y="1955800"/>
                <a:ext cx="2816225" cy="2781300"/>
                <a:chOff x="1837" y="1865"/>
                <a:chExt cx="1774" cy="1752"/>
              </a:xfrm>
            </p:grpSpPr>
            <p:sp>
              <p:nvSpPr>
                <p:cNvPr id="11301" name="Freeform 12"/>
                <p:cNvSpPr/>
                <p:nvPr/>
              </p:nvSpPr>
              <p:spPr>
                <a:xfrm>
                  <a:off x="1837" y="1865"/>
                  <a:ext cx="1774" cy="1752"/>
                </a:xfrm>
                <a:custGeom>
                  <a:avLst/>
                  <a:gdLst/>
                  <a:ahLst/>
                  <a:cxnLst>
                    <a:cxn ang="0">
                      <a:pos x="0" y="1752"/>
                    </a:cxn>
                    <a:cxn ang="0">
                      <a:pos x="915" y="1426"/>
                    </a:cxn>
                    <a:cxn ang="0">
                      <a:pos x="1290" y="878"/>
                    </a:cxn>
                    <a:cxn ang="0">
                      <a:pos x="1528" y="201"/>
                    </a:cxn>
                    <a:cxn ang="0">
                      <a:pos x="1774" y="0"/>
                    </a:cxn>
                  </a:cxnLst>
                  <a:rect l="0" t="0" r="0" b="0"/>
                  <a:pathLst>
                    <a:path w="1774" h="1752">
                      <a:moveTo>
                        <a:pt x="0" y="1752"/>
                      </a:moveTo>
                      <a:cubicBezTo>
                        <a:pt x="152" y="1698"/>
                        <a:pt x="700" y="1572"/>
                        <a:pt x="915" y="1426"/>
                      </a:cubicBezTo>
                      <a:cubicBezTo>
                        <a:pt x="1130" y="1280"/>
                        <a:pt x="1188" y="1082"/>
                        <a:pt x="1290" y="878"/>
                      </a:cubicBezTo>
                      <a:cubicBezTo>
                        <a:pt x="1392" y="674"/>
                        <a:pt x="1447" y="347"/>
                        <a:pt x="1528" y="201"/>
                      </a:cubicBezTo>
                      <a:cubicBezTo>
                        <a:pt x="1609" y="55"/>
                        <a:pt x="1723" y="42"/>
                        <a:pt x="1774" y="0"/>
                      </a:cubicBezTo>
                    </a:path>
                  </a:pathLst>
                </a:custGeom>
                <a:noFill/>
                <a:ln w="28575" cap="flat" cmpd="sng">
                  <a:solidFill>
                    <a:srgbClr val="0099FF">
                      <a:alpha val="100000"/>
                    </a:srgbClr>
                  </a:solidFill>
                  <a:prstDash val="solid"/>
                  <a:round/>
                  <a:headEnd type="none" w="med" len="med"/>
                  <a:tailEnd type="none" w="med" len="med"/>
                </a:ln>
              </p:spPr>
              <p:txBody>
                <a:bodyPr/>
                <a:lstStyle/>
                <a:p>
                  <a:endParaRPr lang="zh-CN" altLang="en-US"/>
                </a:p>
              </p:txBody>
            </p:sp>
            <p:sp>
              <p:nvSpPr>
                <p:cNvPr id="11302" name="Freeform 15"/>
                <p:cNvSpPr/>
                <p:nvPr/>
              </p:nvSpPr>
              <p:spPr>
                <a:xfrm>
                  <a:off x="2971" y="2932"/>
                  <a:ext cx="64" cy="113"/>
                </a:xfrm>
                <a:custGeom>
                  <a:avLst/>
                  <a:gdLst/>
                  <a:ahLst/>
                  <a:cxnLst>
                    <a:cxn ang="0">
                      <a:pos x="0" y="113"/>
                    </a:cxn>
                    <a:cxn ang="0">
                      <a:pos x="64" y="0"/>
                    </a:cxn>
                  </a:cxnLst>
                  <a:rect l="0" t="0" r="0" b="0"/>
                  <a:pathLst>
                    <a:path w="64" h="113">
                      <a:moveTo>
                        <a:pt x="0" y="113"/>
                      </a:moveTo>
                      <a:lnTo>
                        <a:pt x="64" y="0"/>
                      </a:lnTo>
                    </a:path>
                  </a:pathLst>
                </a:custGeom>
                <a:noFill/>
                <a:ln w="28575" cap="flat" cmpd="sng">
                  <a:solidFill>
                    <a:srgbClr val="0099FF">
                      <a:alpha val="100000"/>
                    </a:srgbClr>
                  </a:solidFill>
                  <a:prstDash val="solid"/>
                  <a:round/>
                  <a:headEnd type="none" w="med" len="med"/>
                  <a:tailEnd type="triangle" w="med" len="med"/>
                </a:ln>
              </p:spPr>
              <p:txBody>
                <a:bodyPr/>
                <a:lstStyle/>
                <a:p>
                  <a:endParaRPr lang="zh-CN" altLang="en-US"/>
                </a:p>
              </p:txBody>
            </p:sp>
          </p:grpSp>
          <p:grpSp>
            <p:nvGrpSpPr>
              <p:cNvPr id="11289" name="Group 23"/>
              <p:cNvGrpSpPr/>
              <p:nvPr/>
            </p:nvGrpSpPr>
            <p:grpSpPr>
              <a:xfrm>
                <a:off x="4192588" y="1330325"/>
                <a:ext cx="4700587" cy="3959225"/>
                <a:chOff x="22" y="392"/>
                <a:chExt cx="2961" cy="2494"/>
              </a:xfrm>
            </p:grpSpPr>
            <p:sp>
              <p:nvSpPr>
                <p:cNvPr id="11296" name="Line 4"/>
                <p:cNvSpPr/>
                <p:nvPr/>
              </p:nvSpPr>
              <p:spPr>
                <a:xfrm>
                  <a:off x="22" y="1662"/>
                  <a:ext cx="2949" cy="0"/>
                </a:xfrm>
                <a:prstGeom prst="line">
                  <a:avLst/>
                </a:prstGeom>
                <a:ln w="28575" cap="flat" cmpd="sng">
                  <a:solidFill>
                    <a:schemeClr val="accent2"/>
                  </a:solidFill>
                  <a:prstDash val="solid"/>
                  <a:headEnd type="none" w="med" len="med"/>
                  <a:tailEnd type="triangle" w="med" len="med"/>
                </a:ln>
              </p:spPr>
            </p:sp>
            <p:sp>
              <p:nvSpPr>
                <p:cNvPr id="11297" name="Line 5"/>
                <p:cNvSpPr/>
                <p:nvPr/>
              </p:nvSpPr>
              <p:spPr>
                <a:xfrm>
                  <a:off x="1383" y="392"/>
                  <a:ext cx="0" cy="2494"/>
                </a:xfrm>
                <a:prstGeom prst="line">
                  <a:avLst/>
                </a:prstGeom>
                <a:ln w="28575" cap="flat" cmpd="sng">
                  <a:solidFill>
                    <a:schemeClr val="accent2"/>
                  </a:solidFill>
                  <a:prstDash val="solid"/>
                  <a:headEnd type="triangle" w="med" len="med"/>
                  <a:tailEnd type="none" w="med" len="med"/>
                </a:ln>
              </p:spPr>
            </p:sp>
            <p:sp>
              <p:nvSpPr>
                <p:cNvPr id="11298" name="Text Box 20"/>
                <p:cNvSpPr txBox="1"/>
                <p:nvPr/>
              </p:nvSpPr>
              <p:spPr>
                <a:xfrm>
                  <a:off x="2693" y="1630"/>
                  <a:ext cx="290" cy="327"/>
                </a:xfrm>
                <a:prstGeom prst="rect">
                  <a:avLst/>
                </a:prstGeom>
                <a:noFill/>
                <a:ln w="9525">
                  <a:noFill/>
                </a:ln>
              </p:spPr>
              <p:txBody>
                <a:bodyPr wrap="none">
                  <a:spAutoFit/>
                </a:bodyPr>
                <a:lstStyle/>
                <a:p>
                  <a:r>
                    <a:rPr lang="en-US" altLang="zh-CN" b="1" i="1" dirty="0">
                      <a:solidFill>
                        <a:schemeClr val="accent2"/>
                      </a:solidFill>
                      <a:latin typeface="Verdana" panose="020B0604030504040204" pitchFamily="34" charset="0"/>
                      <a:ea typeface="华文中宋" panose="02010600040101010101" pitchFamily="2" charset="-122"/>
                    </a:rPr>
                    <a:t>H</a:t>
                  </a:r>
                  <a:endParaRPr lang="en-US" altLang="zh-CN" b="1" i="1" dirty="0">
                    <a:solidFill>
                      <a:schemeClr val="accent2"/>
                    </a:solidFill>
                    <a:latin typeface="Verdana" panose="020B0604030504040204" pitchFamily="34" charset="0"/>
                    <a:ea typeface="华文中宋" panose="02010600040101010101" pitchFamily="2" charset="-122"/>
                  </a:endParaRPr>
                </a:p>
              </p:txBody>
            </p:sp>
            <p:sp>
              <p:nvSpPr>
                <p:cNvPr id="11299" name="Text Box 21"/>
                <p:cNvSpPr txBox="1"/>
                <p:nvPr/>
              </p:nvSpPr>
              <p:spPr>
                <a:xfrm>
                  <a:off x="1396" y="392"/>
                  <a:ext cx="253" cy="327"/>
                </a:xfrm>
                <a:prstGeom prst="rect">
                  <a:avLst/>
                </a:prstGeom>
                <a:noFill/>
                <a:ln w="9525">
                  <a:noFill/>
                </a:ln>
              </p:spPr>
              <p:txBody>
                <a:bodyPr wrap="none">
                  <a:spAutoFit/>
                </a:bodyPr>
                <a:lstStyle/>
                <a:p>
                  <a:r>
                    <a:rPr lang="en-US" altLang="zh-CN" i="1" dirty="0">
                      <a:solidFill>
                        <a:schemeClr val="accent2"/>
                      </a:solidFill>
                      <a:latin typeface="Verdana" panose="020B0604030504040204" pitchFamily="34" charset="0"/>
                      <a:ea typeface="华文中宋" panose="02010600040101010101" pitchFamily="2" charset="-122"/>
                    </a:rPr>
                    <a:t>B</a:t>
                  </a:r>
                  <a:endParaRPr lang="en-US" altLang="zh-CN" i="1" dirty="0">
                    <a:solidFill>
                      <a:schemeClr val="accent2"/>
                    </a:solidFill>
                    <a:latin typeface="Verdana" panose="020B0604030504040204" pitchFamily="34" charset="0"/>
                    <a:ea typeface="华文中宋" panose="02010600040101010101" pitchFamily="2" charset="-122"/>
                  </a:endParaRPr>
                </a:p>
              </p:txBody>
            </p:sp>
            <p:sp>
              <p:nvSpPr>
                <p:cNvPr id="11300" name="Text Box 22"/>
                <p:cNvSpPr txBox="1"/>
                <p:nvPr/>
              </p:nvSpPr>
              <p:spPr>
                <a:xfrm>
                  <a:off x="1342" y="1630"/>
                  <a:ext cx="278" cy="327"/>
                </a:xfrm>
                <a:prstGeom prst="rect">
                  <a:avLst/>
                </a:prstGeom>
                <a:noFill/>
                <a:ln w="9525">
                  <a:noFill/>
                </a:ln>
              </p:spPr>
              <p:txBody>
                <a:bodyPr wrap="none">
                  <a:spAutoFit/>
                </a:bodyPr>
                <a:lstStyle/>
                <a:p>
                  <a:r>
                    <a:rPr lang="en-US" altLang="zh-CN" b="1" i="1" dirty="0">
                      <a:solidFill>
                        <a:schemeClr val="accent2"/>
                      </a:solidFill>
                      <a:latin typeface="Verdana" panose="020B0604030504040204" pitchFamily="34" charset="0"/>
                      <a:ea typeface="华文中宋" panose="02010600040101010101" pitchFamily="2" charset="-122"/>
                    </a:rPr>
                    <a:t>O</a:t>
                  </a:r>
                  <a:endParaRPr lang="en-US" altLang="zh-CN" b="1" i="1" dirty="0">
                    <a:solidFill>
                      <a:schemeClr val="accent2"/>
                    </a:solidFill>
                    <a:latin typeface="Verdana" panose="020B0604030504040204" pitchFamily="34" charset="0"/>
                    <a:ea typeface="华文中宋" panose="02010600040101010101" pitchFamily="2" charset="-122"/>
                  </a:endParaRPr>
                </a:p>
              </p:txBody>
            </p:sp>
          </p:grpSp>
          <p:sp>
            <p:nvSpPr>
              <p:cNvPr id="11290" name="Line 24"/>
              <p:cNvSpPr/>
              <p:nvPr/>
            </p:nvSpPr>
            <p:spPr>
              <a:xfrm>
                <a:off x="7715250" y="1941513"/>
                <a:ext cx="1588" cy="1419225"/>
              </a:xfrm>
              <a:prstGeom prst="line">
                <a:avLst/>
              </a:prstGeom>
              <a:ln w="9525" cap="flat" cmpd="sng">
                <a:solidFill>
                  <a:srgbClr val="3333FF"/>
                </a:solidFill>
                <a:prstDash val="dash"/>
                <a:headEnd type="none" w="med" len="med"/>
                <a:tailEnd type="none" w="med" len="med"/>
              </a:ln>
            </p:spPr>
          </p:sp>
          <p:sp>
            <p:nvSpPr>
              <p:cNvPr id="11291" name="Text Box 25"/>
              <p:cNvSpPr txBox="1"/>
              <p:nvPr/>
            </p:nvSpPr>
            <p:spPr>
              <a:xfrm>
                <a:off x="7431088" y="3309938"/>
                <a:ext cx="646697" cy="464592"/>
              </a:xfrm>
              <a:prstGeom prst="rect">
                <a:avLst/>
              </a:prstGeom>
              <a:noFill/>
              <a:ln w="9525">
                <a:noFill/>
              </a:ln>
            </p:spPr>
            <p:txBody>
              <a:bodyPr wrap="none">
                <a:spAutoFit/>
              </a:bodyPr>
              <a:lstStyle/>
              <a:p>
                <a:r>
                  <a:rPr lang="en-US" altLang="zh-CN" b="1" i="1" dirty="0">
                    <a:solidFill>
                      <a:srgbClr val="3333FF"/>
                    </a:solidFill>
                    <a:latin typeface="Verdana" panose="020B0604030504040204" pitchFamily="34" charset="0"/>
                    <a:ea typeface="华文中宋" panose="02010600040101010101" pitchFamily="2" charset="-122"/>
                  </a:rPr>
                  <a:t>H</a:t>
                </a:r>
                <a:r>
                  <a:rPr lang="en-US" altLang="zh-CN" b="1" i="1" baseline="-25000" dirty="0">
                    <a:solidFill>
                      <a:srgbClr val="3333FF"/>
                    </a:solidFill>
                    <a:latin typeface="Verdana" panose="020B0604030504040204" pitchFamily="34" charset="0"/>
                    <a:ea typeface="华文中宋" panose="02010600040101010101" pitchFamily="2" charset="-122"/>
                  </a:rPr>
                  <a:t>m</a:t>
                </a:r>
                <a:endParaRPr lang="en-US" altLang="zh-CN" b="1" i="1" baseline="-25000" dirty="0">
                  <a:solidFill>
                    <a:srgbClr val="3333FF"/>
                  </a:solidFill>
                  <a:latin typeface="Verdana" panose="020B0604030504040204" pitchFamily="34" charset="0"/>
                  <a:ea typeface="华文中宋" panose="02010600040101010101" pitchFamily="2" charset="-122"/>
                </a:endParaRPr>
              </a:p>
            </p:txBody>
          </p:sp>
          <p:sp>
            <p:nvSpPr>
              <p:cNvPr id="11292" name="Text Box 29"/>
              <p:cNvSpPr txBox="1"/>
              <p:nvPr/>
            </p:nvSpPr>
            <p:spPr>
              <a:xfrm>
                <a:off x="5859463" y="2080974"/>
                <a:ext cx="514350" cy="519112"/>
              </a:xfrm>
              <a:prstGeom prst="rect">
                <a:avLst/>
              </a:prstGeom>
              <a:noFill/>
              <a:ln w="9525">
                <a:noFill/>
              </a:ln>
            </p:spPr>
            <p:txBody>
              <a:bodyPr wrap="none">
                <a:spAutoFit/>
              </a:bodyPr>
              <a:lstStyle/>
              <a:p>
                <a:r>
                  <a:rPr lang="en-US" altLang="zh-CN" b="1" i="1" dirty="0">
                    <a:solidFill>
                      <a:srgbClr val="FF0000"/>
                    </a:solidFill>
                    <a:latin typeface="Verdana" panose="020B0604030504040204" pitchFamily="34" charset="0"/>
                    <a:ea typeface="华文中宋" panose="02010600040101010101" pitchFamily="2" charset="-122"/>
                  </a:rPr>
                  <a:t>B</a:t>
                </a:r>
                <a:r>
                  <a:rPr lang="en-US" altLang="zh-CN" b="1" i="1" baseline="-25000" dirty="0">
                    <a:solidFill>
                      <a:srgbClr val="FF0000"/>
                    </a:solidFill>
                    <a:latin typeface="Verdana" panose="020B0604030504040204" pitchFamily="34" charset="0"/>
                    <a:ea typeface="华文中宋" panose="02010600040101010101" pitchFamily="2" charset="-122"/>
                  </a:rPr>
                  <a:t>r</a:t>
                </a:r>
                <a:endParaRPr lang="en-US" altLang="zh-CN" b="1" i="1" baseline="-25000" dirty="0">
                  <a:solidFill>
                    <a:srgbClr val="FF0000"/>
                  </a:solidFill>
                  <a:latin typeface="Verdana" panose="020B0604030504040204" pitchFamily="34" charset="0"/>
                  <a:ea typeface="华文中宋" panose="02010600040101010101" pitchFamily="2" charset="-122"/>
                </a:endParaRPr>
              </a:p>
            </p:txBody>
          </p:sp>
          <p:sp>
            <p:nvSpPr>
              <p:cNvPr id="11293" name="Text Box 30"/>
              <p:cNvSpPr txBox="1"/>
              <p:nvPr/>
            </p:nvSpPr>
            <p:spPr>
              <a:xfrm>
                <a:off x="5292725" y="2841624"/>
                <a:ext cx="695239" cy="465319"/>
              </a:xfrm>
              <a:prstGeom prst="rect">
                <a:avLst/>
              </a:prstGeom>
              <a:noFill/>
              <a:ln w="9525">
                <a:noFill/>
              </a:ln>
            </p:spPr>
            <p:txBody>
              <a:bodyPr wrap="none">
                <a:spAutoFit/>
              </a:bodyPr>
              <a:lstStyle/>
              <a:p>
                <a:r>
                  <a:rPr lang="en-US" altLang="zh-CN" b="1" i="1" dirty="0">
                    <a:solidFill>
                      <a:srgbClr val="3333FF"/>
                    </a:solidFill>
                    <a:latin typeface="Verdana" panose="020B0604030504040204" pitchFamily="34" charset="0"/>
                    <a:ea typeface="华文中宋" panose="02010600040101010101" pitchFamily="2" charset="-122"/>
                  </a:rPr>
                  <a:t>-</a:t>
                </a:r>
                <a:r>
                  <a:rPr lang="en-US" altLang="zh-CN" sz="1800" b="1" i="1" dirty="0">
                    <a:solidFill>
                      <a:srgbClr val="3333FF"/>
                    </a:solidFill>
                    <a:latin typeface="Verdana" panose="020B0604030504040204" pitchFamily="34" charset="0"/>
                    <a:ea typeface="华文中宋" panose="02010600040101010101" pitchFamily="2" charset="-122"/>
                  </a:rPr>
                  <a:t>H</a:t>
                </a:r>
                <a:r>
                  <a:rPr lang="en-US" altLang="zh-CN" sz="1800" b="1" i="1" baseline="-25000" dirty="0">
                    <a:solidFill>
                      <a:srgbClr val="3333FF"/>
                    </a:solidFill>
                    <a:latin typeface="Verdana" panose="020B0604030504040204" pitchFamily="34" charset="0"/>
                    <a:ea typeface="华文中宋" panose="02010600040101010101" pitchFamily="2" charset="-122"/>
                  </a:rPr>
                  <a:t>c</a:t>
                </a:r>
                <a:endParaRPr lang="en-US" altLang="zh-CN" sz="1800" b="1" i="1" baseline="-25000" dirty="0">
                  <a:solidFill>
                    <a:srgbClr val="3333FF"/>
                  </a:solidFill>
                  <a:latin typeface="Verdana" panose="020B0604030504040204" pitchFamily="34" charset="0"/>
                  <a:ea typeface="华文中宋" panose="02010600040101010101" pitchFamily="2" charset="-122"/>
                </a:endParaRPr>
              </a:p>
            </p:txBody>
          </p:sp>
          <p:sp>
            <p:nvSpPr>
              <p:cNvPr id="11294" name="Freeform 36"/>
              <p:cNvSpPr/>
              <p:nvPr/>
            </p:nvSpPr>
            <p:spPr>
              <a:xfrm>
                <a:off x="6361113" y="1955800"/>
                <a:ext cx="1355725" cy="7938"/>
              </a:xfrm>
              <a:custGeom>
                <a:avLst/>
                <a:gdLst/>
                <a:ahLst/>
                <a:cxnLst>
                  <a:cxn ang="0">
                    <a:pos x="2147483647" y="0"/>
                  </a:cxn>
                  <a:cxn ang="0">
                    <a:pos x="0" y="12602369"/>
                  </a:cxn>
                </a:cxnLst>
                <a:rect l="0" t="0" r="0" b="0"/>
                <a:pathLst>
                  <a:path w="854" h="5">
                    <a:moveTo>
                      <a:pt x="854" y="0"/>
                    </a:moveTo>
                    <a:lnTo>
                      <a:pt x="0" y="5"/>
                    </a:lnTo>
                  </a:path>
                </a:pathLst>
              </a:custGeom>
              <a:no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11295" name="Text Box 37"/>
              <p:cNvSpPr txBox="1"/>
              <p:nvPr/>
            </p:nvSpPr>
            <p:spPr>
              <a:xfrm>
                <a:off x="5778500" y="1603375"/>
                <a:ext cx="608013" cy="519113"/>
              </a:xfrm>
              <a:prstGeom prst="rect">
                <a:avLst/>
              </a:prstGeom>
              <a:noFill/>
              <a:ln w="9525">
                <a:noFill/>
              </a:ln>
            </p:spPr>
            <p:txBody>
              <a:bodyPr wrap="none">
                <a:spAutoFit/>
              </a:bodyPr>
              <a:lstStyle/>
              <a:p>
                <a:r>
                  <a:rPr lang="en-US" altLang="zh-CN" b="1" i="1" dirty="0">
                    <a:solidFill>
                      <a:srgbClr val="3333FF"/>
                    </a:solidFill>
                    <a:latin typeface="Verdana" panose="020B0604030504040204" pitchFamily="34" charset="0"/>
                    <a:ea typeface="华文中宋" panose="02010600040101010101" pitchFamily="2" charset="-122"/>
                  </a:rPr>
                  <a:t>B</a:t>
                </a:r>
                <a:r>
                  <a:rPr lang="en-US" altLang="zh-CN" b="1" i="1" baseline="-25000" dirty="0">
                    <a:solidFill>
                      <a:srgbClr val="3333FF"/>
                    </a:solidFill>
                    <a:latin typeface="Verdana" panose="020B0604030504040204" pitchFamily="34" charset="0"/>
                    <a:ea typeface="华文中宋" panose="02010600040101010101" pitchFamily="2" charset="-122"/>
                  </a:rPr>
                  <a:t>m</a:t>
                </a:r>
                <a:endParaRPr lang="en-US" altLang="zh-CN" b="1" i="1" baseline="-25000" dirty="0">
                  <a:solidFill>
                    <a:srgbClr val="3333FF"/>
                  </a:solidFill>
                  <a:latin typeface="Verdana" panose="020B0604030504040204" pitchFamily="34" charset="0"/>
                  <a:ea typeface="华文中宋" panose="02010600040101010101" pitchFamily="2" charset="-122"/>
                </a:endParaRPr>
              </a:p>
            </p:txBody>
          </p:sp>
        </p:grpSp>
        <p:sp>
          <p:nvSpPr>
            <p:cNvPr id="11278" name="TextBox 7"/>
            <p:cNvSpPr txBox="1"/>
            <p:nvPr/>
          </p:nvSpPr>
          <p:spPr>
            <a:xfrm>
              <a:off x="4509697" y="3162877"/>
              <a:ext cx="219078" cy="307777"/>
            </a:xfrm>
            <a:prstGeom prst="rect">
              <a:avLst/>
            </a:prstGeom>
            <a:noFill/>
            <a:ln w="9525">
              <a:noFill/>
            </a:ln>
          </p:spPr>
          <p:txBody>
            <a:bodyPr>
              <a:spAutoFit/>
            </a:bodyPr>
            <a:lstStyle/>
            <a:p>
              <a:r>
                <a:rPr lang="en-US" altLang="zh-CN" sz="1400" dirty="0">
                  <a:latin typeface="Verdana" panose="020B0604030504040204" pitchFamily="34" charset="0"/>
                </a:rPr>
                <a:t>a</a:t>
              </a:r>
              <a:endParaRPr lang="zh-CN" altLang="en-US" sz="1400" dirty="0">
                <a:latin typeface="Verdana" panose="020B0604030504040204" pitchFamily="34" charset="0"/>
              </a:endParaRPr>
            </a:p>
          </p:txBody>
        </p:sp>
        <p:sp>
          <p:nvSpPr>
            <p:cNvPr id="11279" name="TextBox 35"/>
            <p:cNvSpPr txBox="1"/>
            <p:nvPr/>
          </p:nvSpPr>
          <p:spPr>
            <a:xfrm>
              <a:off x="3426542" y="3597257"/>
              <a:ext cx="219078" cy="307777"/>
            </a:xfrm>
            <a:prstGeom prst="rect">
              <a:avLst/>
            </a:prstGeom>
            <a:noFill/>
            <a:ln w="9525">
              <a:noFill/>
            </a:ln>
          </p:spPr>
          <p:txBody>
            <a:bodyPr>
              <a:spAutoFit/>
            </a:bodyPr>
            <a:lstStyle/>
            <a:p>
              <a:r>
                <a:rPr lang="en-US" altLang="zh-CN" sz="1400" dirty="0">
                  <a:latin typeface="Verdana" panose="020B0604030504040204" pitchFamily="34" charset="0"/>
                </a:rPr>
                <a:t>b</a:t>
              </a:r>
              <a:endParaRPr lang="zh-CN" altLang="en-US" sz="1400" dirty="0">
                <a:latin typeface="Verdana" panose="020B0604030504040204" pitchFamily="34" charset="0"/>
              </a:endParaRPr>
            </a:p>
          </p:txBody>
        </p:sp>
        <p:sp>
          <p:nvSpPr>
            <p:cNvPr id="11280" name="TextBox 36"/>
            <p:cNvSpPr txBox="1"/>
            <p:nvPr/>
          </p:nvSpPr>
          <p:spPr>
            <a:xfrm>
              <a:off x="2985529" y="4291371"/>
              <a:ext cx="219078" cy="307777"/>
            </a:xfrm>
            <a:prstGeom prst="rect">
              <a:avLst/>
            </a:prstGeom>
            <a:noFill/>
            <a:ln w="9525">
              <a:noFill/>
            </a:ln>
          </p:spPr>
          <p:txBody>
            <a:bodyPr>
              <a:spAutoFit/>
            </a:bodyPr>
            <a:lstStyle/>
            <a:p>
              <a:r>
                <a:rPr lang="en-US" altLang="zh-CN" sz="1400" dirty="0">
                  <a:latin typeface="Verdana" panose="020B0604030504040204" pitchFamily="34" charset="0"/>
                </a:rPr>
                <a:t>c</a:t>
              </a:r>
              <a:endParaRPr lang="zh-CN" altLang="en-US" sz="1400" dirty="0">
                <a:latin typeface="Verdana" panose="020B0604030504040204" pitchFamily="34" charset="0"/>
              </a:endParaRPr>
            </a:p>
          </p:txBody>
        </p:sp>
        <p:sp>
          <p:nvSpPr>
            <p:cNvPr id="11281" name="TextBox 37"/>
            <p:cNvSpPr txBox="1"/>
            <p:nvPr/>
          </p:nvSpPr>
          <p:spPr>
            <a:xfrm>
              <a:off x="2044054" y="5460027"/>
              <a:ext cx="219078" cy="307777"/>
            </a:xfrm>
            <a:prstGeom prst="rect">
              <a:avLst/>
            </a:prstGeom>
            <a:noFill/>
            <a:ln w="9525">
              <a:noFill/>
            </a:ln>
          </p:spPr>
          <p:txBody>
            <a:bodyPr>
              <a:spAutoFit/>
            </a:bodyPr>
            <a:lstStyle/>
            <a:p>
              <a:r>
                <a:rPr lang="en-US" altLang="zh-CN" sz="1400" dirty="0">
                  <a:latin typeface="Verdana" panose="020B0604030504040204" pitchFamily="34" charset="0"/>
                </a:rPr>
                <a:t>d</a:t>
              </a:r>
              <a:endParaRPr lang="zh-CN" altLang="en-US" sz="1400" dirty="0">
                <a:latin typeface="Verdana" panose="020B0604030504040204" pitchFamily="34" charset="0"/>
              </a:endParaRPr>
            </a:p>
          </p:txBody>
        </p:sp>
        <p:sp>
          <p:nvSpPr>
            <p:cNvPr id="11282" name="TextBox 38"/>
            <p:cNvSpPr txBox="1"/>
            <p:nvPr/>
          </p:nvSpPr>
          <p:spPr>
            <a:xfrm>
              <a:off x="3453022" y="5020252"/>
              <a:ext cx="219078" cy="307777"/>
            </a:xfrm>
            <a:prstGeom prst="rect">
              <a:avLst/>
            </a:prstGeom>
            <a:noFill/>
            <a:ln w="9525">
              <a:noFill/>
            </a:ln>
          </p:spPr>
          <p:txBody>
            <a:bodyPr>
              <a:spAutoFit/>
            </a:bodyPr>
            <a:lstStyle/>
            <a:p>
              <a:r>
                <a:rPr lang="en-US" altLang="zh-CN" sz="1400" dirty="0">
                  <a:latin typeface="Verdana" panose="020B0604030504040204" pitchFamily="34" charset="0"/>
                </a:rPr>
                <a:t>e</a:t>
              </a:r>
              <a:endParaRPr lang="zh-CN" altLang="en-US" sz="1400" dirty="0">
                <a:latin typeface="Verdana" panose="020B0604030504040204" pitchFamily="34" charset="0"/>
              </a:endParaRPr>
            </a:p>
          </p:txBody>
        </p:sp>
        <p:sp>
          <p:nvSpPr>
            <p:cNvPr id="11283" name="TextBox 39"/>
            <p:cNvSpPr txBox="1"/>
            <p:nvPr/>
          </p:nvSpPr>
          <p:spPr>
            <a:xfrm>
              <a:off x="3918149" y="4307808"/>
              <a:ext cx="219078" cy="307777"/>
            </a:xfrm>
            <a:prstGeom prst="rect">
              <a:avLst/>
            </a:prstGeom>
            <a:noFill/>
            <a:ln w="9525">
              <a:noFill/>
            </a:ln>
          </p:spPr>
          <p:txBody>
            <a:bodyPr>
              <a:spAutoFit/>
            </a:bodyPr>
            <a:lstStyle/>
            <a:p>
              <a:r>
                <a:rPr lang="en-US" altLang="zh-CN" sz="1400" dirty="0">
                  <a:latin typeface="Verdana" panose="020B0604030504040204" pitchFamily="34" charset="0"/>
                </a:rPr>
                <a:t>f</a:t>
              </a:r>
              <a:endParaRPr lang="zh-CN" altLang="en-US" sz="1400" dirty="0">
                <a:latin typeface="Verdana" panose="020B0604030504040204" pitchFamily="34" charset="0"/>
              </a:endParaRPr>
            </a:p>
          </p:txBody>
        </p:sp>
        <p:sp>
          <p:nvSpPr>
            <p:cNvPr id="11284" name="Text Box 30"/>
            <p:cNvSpPr txBox="1"/>
            <p:nvPr/>
          </p:nvSpPr>
          <p:spPr>
            <a:xfrm>
              <a:off x="3863995" y="4489241"/>
              <a:ext cx="468398" cy="369332"/>
            </a:xfrm>
            <a:prstGeom prst="rect">
              <a:avLst/>
            </a:prstGeom>
            <a:noFill/>
            <a:ln w="9525">
              <a:noFill/>
            </a:ln>
          </p:spPr>
          <p:txBody>
            <a:bodyPr wrap="none">
              <a:spAutoFit/>
            </a:bodyPr>
            <a:lstStyle/>
            <a:p>
              <a:r>
                <a:rPr lang="en-US" altLang="zh-CN" b="1" i="1" dirty="0">
                  <a:solidFill>
                    <a:srgbClr val="FF0000"/>
                  </a:solidFill>
                  <a:latin typeface="Verdana" panose="020B0604030504040204" pitchFamily="34" charset="0"/>
                  <a:ea typeface="华文中宋" panose="02010600040101010101" pitchFamily="2" charset="-122"/>
                </a:rPr>
                <a:t>H</a:t>
              </a:r>
              <a:r>
                <a:rPr lang="en-US" altLang="zh-CN" b="1" i="1" baseline="-25000" dirty="0">
                  <a:solidFill>
                    <a:srgbClr val="FF0000"/>
                  </a:solidFill>
                  <a:latin typeface="Verdana" panose="020B0604030504040204" pitchFamily="34" charset="0"/>
                  <a:ea typeface="华文中宋" panose="02010600040101010101" pitchFamily="2" charset="-122"/>
                </a:rPr>
                <a:t>c</a:t>
              </a:r>
              <a:endParaRPr lang="en-US" altLang="zh-CN" b="1" i="1" baseline="-25000" dirty="0">
                <a:solidFill>
                  <a:srgbClr val="FF0000"/>
                </a:solidFill>
                <a:latin typeface="Verdana" panose="020B0604030504040204" pitchFamily="34" charset="0"/>
                <a:ea typeface="华文中宋" panose="02010600040101010101" pitchFamily="2" charset="-122"/>
              </a:endParaRPr>
            </a:p>
          </p:txBody>
        </p:sp>
        <p:sp>
          <p:nvSpPr>
            <p:cNvPr id="11285" name="Text Box 29"/>
            <p:cNvSpPr txBox="1"/>
            <p:nvPr/>
          </p:nvSpPr>
          <p:spPr>
            <a:xfrm>
              <a:off x="2998096" y="4804563"/>
              <a:ext cx="548548" cy="369332"/>
            </a:xfrm>
            <a:prstGeom prst="rect">
              <a:avLst/>
            </a:prstGeom>
            <a:noFill/>
            <a:ln w="9525">
              <a:noFill/>
            </a:ln>
          </p:spPr>
          <p:txBody>
            <a:bodyPr wrap="none">
              <a:spAutoFit/>
            </a:bodyPr>
            <a:lstStyle/>
            <a:p>
              <a:r>
                <a:rPr lang="en-US" altLang="zh-CN" b="1" i="1" dirty="0">
                  <a:solidFill>
                    <a:srgbClr val="3333FF"/>
                  </a:solidFill>
                  <a:latin typeface="Verdana" panose="020B0604030504040204" pitchFamily="34" charset="0"/>
                  <a:ea typeface="华文中宋" panose="02010600040101010101" pitchFamily="2" charset="-122"/>
                </a:rPr>
                <a:t>-B</a:t>
              </a:r>
              <a:r>
                <a:rPr lang="en-US" altLang="zh-CN" b="1" i="1" baseline="-25000" dirty="0">
                  <a:solidFill>
                    <a:srgbClr val="3333FF"/>
                  </a:solidFill>
                  <a:latin typeface="Verdana" panose="020B0604030504040204" pitchFamily="34" charset="0"/>
                  <a:ea typeface="华文中宋" panose="02010600040101010101" pitchFamily="2" charset="-122"/>
                </a:rPr>
                <a:t>r</a:t>
              </a:r>
              <a:endParaRPr lang="en-US" altLang="zh-CN" b="1" i="1" baseline="-25000" dirty="0">
                <a:solidFill>
                  <a:srgbClr val="3333FF"/>
                </a:solidFill>
                <a:latin typeface="Verdana" panose="020B0604030504040204" pitchFamily="34" charset="0"/>
                <a:ea typeface="华文中宋" panose="02010600040101010101" pitchFamily="2" charset="-122"/>
              </a:endParaRPr>
            </a:p>
          </p:txBody>
        </p:sp>
      </p:grpSp>
      <p:cxnSp>
        <p:nvCxnSpPr>
          <p:cNvPr id="2051" name="直接箭头连接符 2050"/>
          <p:cNvCxnSpPr/>
          <p:nvPr/>
        </p:nvCxnSpPr>
        <p:spPr>
          <a:xfrm flipV="1">
            <a:off x="4010025" y="3512820"/>
            <a:ext cx="939800" cy="238760"/>
          </a:xfrm>
          <a:prstGeom prst="straightConnector1">
            <a:avLst/>
          </a:prstGeom>
          <a:ln>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53" name="直接箭头连接符 2052"/>
          <p:cNvCxnSpPr/>
          <p:nvPr/>
        </p:nvCxnSpPr>
        <p:spPr>
          <a:xfrm>
            <a:off x="3722688" y="4894263"/>
            <a:ext cx="1163638" cy="7556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5270" name="矩形 95269"/>
          <p:cNvSpPr/>
          <p:nvPr/>
        </p:nvSpPr>
        <p:spPr>
          <a:xfrm>
            <a:off x="522288" y="5768340"/>
            <a:ext cx="8077200" cy="977265"/>
          </a:xfrm>
          <a:prstGeom prst="rect">
            <a:avLst/>
          </a:prstGeom>
          <a:noFill/>
          <a:ln w="9525">
            <a:noFill/>
          </a:ln>
        </p:spPr>
        <p:txBody>
          <a:bodyPr>
            <a:spAutoFit/>
          </a:bodyPr>
          <a:lstStyle/>
          <a:p>
            <a:pPr algn="just">
              <a:lnSpc>
                <a:spcPct val="120000"/>
              </a:lnSpc>
            </a:pPr>
            <a:r>
              <a:rPr lang="zh-CN" altLang="en-US" sz="2400" b="1" dirty="0">
                <a:solidFill>
                  <a:srgbClr val="000066"/>
                </a:solidFill>
                <a:latin typeface="楷体_GB2312" pitchFamily="49" charset="-122"/>
                <a:ea typeface="楷体_GB2312" pitchFamily="49" charset="-122"/>
              </a:rPr>
              <a:t>不断地正向或反向缓慢改变磁场，磁化曲线为一闭合曲线（</a:t>
            </a:r>
            <a:r>
              <a:rPr lang="en-US" altLang="zh-CN" sz="2400" b="1" i="1" dirty="0">
                <a:solidFill>
                  <a:srgbClr val="000066"/>
                </a:solidFill>
                <a:latin typeface="Times New Roman" panose="02020603050405020304" pitchFamily="18" charset="0"/>
                <a:ea typeface="楷体_GB2312" pitchFamily="49" charset="-122"/>
              </a:rPr>
              <a:t>abcdefa</a:t>
            </a:r>
            <a:r>
              <a:rPr lang="en-US" altLang="zh-CN" sz="2400" b="1" dirty="0">
                <a:solidFill>
                  <a:srgbClr val="000066"/>
                </a:solidFill>
                <a:latin typeface="楷体_GB2312" pitchFamily="49" charset="-122"/>
                <a:ea typeface="楷体_GB2312" pitchFamily="49" charset="-122"/>
              </a:rPr>
              <a:t>)</a:t>
            </a:r>
            <a:r>
              <a:rPr lang="en-US" altLang="zh-CN" sz="2400" b="1" dirty="0">
                <a:latin typeface="楷体_GB2312" pitchFamily="49" charset="-122"/>
                <a:ea typeface="楷体_GB2312" pitchFamily="49" charset="-122"/>
              </a:rPr>
              <a:t>—</a:t>
            </a:r>
            <a:r>
              <a:rPr lang="zh-CN" altLang="en-US" sz="2400" b="1" dirty="0">
                <a:solidFill>
                  <a:srgbClr val="FF0000"/>
                </a:solidFill>
                <a:latin typeface="楷体_GB2312" pitchFamily="49" charset="-122"/>
                <a:ea typeface="楷体_GB2312" pitchFamily="49" charset="-122"/>
              </a:rPr>
              <a:t>磁滞回线</a:t>
            </a:r>
            <a:r>
              <a:rPr lang="zh-CN" altLang="en-US" sz="2400" b="1" dirty="0">
                <a:latin typeface="楷体_GB2312" pitchFamily="49" charset="-122"/>
                <a:ea typeface="楷体_GB2312" pitchFamily="49" charset="-122"/>
              </a:rPr>
              <a:t>。（磁滞现象）</a:t>
            </a:r>
            <a:endParaRPr lang="zh-CN" altLang="en-US" sz="2400" b="1" dirty="0">
              <a:latin typeface="楷体_GB2312" pitchFamily="49" charset="-122"/>
              <a:ea typeface="楷体_GB2312" pitchFamily="49" charset="-122"/>
            </a:endParaRPr>
          </a:p>
        </p:txBody>
      </p:sp>
      <p:sp>
        <p:nvSpPr>
          <p:cNvPr id="9" name="TextBox 8"/>
          <p:cNvSpPr txBox="1"/>
          <p:nvPr/>
        </p:nvSpPr>
        <p:spPr>
          <a:xfrm>
            <a:off x="6859270" y="3366770"/>
            <a:ext cx="1708785" cy="645160"/>
          </a:xfrm>
          <a:prstGeom prst="rect">
            <a:avLst/>
          </a:prstGeom>
          <a:solidFill>
            <a:schemeClr val="bg1">
              <a:alpha val="14000"/>
            </a:schemeClr>
          </a:solidFill>
        </p:spPr>
        <p:style>
          <a:lnRef idx="2">
            <a:schemeClr val="accent2"/>
          </a:lnRef>
          <a:fillRef idx="1">
            <a:schemeClr val="lt1"/>
          </a:fillRef>
          <a:effectRef idx="0">
            <a:schemeClr val="accent2"/>
          </a:effectRef>
          <a:fontRef idx="minor">
            <a:schemeClr val="dk1"/>
          </a:fontRef>
        </p:style>
        <p:txBody>
          <a:bodyPr wrap="square">
            <a:spAutoFit/>
          </a:bodyPr>
          <a:lstStyle/>
          <a:p>
            <a:pPr algn="l"/>
            <a:r>
              <a:rPr lang="en-US" altLang="zh-CN" b="1" dirty="0">
                <a:solidFill>
                  <a:srgbClr val="FF0000"/>
                </a:solidFill>
                <a:latin typeface="Verdana" panose="020B0604030504040204" pitchFamily="34" charset="0"/>
              </a:rPr>
              <a:t>B</a:t>
            </a:r>
            <a:r>
              <a:rPr lang="en-US" altLang="zh-CN" b="1" baseline="-25000" dirty="0">
                <a:solidFill>
                  <a:srgbClr val="FF0000"/>
                </a:solidFill>
                <a:latin typeface="Verdana" panose="020B0604030504040204" pitchFamily="34" charset="0"/>
              </a:rPr>
              <a:t>r</a:t>
            </a:r>
            <a:r>
              <a:rPr lang="en-US" altLang="zh-CN" dirty="0">
                <a:latin typeface="Verdana" panose="020B0604030504040204" pitchFamily="34" charset="0"/>
              </a:rPr>
              <a:t>:  </a:t>
            </a:r>
            <a:r>
              <a:rPr lang="zh-CN" altLang="en-US" dirty="0">
                <a:latin typeface="Verdana" panose="020B0604030504040204" pitchFamily="34" charset="0"/>
              </a:rPr>
              <a:t>剩磁</a:t>
            </a:r>
            <a:endParaRPr lang="zh-CN" altLang="en-US" dirty="0">
              <a:latin typeface="Verdana" panose="020B0604030504040204" pitchFamily="34" charset="0"/>
            </a:endParaRPr>
          </a:p>
          <a:p>
            <a:pPr algn="l"/>
            <a:r>
              <a:rPr lang="en-US" altLang="zh-CN" b="1" dirty="0">
                <a:solidFill>
                  <a:srgbClr val="FF0000"/>
                </a:solidFill>
                <a:latin typeface="Verdana" panose="020B0604030504040204" pitchFamily="34" charset="0"/>
              </a:rPr>
              <a:t>H</a:t>
            </a:r>
            <a:r>
              <a:rPr lang="en-US" altLang="zh-CN" b="1" baseline="-25000" dirty="0">
                <a:solidFill>
                  <a:srgbClr val="FF0000"/>
                </a:solidFill>
                <a:latin typeface="Verdana" panose="020B0604030504040204" pitchFamily="34" charset="0"/>
              </a:rPr>
              <a:t>c</a:t>
            </a:r>
            <a:r>
              <a:rPr lang="zh-CN" altLang="en-US" dirty="0">
                <a:latin typeface="Verdana" panose="020B0604030504040204" pitchFamily="34" charset="0"/>
              </a:rPr>
              <a:t>：矫顽磁力</a:t>
            </a:r>
            <a:endParaRPr lang="zh-CN" altLang="en-US" dirty="0">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90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5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05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95270">
                                            <p:txEl>
                                              <p:pRg st="0" end="0"/>
                                            </p:txEl>
                                          </p:spTgt>
                                        </p:tgtEl>
                                        <p:attrNameLst>
                                          <p:attrName>style.visibility</p:attrName>
                                        </p:attrNameLst>
                                      </p:cBhvr>
                                      <p:to>
                                        <p:strVal val="visible"/>
                                      </p:to>
                                    </p:set>
                                    <p:animEffect transition="in" filter="wipe(left)">
                                      <p:cBhvr>
                                        <p:cTn id="30" dur="500"/>
                                        <p:tgtEl>
                                          <p:spTgt spid="952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3" grpId="0"/>
      <p:bldP spid="6" grpId="0"/>
      <p:bldP spid="95270" grpId="0" build="p"/>
      <p:bldP spid="9"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049655" y="4284980"/>
            <a:ext cx="6477000" cy="1592580"/>
            <a:chOff x="1653" y="6748"/>
            <a:chExt cx="10200" cy="2508"/>
          </a:xfrm>
        </p:grpSpPr>
        <p:sp>
          <p:nvSpPr>
            <p:cNvPr id="10" name="内容占位符 2"/>
            <p:cNvSpPr>
              <a:spLocks noGrp="1"/>
            </p:cNvSpPr>
            <p:nvPr/>
          </p:nvSpPr>
          <p:spPr>
            <a:xfrm>
              <a:off x="1653" y="6748"/>
              <a:ext cx="4072" cy="2508"/>
            </a:xfrm>
            <a:prstGeom prst="rect">
              <a:avLst/>
            </a:prstGeom>
          </p:spPr>
          <p:style>
            <a:lnRef idx="2">
              <a:schemeClr val="accent2"/>
            </a:lnRef>
            <a:fillRef idx="1">
              <a:schemeClr val="lt1"/>
            </a:fillRef>
            <a:effectRef idx="0">
              <a:schemeClr val="accent2"/>
            </a:effectRef>
            <a:fontRef idx="minor">
              <a:schemeClr val="dk1"/>
            </a:fontRef>
          </p:style>
          <p:txBody>
            <a:bodyPr vert="horz" wrap="square" lIns="91440" tIns="45720" rIns="91440" bIns="45720" anchor="t"/>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dk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dk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dk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just" eaLnBrk="1" hangingPunct="1">
                <a:lnSpc>
                  <a:spcPct val="130000"/>
                </a:lnSpc>
                <a:buFont typeface="Wingdings" panose="05000000000000000000" charset="0"/>
                <a:buNone/>
              </a:pPr>
              <a:r>
                <a:rPr lang="en-US" altLang="zh-CN" sz="1800" b="1" i="1" baseline="-25000" dirty="0">
                  <a:solidFill>
                    <a:srgbClr val="000066"/>
                  </a:solidFill>
                  <a:latin typeface="Times New Roman" panose="02020603050405020304" pitchFamily="18" charset="0"/>
                  <a:ea typeface="楷体_GB2312" pitchFamily="49" charset="-122"/>
                  <a:sym typeface="黑体" panose="02010609060101010101" pitchFamily="2" charset="-122"/>
                </a:rPr>
                <a:t> </a:t>
              </a:r>
              <a:r>
                <a:rPr lang="zh-CN" altLang="en-US" sz="1800" b="1" dirty="0">
                  <a:solidFill>
                    <a:srgbClr val="000066"/>
                  </a:solidFill>
                  <a:latin typeface="Times New Roman" panose="02020603050405020304" pitchFamily="18" charset="0"/>
                  <a:ea typeface="楷体_GB2312" pitchFamily="49" charset="-122"/>
                  <a:sym typeface="黑体" panose="02010609060101010101" pitchFamily="2" charset="-122"/>
                </a:rPr>
                <a:t>各磁滞回线</a:t>
              </a:r>
              <a:r>
                <a:rPr lang="zh-CN" altLang="en-US" sz="1800" b="1" dirty="0">
                  <a:solidFill>
                    <a:srgbClr val="000066"/>
                  </a:solidFill>
                  <a:latin typeface="Times New Roman" panose="02020603050405020304" pitchFamily="18" charset="0"/>
                  <a:ea typeface="楷体_GB2312" pitchFamily="49" charset="-122"/>
                  <a:sym typeface="Arial" panose="020B0604020202020204" pitchFamily="34" charset="0"/>
                </a:rPr>
                <a:t>顶点的连线       </a:t>
              </a:r>
              <a:r>
                <a:rPr lang="en-US" altLang="zh-CN" sz="1800" b="1" dirty="0">
                  <a:solidFill>
                    <a:schemeClr val="tx2"/>
                  </a:solidFill>
                  <a:latin typeface="Times New Roman" panose="02020603050405020304" pitchFamily="18" charset="0"/>
                  <a:ea typeface="楷体_GB2312" pitchFamily="49" charset="-122"/>
                  <a:sym typeface="Arial" panose="020B0604020202020204" pitchFamily="34" charset="0"/>
                </a:rPr>
                <a:t>    </a:t>
              </a:r>
              <a:endParaRPr lang="en-US" altLang="zh-CN" sz="1800" b="1" dirty="0">
                <a:solidFill>
                  <a:schemeClr val="tx2"/>
                </a:solidFill>
                <a:latin typeface="Times New Roman" panose="02020603050405020304" pitchFamily="18" charset="0"/>
                <a:ea typeface="楷体_GB2312" pitchFamily="49" charset="-122"/>
                <a:sym typeface="Arial" panose="020B0604020202020204" pitchFamily="34" charset="0"/>
              </a:endParaRPr>
            </a:p>
            <a:p>
              <a:pPr marL="0" indent="0" algn="just" eaLnBrk="1" hangingPunct="1">
                <a:lnSpc>
                  <a:spcPct val="130000"/>
                </a:lnSpc>
                <a:buFont typeface="Wingdings" panose="05000000000000000000" charset="0"/>
                <a:buNone/>
              </a:pPr>
              <a:endParaRPr lang="en-US" altLang="zh-CN" sz="1800" b="1" dirty="0">
                <a:solidFill>
                  <a:schemeClr val="tx2"/>
                </a:solidFill>
                <a:latin typeface="Times New Roman" panose="02020603050405020304" pitchFamily="18" charset="0"/>
                <a:ea typeface="楷体_GB2312" pitchFamily="49" charset="-122"/>
                <a:sym typeface="Arial" panose="020B0604020202020204" pitchFamily="34" charset="0"/>
              </a:endParaRPr>
            </a:p>
            <a:p>
              <a:pPr marL="0" indent="0" algn="ctr" eaLnBrk="1" hangingPunct="1">
                <a:lnSpc>
                  <a:spcPct val="130000"/>
                </a:lnSpc>
                <a:buFont typeface="Wingdings" panose="05000000000000000000" charset="0"/>
                <a:buNone/>
              </a:pPr>
              <a:r>
                <a:rPr lang="zh-CN" altLang="en-US" sz="1800" b="1" dirty="0">
                  <a:solidFill>
                    <a:srgbClr val="FF0000"/>
                  </a:solidFill>
                  <a:latin typeface="Times New Roman" panose="02020603050405020304" pitchFamily="18" charset="0"/>
                  <a:ea typeface="楷体_GB2312" pitchFamily="49" charset="-122"/>
                  <a:sym typeface="Arial" panose="020B0604020202020204" pitchFamily="34" charset="0"/>
                </a:rPr>
                <a:t>基本磁化曲线</a:t>
              </a:r>
              <a:endParaRPr lang="zh-CN" altLang="en-US" sz="1800" b="1" dirty="0">
                <a:solidFill>
                  <a:schemeClr val="tx2"/>
                </a:solidFill>
                <a:latin typeface="Times New Roman" panose="02020603050405020304" pitchFamily="18" charset="0"/>
                <a:ea typeface="楷体_GB2312" pitchFamily="49" charset="-122"/>
                <a:sym typeface="Arial" panose="020B0604020202020204" pitchFamily="34" charset="0"/>
              </a:endParaRPr>
            </a:p>
            <a:p>
              <a:pPr marL="0" indent="0" eaLnBrk="1" hangingPunct="1">
                <a:lnSpc>
                  <a:spcPct val="150000"/>
                </a:lnSpc>
                <a:buNone/>
              </a:pPr>
              <a:endParaRPr lang="zh-CN" altLang="en-US" sz="1800" b="1" dirty="0">
                <a:solidFill>
                  <a:schemeClr val="tx2"/>
                </a:solidFill>
                <a:latin typeface="Times New Roman" panose="02020603050405020304" pitchFamily="18" charset="0"/>
                <a:ea typeface="楷体_GB2312" pitchFamily="49" charset="-122"/>
                <a:sym typeface="Arial" panose="020B0604020202020204" pitchFamily="34" charset="0"/>
              </a:endParaRPr>
            </a:p>
          </p:txBody>
        </p:sp>
        <p:sp>
          <p:nvSpPr>
            <p:cNvPr id="11" name="内容占位符 2"/>
            <p:cNvSpPr>
              <a:spLocks noGrp="1"/>
            </p:cNvSpPr>
            <p:nvPr/>
          </p:nvSpPr>
          <p:spPr>
            <a:xfrm>
              <a:off x="5824" y="6748"/>
              <a:ext cx="6029" cy="2508"/>
            </a:xfrm>
            <a:prstGeom prst="rect">
              <a:avLst/>
            </a:prstGeom>
          </p:spPr>
          <p:style>
            <a:lnRef idx="2">
              <a:schemeClr val="accent2"/>
            </a:lnRef>
            <a:fillRef idx="1">
              <a:schemeClr val="lt1"/>
            </a:fillRef>
            <a:effectRef idx="0">
              <a:schemeClr val="accent2"/>
            </a:effectRef>
            <a:fontRef idx="minor">
              <a:schemeClr val="dk1"/>
            </a:fontRef>
          </p:style>
          <p:txBody>
            <a:bodyPr/>
            <a:lstStyle/>
            <a:p>
              <a:pPr>
                <a:lnSpc>
                  <a:spcPct val="130000"/>
                </a:lnSpc>
                <a:spcBef>
                  <a:spcPts val="1000"/>
                </a:spcBef>
              </a:pPr>
              <a:r>
                <a:rPr lang="zh-CN" altLang="en-US" sz="1800" b="1" dirty="0">
                  <a:solidFill>
                    <a:srgbClr val="000000"/>
                  </a:solidFill>
                  <a:latin typeface="Times New Roman" panose="02020603050405020304" pitchFamily="18" charset="0"/>
                  <a:ea typeface="楷体_GB2312" pitchFamily="49" charset="-122"/>
                </a:rPr>
                <a:t>铁磁材料的磁化特性：</a:t>
              </a:r>
              <a:endParaRPr lang="en-US" altLang="zh-CN" sz="1800" b="1" dirty="0">
                <a:solidFill>
                  <a:srgbClr val="000000"/>
                </a:solidFill>
                <a:latin typeface="Times New Roman" panose="02020603050405020304" pitchFamily="18" charset="0"/>
                <a:ea typeface="楷体_GB2312" pitchFamily="49" charset="-122"/>
              </a:endParaRPr>
            </a:p>
            <a:p>
              <a:pPr>
                <a:lnSpc>
                  <a:spcPct val="130000"/>
                </a:lnSpc>
                <a:spcBef>
                  <a:spcPts val="1000"/>
                </a:spcBef>
              </a:pPr>
              <a:r>
                <a:rPr lang="en-US" altLang="zh-CN" sz="1800" b="1" dirty="0">
                  <a:solidFill>
                    <a:srgbClr val="000066"/>
                  </a:solidFill>
                  <a:latin typeface="Times New Roman" panose="02020603050405020304" pitchFamily="18" charset="0"/>
                  <a:ea typeface="楷体_GB2312" pitchFamily="49" charset="-122"/>
                </a:rPr>
                <a:t>1</a:t>
              </a:r>
              <a:r>
                <a:rPr lang="zh-CN" altLang="en-US" sz="1800" b="1" dirty="0">
                  <a:solidFill>
                    <a:srgbClr val="000066"/>
                  </a:solidFill>
                  <a:latin typeface="Times New Roman" panose="02020603050405020304" pitchFamily="18" charset="0"/>
                  <a:ea typeface="楷体_GB2312" pitchFamily="49" charset="-122"/>
                </a:rPr>
                <a:t>）磁化过程不可逆，具有磁滞现象</a:t>
              </a:r>
              <a:endParaRPr lang="zh-CN" altLang="en-US" sz="1800" b="1" dirty="0">
                <a:solidFill>
                  <a:srgbClr val="000066"/>
                </a:solidFill>
                <a:latin typeface="Times New Roman" panose="02020603050405020304" pitchFamily="18" charset="0"/>
                <a:ea typeface="楷体_GB2312" pitchFamily="49" charset="-122"/>
              </a:endParaRPr>
            </a:p>
            <a:p>
              <a:pPr>
                <a:lnSpc>
                  <a:spcPct val="130000"/>
                </a:lnSpc>
                <a:spcBef>
                  <a:spcPts val="1000"/>
                </a:spcBef>
              </a:pPr>
              <a:r>
                <a:rPr lang="en-US" altLang="zh-CN" sz="1800" b="1" dirty="0">
                  <a:solidFill>
                    <a:srgbClr val="000066"/>
                  </a:solidFill>
                  <a:latin typeface="Times New Roman" panose="02020603050405020304" pitchFamily="18" charset="0"/>
                  <a:ea typeface="楷体_GB2312" pitchFamily="49" charset="-122"/>
                </a:rPr>
                <a:t>2</a:t>
              </a:r>
              <a:r>
                <a:rPr lang="zh-CN" altLang="en-US" sz="1800" b="1" dirty="0">
                  <a:solidFill>
                    <a:srgbClr val="000066"/>
                  </a:solidFill>
                  <a:latin typeface="Times New Roman" panose="02020603050405020304" pitchFamily="18" charset="0"/>
                  <a:ea typeface="楷体_GB2312" pitchFamily="49" charset="-122"/>
                </a:rPr>
                <a:t>）磁导率</a:t>
              </a:r>
              <a:r>
                <a:rPr lang="zh-CN" altLang="en-US" sz="1800" b="1" i="1" dirty="0">
                  <a:solidFill>
                    <a:srgbClr val="000066"/>
                  </a:solidFill>
                  <a:latin typeface="Times New Roman" panose="02020603050405020304" pitchFamily="18" charset="0"/>
                  <a:ea typeface="楷体_GB2312" pitchFamily="49" charset="-122"/>
                </a:rPr>
                <a:t>μ</a:t>
              </a:r>
              <a:r>
                <a:rPr lang="en-US" altLang="zh-CN" sz="1800" b="1" dirty="0">
                  <a:solidFill>
                    <a:srgbClr val="000066"/>
                  </a:solidFill>
                  <a:latin typeface="Times New Roman" panose="02020603050405020304" pitchFamily="18" charset="0"/>
                  <a:ea typeface="楷体_GB2312" pitchFamily="49" charset="-122"/>
                </a:rPr>
                <a:t>=</a:t>
              </a:r>
              <a:r>
                <a:rPr lang="en-US" altLang="zh-CN" sz="1800" b="1" i="1" dirty="0">
                  <a:solidFill>
                    <a:srgbClr val="000066"/>
                  </a:solidFill>
                  <a:latin typeface="Times New Roman" panose="02020603050405020304" pitchFamily="18" charset="0"/>
                  <a:ea typeface="楷体_GB2312" pitchFamily="49" charset="-122"/>
                </a:rPr>
                <a:t>B/H</a:t>
              </a:r>
              <a:r>
                <a:rPr lang="zh-CN" altLang="en-US" sz="1800" b="1" dirty="0">
                  <a:solidFill>
                    <a:srgbClr val="000066"/>
                  </a:solidFill>
                  <a:latin typeface="Times New Roman" panose="02020603050405020304" pitchFamily="18" charset="0"/>
                  <a:ea typeface="楷体_GB2312" pitchFamily="49" charset="-122"/>
                </a:rPr>
                <a:t>不是常数</a:t>
              </a:r>
              <a:endParaRPr lang="zh-CN" altLang="en-US" sz="1800" b="1" dirty="0">
                <a:solidFill>
                  <a:srgbClr val="000066"/>
                </a:solidFill>
                <a:latin typeface="Times New Roman" panose="02020603050405020304" pitchFamily="18" charset="0"/>
                <a:ea typeface="楷体_GB2312" pitchFamily="49" charset="-122"/>
              </a:endParaRPr>
            </a:p>
          </p:txBody>
        </p:sp>
      </p:grpSp>
      <p:sp>
        <p:nvSpPr>
          <p:cNvPr id="12290" name="灯片编号占位符 1"/>
          <p:cNvSpPr txBox="1">
            <a:spLocks noGrp="1"/>
          </p:cNvSpPr>
          <p:nvPr>
            <p:ph type="sldNum" sz="quarter" idx="4"/>
          </p:nvPr>
        </p:nvSpPr>
        <p:spPr>
          <a:xfrm>
            <a:off x="8101013" y="6405563"/>
            <a:ext cx="1042987" cy="365125"/>
          </a:xfrm>
          <a:noFill/>
          <a:ln>
            <a:noFill/>
          </a:ln>
        </p:spPr>
        <p:txBody>
          <a:bodyPr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5pPr>
          </a:lstStyle>
          <a:p>
            <a:pPr lvl="0" algn="ctr" eaLnBrk="1" hangingPunct="1"/>
            <a:fld id="{9A0DB2DC-4C9A-4742-B13C-FB6460FD3503}" type="slidenum">
              <a:rPr lang="zh-CN" altLang="en-US" sz="2000" b="1" dirty="0">
                <a:solidFill>
                  <a:schemeClr val="bg1"/>
                </a:solidFill>
              </a:rPr>
            </a:fld>
            <a:endParaRPr lang="zh-CN" altLang="en-US" sz="2000" b="1" dirty="0">
              <a:solidFill>
                <a:schemeClr val="bg1"/>
              </a:solidFill>
            </a:endParaRPr>
          </a:p>
        </p:txBody>
      </p:sp>
      <p:sp>
        <p:nvSpPr>
          <p:cNvPr id="12291" name="文本框 10"/>
          <p:cNvSpPr txBox="1"/>
          <p:nvPr/>
        </p:nvSpPr>
        <p:spPr>
          <a:xfrm>
            <a:off x="522288" y="287338"/>
            <a:ext cx="4049712" cy="523875"/>
          </a:xfrm>
          <a:prstGeom prst="rect">
            <a:avLst/>
          </a:prstGeom>
          <a:noFill/>
          <a:ln w="9525">
            <a:noFill/>
          </a:ln>
        </p:spPr>
        <p:txBody>
          <a:bodyPr>
            <a:spAutoFit/>
          </a:bodyPr>
          <a:lstStyle/>
          <a:p>
            <a:r>
              <a:rPr lang="zh-CN" altLang="en-US" sz="2800" b="1" dirty="0">
                <a:latin typeface="微软雅黑" panose="020B0503020204020204" pitchFamily="34" charset="-122"/>
              </a:rPr>
              <a:t>基本概念</a:t>
            </a:r>
            <a:endParaRPr lang="zh-CN" altLang="en-US" sz="2800" b="1" dirty="0">
              <a:latin typeface="微软雅黑" panose="020B0503020204020204" pitchFamily="34" charset="-122"/>
            </a:endParaRPr>
          </a:p>
        </p:txBody>
      </p:sp>
      <p:sp>
        <p:nvSpPr>
          <p:cNvPr id="21" name="矩形 20"/>
          <p:cNvSpPr/>
          <p:nvPr/>
        </p:nvSpPr>
        <p:spPr>
          <a:xfrm>
            <a:off x="522288" y="1030288"/>
            <a:ext cx="2014537" cy="484187"/>
          </a:xfrm>
          <a:prstGeom prst="rect">
            <a:avLst/>
          </a:prstGeom>
          <a:solidFill>
            <a:schemeClr val="accent1"/>
          </a:solidFill>
          <a:ln w="9525">
            <a:noFill/>
          </a:ln>
        </p:spPr>
        <p:txBody>
          <a:bodyPr wrap="none">
            <a:spAutoFit/>
          </a:bodyPr>
          <a:lstStyle/>
          <a:p>
            <a:r>
              <a:rPr lang="zh-CN" altLang="en-US" sz="2400" b="1" dirty="0">
                <a:solidFill>
                  <a:schemeClr val="bg1"/>
                </a:solidFill>
                <a:latin typeface="Verdana" panose="020B0604030504040204" pitchFamily="34" charset="0"/>
              </a:rPr>
              <a:t>基本磁化曲线</a:t>
            </a:r>
            <a:endParaRPr lang="en-US" altLang="zh-CN" sz="2400" b="1" dirty="0">
              <a:solidFill>
                <a:schemeClr val="bg1"/>
              </a:solidFill>
              <a:latin typeface="Verdana" panose="020B0604030504040204" pitchFamily="34" charset="0"/>
            </a:endParaRPr>
          </a:p>
        </p:txBody>
      </p:sp>
      <p:grpSp>
        <p:nvGrpSpPr>
          <p:cNvPr id="12293" name="组合 53358"/>
          <p:cNvGrpSpPr/>
          <p:nvPr/>
        </p:nvGrpSpPr>
        <p:grpSpPr>
          <a:xfrm>
            <a:off x="5635595" y="1790065"/>
            <a:ext cx="2725352" cy="2162175"/>
            <a:chOff x="3564" y="1409"/>
            <a:chExt cx="1326" cy="1527"/>
          </a:xfrm>
        </p:grpSpPr>
        <p:sp>
          <p:nvSpPr>
            <p:cNvPr id="12297" name="直接连接符 53299"/>
            <p:cNvSpPr/>
            <p:nvPr/>
          </p:nvSpPr>
          <p:spPr>
            <a:xfrm>
              <a:off x="3564" y="2244"/>
              <a:ext cx="1167" cy="1"/>
            </a:xfrm>
            <a:prstGeom prst="line">
              <a:avLst/>
            </a:prstGeom>
            <a:ln w="14288" cap="flat" cmpd="sng">
              <a:solidFill>
                <a:srgbClr val="000066"/>
              </a:solidFill>
              <a:prstDash val="solid"/>
              <a:headEnd type="none" w="med" len="med"/>
              <a:tailEnd type="none" w="med" len="med"/>
            </a:ln>
          </p:spPr>
        </p:sp>
        <p:sp>
          <p:nvSpPr>
            <p:cNvPr id="12298" name="任意多边形 53300"/>
            <p:cNvSpPr/>
            <p:nvPr/>
          </p:nvSpPr>
          <p:spPr>
            <a:xfrm>
              <a:off x="4723" y="2213"/>
              <a:ext cx="53" cy="62"/>
            </a:xfrm>
            <a:custGeom>
              <a:avLst/>
              <a:gdLst/>
              <a:ahLst/>
              <a:cxnLst>
                <a:cxn ang="0">
                  <a:pos x="0" y="0"/>
                </a:cxn>
                <a:cxn ang="0">
                  <a:pos x="53" y="31"/>
                </a:cxn>
                <a:cxn ang="0">
                  <a:pos x="0" y="62"/>
                </a:cxn>
                <a:cxn ang="0">
                  <a:pos x="0" y="0"/>
                </a:cxn>
              </a:cxnLst>
              <a:rect l="0" t="0" r="0" b="0"/>
              <a:pathLst>
                <a:path w="53" h="62">
                  <a:moveTo>
                    <a:pt x="0" y="0"/>
                  </a:moveTo>
                  <a:lnTo>
                    <a:pt x="53" y="31"/>
                  </a:lnTo>
                  <a:lnTo>
                    <a:pt x="0" y="62"/>
                  </a:lnTo>
                  <a:lnTo>
                    <a:pt x="0" y="0"/>
                  </a:lnTo>
                  <a:close/>
                </a:path>
              </a:pathLst>
            </a:custGeom>
            <a:noFill/>
            <a:ln w="9525" cap="flat" cmpd="sng">
              <a:solidFill>
                <a:srgbClr val="000066">
                  <a:alpha val="100000"/>
                </a:srgbClr>
              </a:solidFill>
              <a:prstDash val="solid"/>
              <a:round/>
              <a:headEnd type="none" w="med" len="med"/>
              <a:tailEnd type="none" w="med" len="med"/>
            </a:ln>
          </p:spPr>
          <p:txBody>
            <a:bodyPr/>
            <a:lstStyle/>
            <a:p>
              <a:endParaRPr lang="zh-CN" altLang="en-US"/>
            </a:p>
          </p:txBody>
        </p:sp>
        <p:sp>
          <p:nvSpPr>
            <p:cNvPr id="12299" name="直接连接符 53301"/>
            <p:cNvSpPr/>
            <p:nvPr/>
          </p:nvSpPr>
          <p:spPr>
            <a:xfrm>
              <a:off x="4084" y="1568"/>
              <a:ext cx="1" cy="1368"/>
            </a:xfrm>
            <a:prstGeom prst="line">
              <a:avLst/>
            </a:prstGeom>
            <a:ln w="14288" cap="flat" cmpd="sng">
              <a:solidFill>
                <a:srgbClr val="000066"/>
              </a:solidFill>
              <a:prstDash val="solid"/>
              <a:headEnd type="none" w="med" len="med"/>
              <a:tailEnd type="none" w="med" len="med"/>
            </a:ln>
          </p:spPr>
        </p:sp>
        <p:sp>
          <p:nvSpPr>
            <p:cNvPr id="12300" name="任意多边形 53302"/>
            <p:cNvSpPr/>
            <p:nvPr/>
          </p:nvSpPr>
          <p:spPr>
            <a:xfrm>
              <a:off x="4058" y="1513"/>
              <a:ext cx="53" cy="62"/>
            </a:xfrm>
            <a:custGeom>
              <a:avLst/>
              <a:gdLst/>
              <a:ahLst/>
              <a:cxnLst>
                <a:cxn ang="0">
                  <a:pos x="0" y="62"/>
                </a:cxn>
                <a:cxn ang="0">
                  <a:pos x="26" y="0"/>
                </a:cxn>
                <a:cxn ang="0">
                  <a:pos x="53" y="62"/>
                </a:cxn>
                <a:cxn ang="0">
                  <a:pos x="0" y="62"/>
                </a:cxn>
              </a:cxnLst>
              <a:rect l="0" t="0" r="0" b="0"/>
              <a:pathLst>
                <a:path w="53" h="62">
                  <a:moveTo>
                    <a:pt x="0" y="62"/>
                  </a:moveTo>
                  <a:lnTo>
                    <a:pt x="26" y="0"/>
                  </a:lnTo>
                  <a:lnTo>
                    <a:pt x="53" y="62"/>
                  </a:lnTo>
                  <a:lnTo>
                    <a:pt x="0" y="62"/>
                  </a:lnTo>
                  <a:close/>
                </a:path>
              </a:pathLst>
            </a:custGeom>
            <a:noFill/>
            <a:ln w="9525" cap="flat" cmpd="sng">
              <a:solidFill>
                <a:srgbClr val="000066">
                  <a:alpha val="100000"/>
                </a:srgbClr>
              </a:solidFill>
              <a:prstDash val="solid"/>
              <a:round/>
              <a:headEnd type="none" w="med" len="med"/>
              <a:tailEnd type="none" w="med" len="med"/>
            </a:ln>
          </p:spPr>
          <p:txBody>
            <a:bodyPr/>
            <a:lstStyle/>
            <a:p>
              <a:endParaRPr lang="zh-CN" altLang="en-US"/>
            </a:p>
          </p:txBody>
        </p:sp>
        <p:sp>
          <p:nvSpPr>
            <p:cNvPr id="12301" name="任意多边形 53303"/>
            <p:cNvSpPr/>
            <p:nvPr/>
          </p:nvSpPr>
          <p:spPr>
            <a:xfrm>
              <a:off x="4084" y="1716"/>
              <a:ext cx="519" cy="525"/>
            </a:xfrm>
            <a:custGeom>
              <a:avLst/>
              <a:gdLst/>
              <a:ahLst/>
              <a:cxnLst>
                <a:cxn ang="0">
                  <a:pos x="519" y="0"/>
                </a:cxn>
                <a:cxn ang="0">
                  <a:pos x="456" y="24"/>
                </a:cxn>
                <a:cxn ang="0">
                  <a:pos x="393" y="53"/>
                </a:cxn>
                <a:cxn ang="0">
                  <a:pos x="334" y="89"/>
                </a:cxn>
                <a:cxn ang="0">
                  <a:pos x="277" y="132"/>
                </a:cxn>
                <a:cxn ang="0">
                  <a:pos x="225" y="179"/>
                </a:cxn>
                <a:cxn ang="0">
                  <a:pos x="175" y="232"/>
                </a:cxn>
                <a:cxn ang="0">
                  <a:pos x="119" y="332"/>
                </a:cxn>
                <a:cxn ang="0">
                  <a:pos x="62" y="430"/>
                </a:cxn>
                <a:cxn ang="0">
                  <a:pos x="0" y="525"/>
                </a:cxn>
              </a:cxnLst>
              <a:rect l="0" t="0" r="0" b="0"/>
              <a:pathLst>
                <a:path w="519" h="525">
                  <a:moveTo>
                    <a:pt x="519" y="0"/>
                  </a:moveTo>
                  <a:lnTo>
                    <a:pt x="456" y="24"/>
                  </a:lnTo>
                  <a:lnTo>
                    <a:pt x="393" y="53"/>
                  </a:lnTo>
                  <a:lnTo>
                    <a:pt x="334" y="89"/>
                  </a:lnTo>
                  <a:lnTo>
                    <a:pt x="277" y="132"/>
                  </a:lnTo>
                  <a:lnTo>
                    <a:pt x="225" y="179"/>
                  </a:lnTo>
                  <a:lnTo>
                    <a:pt x="175" y="232"/>
                  </a:lnTo>
                  <a:lnTo>
                    <a:pt x="119" y="332"/>
                  </a:lnTo>
                  <a:lnTo>
                    <a:pt x="62" y="430"/>
                  </a:lnTo>
                  <a:lnTo>
                    <a:pt x="0" y="525"/>
                  </a:lnTo>
                </a:path>
              </a:pathLst>
            </a:custGeom>
            <a:noFill/>
            <a:ln w="27051" cap="flat" cmpd="sng">
              <a:solidFill>
                <a:srgbClr val="FF0000">
                  <a:alpha val="100000"/>
                </a:srgbClr>
              </a:solidFill>
              <a:prstDash val="solid"/>
              <a:round/>
              <a:headEnd type="none" w="med" len="med"/>
              <a:tailEnd type="none" w="med" len="med"/>
            </a:ln>
          </p:spPr>
          <p:txBody>
            <a:bodyPr/>
            <a:lstStyle/>
            <a:p>
              <a:endParaRPr lang="zh-CN" altLang="en-US"/>
            </a:p>
          </p:txBody>
        </p:sp>
        <p:sp>
          <p:nvSpPr>
            <p:cNvPr id="12302" name="矩形 53304"/>
            <p:cNvSpPr/>
            <p:nvPr/>
          </p:nvSpPr>
          <p:spPr>
            <a:xfrm>
              <a:off x="4138" y="1409"/>
              <a:ext cx="68" cy="239"/>
            </a:xfrm>
            <a:prstGeom prst="rect">
              <a:avLst/>
            </a:prstGeom>
            <a:noFill/>
            <a:ln w="9525">
              <a:noFill/>
            </a:ln>
          </p:spPr>
          <p:txBody>
            <a:bodyPr lIns="0" tIns="0" rIns="0" bIns="0">
              <a:spAutoFit/>
            </a:bodyPr>
            <a:lstStyle/>
            <a:p>
              <a:pPr eaLnBrk="0" hangingPunct="0"/>
              <a:r>
                <a:rPr lang="en-US" altLang="zh-CN" sz="2200" i="1" dirty="0">
                  <a:solidFill>
                    <a:schemeClr val="accent1">
                      <a:lumMod val="75000"/>
                    </a:schemeClr>
                  </a:solidFill>
                  <a:latin typeface="Times New Roman" panose="02020603050405020304" pitchFamily="18" charset="0"/>
                  <a:ea typeface="宋体" panose="02010600030101010101" pitchFamily="2" charset="-122"/>
                </a:rPr>
                <a:t>B</a:t>
              </a:r>
              <a:endParaRPr lang="en-US" altLang="zh-CN" sz="2200" i="1" dirty="0">
                <a:solidFill>
                  <a:schemeClr val="accent1">
                    <a:lumMod val="75000"/>
                  </a:schemeClr>
                </a:solidFill>
                <a:latin typeface="Times New Roman" panose="02020603050405020304" pitchFamily="18" charset="0"/>
                <a:ea typeface="宋体" panose="02010600030101010101" pitchFamily="2" charset="-122"/>
              </a:endParaRPr>
            </a:p>
          </p:txBody>
        </p:sp>
        <p:sp>
          <p:nvSpPr>
            <p:cNvPr id="12303" name="矩形 53305"/>
            <p:cNvSpPr/>
            <p:nvPr/>
          </p:nvSpPr>
          <p:spPr>
            <a:xfrm>
              <a:off x="4810" y="2222"/>
              <a:ext cx="80" cy="239"/>
            </a:xfrm>
            <a:prstGeom prst="rect">
              <a:avLst/>
            </a:prstGeom>
            <a:noFill/>
            <a:ln w="9525">
              <a:noFill/>
            </a:ln>
          </p:spPr>
          <p:txBody>
            <a:bodyPr lIns="0" tIns="0" rIns="0" bIns="0">
              <a:spAutoFit/>
            </a:bodyPr>
            <a:lstStyle/>
            <a:p>
              <a:pPr eaLnBrk="0" hangingPunct="0"/>
              <a:r>
                <a:rPr lang="en-US" altLang="zh-CN" sz="2200" i="1" dirty="0">
                  <a:solidFill>
                    <a:schemeClr val="accent1">
                      <a:lumMod val="75000"/>
                    </a:schemeClr>
                  </a:solidFill>
                  <a:latin typeface="Times New Roman" panose="02020603050405020304" pitchFamily="18" charset="0"/>
                  <a:ea typeface="宋体" panose="02010600030101010101" pitchFamily="2" charset="-122"/>
                </a:rPr>
                <a:t>H</a:t>
              </a:r>
              <a:endParaRPr lang="en-US" altLang="zh-CN" sz="2200" i="1" dirty="0">
                <a:solidFill>
                  <a:schemeClr val="accent1">
                    <a:lumMod val="75000"/>
                  </a:schemeClr>
                </a:solidFill>
                <a:latin typeface="Times New Roman" panose="02020603050405020304" pitchFamily="18" charset="0"/>
                <a:ea typeface="宋体" panose="02010600030101010101" pitchFamily="2" charset="-122"/>
              </a:endParaRPr>
            </a:p>
          </p:txBody>
        </p:sp>
        <p:sp>
          <p:nvSpPr>
            <p:cNvPr id="12304" name="直接连接符 53306"/>
            <p:cNvSpPr/>
            <p:nvPr/>
          </p:nvSpPr>
          <p:spPr>
            <a:xfrm>
              <a:off x="4603" y="1716"/>
              <a:ext cx="1" cy="27"/>
            </a:xfrm>
            <a:prstGeom prst="line">
              <a:avLst/>
            </a:prstGeom>
            <a:ln w="4763" cap="flat" cmpd="sng">
              <a:solidFill>
                <a:schemeClr val="tx1"/>
              </a:solidFill>
              <a:prstDash val="solid"/>
              <a:headEnd type="none" w="med" len="med"/>
              <a:tailEnd type="none" w="med" len="med"/>
            </a:ln>
          </p:spPr>
        </p:sp>
        <p:sp>
          <p:nvSpPr>
            <p:cNvPr id="12305" name="直接连接符 53307"/>
            <p:cNvSpPr/>
            <p:nvPr/>
          </p:nvSpPr>
          <p:spPr>
            <a:xfrm>
              <a:off x="4603" y="1761"/>
              <a:ext cx="1" cy="27"/>
            </a:xfrm>
            <a:prstGeom prst="line">
              <a:avLst/>
            </a:prstGeom>
            <a:ln w="4763" cap="flat" cmpd="sng">
              <a:solidFill>
                <a:schemeClr val="tx1"/>
              </a:solidFill>
              <a:prstDash val="solid"/>
              <a:headEnd type="none" w="med" len="med"/>
              <a:tailEnd type="none" w="med" len="med"/>
            </a:ln>
          </p:spPr>
        </p:sp>
        <p:sp>
          <p:nvSpPr>
            <p:cNvPr id="12306" name="直接连接符 53308"/>
            <p:cNvSpPr/>
            <p:nvPr/>
          </p:nvSpPr>
          <p:spPr>
            <a:xfrm>
              <a:off x="4603" y="1805"/>
              <a:ext cx="1" cy="4"/>
            </a:xfrm>
            <a:prstGeom prst="line">
              <a:avLst/>
            </a:prstGeom>
            <a:ln w="4763" cap="flat" cmpd="sng">
              <a:solidFill>
                <a:schemeClr val="tx1"/>
              </a:solidFill>
              <a:prstDash val="solid"/>
              <a:headEnd type="none" w="med" len="med"/>
              <a:tailEnd type="none" w="med" len="med"/>
            </a:ln>
          </p:spPr>
        </p:sp>
        <p:sp>
          <p:nvSpPr>
            <p:cNvPr id="12307" name="直接连接符 53309"/>
            <p:cNvSpPr/>
            <p:nvPr/>
          </p:nvSpPr>
          <p:spPr>
            <a:xfrm>
              <a:off x="4603" y="1826"/>
              <a:ext cx="1" cy="27"/>
            </a:xfrm>
            <a:prstGeom prst="line">
              <a:avLst/>
            </a:prstGeom>
            <a:ln w="4763" cap="flat" cmpd="sng">
              <a:solidFill>
                <a:schemeClr val="tx1"/>
              </a:solidFill>
              <a:prstDash val="solid"/>
              <a:headEnd type="none" w="med" len="med"/>
              <a:tailEnd type="none" w="med" len="med"/>
            </a:ln>
          </p:spPr>
        </p:sp>
        <p:sp>
          <p:nvSpPr>
            <p:cNvPr id="12308" name="直接连接符 53310"/>
            <p:cNvSpPr/>
            <p:nvPr/>
          </p:nvSpPr>
          <p:spPr>
            <a:xfrm>
              <a:off x="4603" y="1871"/>
              <a:ext cx="1" cy="27"/>
            </a:xfrm>
            <a:prstGeom prst="line">
              <a:avLst/>
            </a:prstGeom>
            <a:ln w="4763" cap="flat" cmpd="sng">
              <a:solidFill>
                <a:schemeClr val="tx1"/>
              </a:solidFill>
              <a:prstDash val="solid"/>
              <a:headEnd type="none" w="med" len="med"/>
              <a:tailEnd type="none" w="med" len="med"/>
            </a:ln>
          </p:spPr>
        </p:sp>
        <p:sp>
          <p:nvSpPr>
            <p:cNvPr id="12309" name="直接连接符 53311"/>
            <p:cNvSpPr/>
            <p:nvPr/>
          </p:nvSpPr>
          <p:spPr>
            <a:xfrm>
              <a:off x="4603" y="1915"/>
              <a:ext cx="1" cy="4"/>
            </a:xfrm>
            <a:prstGeom prst="line">
              <a:avLst/>
            </a:prstGeom>
            <a:ln w="4763" cap="flat" cmpd="sng">
              <a:solidFill>
                <a:schemeClr val="tx1"/>
              </a:solidFill>
              <a:prstDash val="solid"/>
              <a:headEnd type="none" w="med" len="med"/>
              <a:tailEnd type="none" w="med" len="med"/>
            </a:ln>
          </p:spPr>
        </p:sp>
        <p:sp>
          <p:nvSpPr>
            <p:cNvPr id="12310" name="直接连接符 53312"/>
            <p:cNvSpPr/>
            <p:nvPr/>
          </p:nvSpPr>
          <p:spPr>
            <a:xfrm>
              <a:off x="4603" y="1936"/>
              <a:ext cx="1" cy="28"/>
            </a:xfrm>
            <a:prstGeom prst="line">
              <a:avLst/>
            </a:prstGeom>
            <a:ln w="4763" cap="flat" cmpd="sng">
              <a:solidFill>
                <a:schemeClr val="tx1"/>
              </a:solidFill>
              <a:prstDash val="solid"/>
              <a:headEnd type="none" w="med" len="med"/>
              <a:tailEnd type="none" w="med" len="med"/>
            </a:ln>
          </p:spPr>
        </p:sp>
        <p:sp>
          <p:nvSpPr>
            <p:cNvPr id="12311" name="直接连接符 53313"/>
            <p:cNvSpPr/>
            <p:nvPr/>
          </p:nvSpPr>
          <p:spPr>
            <a:xfrm>
              <a:off x="4603" y="1981"/>
              <a:ext cx="1" cy="27"/>
            </a:xfrm>
            <a:prstGeom prst="line">
              <a:avLst/>
            </a:prstGeom>
            <a:ln w="4763" cap="flat" cmpd="sng">
              <a:solidFill>
                <a:schemeClr val="tx1"/>
              </a:solidFill>
              <a:prstDash val="solid"/>
              <a:headEnd type="none" w="med" len="med"/>
              <a:tailEnd type="none" w="med" len="med"/>
            </a:ln>
          </p:spPr>
        </p:sp>
        <p:sp>
          <p:nvSpPr>
            <p:cNvPr id="12312" name="直接连接符 53314"/>
            <p:cNvSpPr/>
            <p:nvPr/>
          </p:nvSpPr>
          <p:spPr>
            <a:xfrm>
              <a:off x="4603" y="2026"/>
              <a:ext cx="1" cy="3"/>
            </a:xfrm>
            <a:prstGeom prst="line">
              <a:avLst/>
            </a:prstGeom>
            <a:ln w="4763" cap="flat" cmpd="sng">
              <a:solidFill>
                <a:schemeClr val="tx1"/>
              </a:solidFill>
              <a:prstDash val="solid"/>
              <a:headEnd type="none" w="med" len="med"/>
              <a:tailEnd type="none" w="med" len="med"/>
            </a:ln>
          </p:spPr>
        </p:sp>
        <p:sp>
          <p:nvSpPr>
            <p:cNvPr id="12313" name="直接连接符 53315"/>
            <p:cNvSpPr/>
            <p:nvPr/>
          </p:nvSpPr>
          <p:spPr>
            <a:xfrm>
              <a:off x="4603" y="2046"/>
              <a:ext cx="1" cy="28"/>
            </a:xfrm>
            <a:prstGeom prst="line">
              <a:avLst/>
            </a:prstGeom>
            <a:ln w="4763" cap="flat" cmpd="sng">
              <a:solidFill>
                <a:schemeClr val="tx1"/>
              </a:solidFill>
              <a:prstDash val="solid"/>
              <a:headEnd type="none" w="med" len="med"/>
              <a:tailEnd type="none" w="med" len="med"/>
            </a:ln>
          </p:spPr>
        </p:sp>
        <p:sp>
          <p:nvSpPr>
            <p:cNvPr id="12314" name="直接连接符 53316"/>
            <p:cNvSpPr/>
            <p:nvPr/>
          </p:nvSpPr>
          <p:spPr>
            <a:xfrm>
              <a:off x="4603" y="2091"/>
              <a:ext cx="1" cy="28"/>
            </a:xfrm>
            <a:prstGeom prst="line">
              <a:avLst/>
            </a:prstGeom>
            <a:ln w="4763" cap="flat" cmpd="sng">
              <a:solidFill>
                <a:schemeClr val="tx1"/>
              </a:solidFill>
              <a:prstDash val="solid"/>
              <a:headEnd type="none" w="med" len="med"/>
              <a:tailEnd type="none" w="med" len="med"/>
            </a:ln>
          </p:spPr>
        </p:sp>
        <p:sp>
          <p:nvSpPr>
            <p:cNvPr id="12315" name="直接连接符 53317"/>
            <p:cNvSpPr/>
            <p:nvPr/>
          </p:nvSpPr>
          <p:spPr>
            <a:xfrm>
              <a:off x="4603" y="2136"/>
              <a:ext cx="1" cy="3"/>
            </a:xfrm>
            <a:prstGeom prst="line">
              <a:avLst/>
            </a:prstGeom>
            <a:ln w="4763" cap="flat" cmpd="sng">
              <a:solidFill>
                <a:schemeClr val="tx1"/>
              </a:solidFill>
              <a:prstDash val="solid"/>
              <a:headEnd type="none" w="med" len="med"/>
              <a:tailEnd type="none" w="med" len="med"/>
            </a:ln>
          </p:spPr>
        </p:sp>
        <p:sp>
          <p:nvSpPr>
            <p:cNvPr id="12316" name="直接连接符 53318"/>
            <p:cNvSpPr/>
            <p:nvPr/>
          </p:nvSpPr>
          <p:spPr>
            <a:xfrm>
              <a:off x="4603" y="2156"/>
              <a:ext cx="1" cy="28"/>
            </a:xfrm>
            <a:prstGeom prst="line">
              <a:avLst/>
            </a:prstGeom>
            <a:ln w="4763" cap="flat" cmpd="sng">
              <a:solidFill>
                <a:schemeClr val="tx1"/>
              </a:solidFill>
              <a:prstDash val="solid"/>
              <a:headEnd type="none" w="med" len="med"/>
              <a:tailEnd type="none" w="med" len="med"/>
            </a:ln>
          </p:spPr>
        </p:sp>
        <p:sp>
          <p:nvSpPr>
            <p:cNvPr id="12317" name="直接连接符 53319"/>
            <p:cNvSpPr/>
            <p:nvPr/>
          </p:nvSpPr>
          <p:spPr>
            <a:xfrm>
              <a:off x="4603" y="2201"/>
              <a:ext cx="1" cy="28"/>
            </a:xfrm>
            <a:prstGeom prst="line">
              <a:avLst/>
            </a:prstGeom>
            <a:ln w="4763" cap="flat" cmpd="sng">
              <a:solidFill>
                <a:schemeClr val="tx1"/>
              </a:solidFill>
              <a:prstDash val="solid"/>
              <a:headEnd type="none" w="med" len="med"/>
              <a:tailEnd type="none" w="med" len="med"/>
            </a:ln>
          </p:spPr>
        </p:sp>
        <p:sp>
          <p:nvSpPr>
            <p:cNvPr id="12318" name="直接连接符 53320"/>
            <p:cNvSpPr/>
            <p:nvPr/>
          </p:nvSpPr>
          <p:spPr>
            <a:xfrm>
              <a:off x="4430" y="1817"/>
              <a:ext cx="1" cy="28"/>
            </a:xfrm>
            <a:prstGeom prst="line">
              <a:avLst/>
            </a:prstGeom>
            <a:ln w="4763" cap="flat" cmpd="sng">
              <a:solidFill>
                <a:schemeClr val="tx1"/>
              </a:solidFill>
              <a:prstDash val="solid"/>
              <a:headEnd type="none" w="med" len="med"/>
              <a:tailEnd type="none" w="med" len="med"/>
            </a:ln>
          </p:spPr>
        </p:sp>
        <p:sp>
          <p:nvSpPr>
            <p:cNvPr id="12319" name="直接连接符 53321"/>
            <p:cNvSpPr/>
            <p:nvPr/>
          </p:nvSpPr>
          <p:spPr>
            <a:xfrm>
              <a:off x="4430" y="1862"/>
              <a:ext cx="1" cy="28"/>
            </a:xfrm>
            <a:prstGeom prst="line">
              <a:avLst/>
            </a:prstGeom>
            <a:ln w="4763" cap="flat" cmpd="sng">
              <a:solidFill>
                <a:schemeClr val="tx1"/>
              </a:solidFill>
              <a:prstDash val="solid"/>
              <a:headEnd type="none" w="med" len="med"/>
              <a:tailEnd type="none" w="med" len="med"/>
            </a:ln>
          </p:spPr>
        </p:sp>
        <p:sp>
          <p:nvSpPr>
            <p:cNvPr id="12320" name="直接连接符 53322"/>
            <p:cNvSpPr/>
            <p:nvPr/>
          </p:nvSpPr>
          <p:spPr>
            <a:xfrm>
              <a:off x="4430" y="1907"/>
              <a:ext cx="1" cy="3"/>
            </a:xfrm>
            <a:prstGeom prst="line">
              <a:avLst/>
            </a:prstGeom>
            <a:ln w="4763" cap="flat" cmpd="sng">
              <a:solidFill>
                <a:schemeClr val="tx1"/>
              </a:solidFill>
              <a:prstDash val="solid"/>
              <a:headEnd type="none" w="med" len="med"/>
              <a:tailEnd type="none" w="med" len="med"/>
            </a:ln>
          </p:spPr>
        </p:sp>
        <p:sp>
          <p:nvSpPr>
            <p:cNvPr id="12321" name="直接连接符 53323"/>
            <p:cNvSpPr/>
            <p:nvPr/>
          </p:nvSpPr>
          <p:spPr>
            <a:xfrm>
              <a:off x="4430" y="1927"/>
              <a:ext cx="1" cy="28"/>
            </a:xfrm>
            <a:prstGeom prst="line">
              <a:avLst/>
            </a:prstGeom>
            <a:ln w="4763" cap="flat" cmpd="sng">
              <a:solidFill>
                <a:schemeClr val="tx1"/>
              </a:solidFill>
              <a:prstDash val="solid"/>
              <a:headEnd type="none" w="med" len="med"/>
              <a:tailEnd type="none" w="med" len="med"/>
            </a:ln>
          </p:spPr>
        </p:sp>
        <p:sp>
          <p:nvSpPr>
            <p:cNvPr id="12322" name="直接连接符 53324"/>
            <p:cNvSpPr/>
            <p:nvPr/>
          </p:nvSpPr>
          <p:spPr>
            <a:xfrm>
              <a:off x="4430" y="1972"/>
              <a:ext cx="1" cy="28"/>
            </a:xfrm>
            <a:prstGeom prst="line">
              <a:avLst/>
            </a:prstGeom>
            <a:ln w="4763" cap="flat" cmpd="sng">
              <a:solidFill>
                <a:schemeClr val="tx1"/>
              </a:solidFill>
              <a:prstDash val="solid"/>
              <a:headEnd type="none" w="med" len="med"/>
              <a:tailEnd type="none" w="med" len="med"/>
            </a:ln>
          </p:spPr>
        </p:sp>
        <p:sp>
          <p:nvSpPr>
            <p:cNvPr id="12323" name="直接连接符 53325"/>
            <p:cNvSpPr/>
            <p:nvPr/>
          </p:nvSpPr>
          <p:spPr>
            <a:xfrm>
              <a:off x="4430" y="2017"/>
              <a:ext cx="1" cy="3"/>
            </a:xfrm>
            <a:prstGeom prst="line">
              <a:avLst/>
            </a:prstGeom>
            <a:ln w="4763" cap="flat" cmpd="sng">
              <a:solidFill>
                <a:schemeClr val="tx1"/>
              </a:solidFill>
              <a:prstDash val="solid"/>
              <a:headEnd type="none" w="med" len="med"/>
              <a:tailEnd type="none" w="med" len="med"/>
            </a:ln>
          </p:spPr>
        </p:sp>
        <p:sp>
          <p:nvSpPr>
            <p:cNvPr id="12324" name="直接连接符 53326"/>
            <p:cNvSpPr/>
            <p:nvPr/>
          </p:nvSpPr>
          <p:spPr>
            <a:xfrm>
              <a:off x="4430" y="2038"/>
              <a:ext cx="1" cy="27"/>
            </a:xfrm>
            <a:prstGeom prst="line">
              <a:avLst/>
            </a:prstGeom>
            <a:ln w="4763" cap="flat" cmpd="sng">
              <a:solidFill>
                <a:schemeClr val="tx1"/>
              </a:solidFill>
              <a:prstDash val="solid"/>
              <a:headEnd type="none" w="med" len="med"/>
              <a:tailEnd type="none" w="med" len="med"/>
            </a:ln>
          </p:spPr>
        </p:sp>
        <p:sp>
          <p:nvSpPr>
            <p:cNvPr id="12325" name="直接连接符 53327"/>
            <p:cNvSpPr/>
            <p:nvPr/>
          </p:nvSpPr>
          <p:spPr>
            <a:xfrm>
              <a:off x="4430" y="2082"/>
              <a:ext cx="1" cy="28"/>
            </a:xfrm>
            <a:prstGeom prst="line">
              <a:avLst/>
            </a:prstGeom>
            <a:ln w="4763" cap="flat" cmpd="sng">
              <a:solidFill>
                <a:schemeClr val="tx1"/>
              </a:solidFill>
              <a:prstDash val="solid"/>
              <a:headEnd type="none" w="med" len="med"/>
              <a:tailEnd type="none" w="med" len="med"/>
            </a:ln>
          </p:spPr>
        </p:sp>
        <p:sp>
          <p:nvSpPr>
            <p:cNvPr id="12326" name="直接连接符 53328"/>
            <p:cNvSpPr/>
            <p:nvPr/>
          </p:nvSpPr>
          <p:spPr>
            <a:xfrm>
              <a:off x="4430" y="2127"/>
              <a:ext cx="1" cy="4"/>
            </a:xfrm>
            <a:prstGeom prst="line">
              <a:avLst/>
            </a:prstGeom>
            <a:ln w="4763" cap="flat" cmpd="sng">
              <a:solidFill>
                <a:schemeClr val="tx1"/>
              </a:solidFill>
              <a:prstDash val="solid"/>
              <a:headEnd type="none" w="med" len="med"/>
              <a:tailEnd type="none" w="med" len="med"/>
            </a:ln>
          </p:spPr>
        </p:sp>
        <p:sp>
          <p:nvSpPr>
            <p:cNvPr id="12327" name="直接连接符 53329"/>
            <p:cNvSpPr/>
            <p:nvPr/>
          </p:nvSpPr>
          <p:spPr>
            <a:xfrm>
              <a:off x="4430" y="2148"/>
              <a:ext cx="1" cy="27"/>
            </a:xfrm>
            <a:prstGeom prst="line">
              <a:avLst/>
            </a:prstGeom>
            <a:ln w="4763" cap="flat" cmpd="sng">
              <a:solidFill>
                <a:schemeClr val="tx1"/>
              </a:solidFill>
              <a:prstDash val="solid"/>
              <a:headEnd type="none" w="med" len="med"/>
              <a:tailEnd type="none" w="med" len="med"/>
            </a:ln>
          </p:spPr>
        </p:sp>
        <p:sp>
          <p:nvSpPr>
            <p:cNvPr id="12328" name="直接连接符 53330"/>
            <p:cNvSpPr/>
            <p:nvPr/>
          </p:nvSpPr>
          <p:spPr>
            <a:xfrm>
              <a:off x="4430" y="2193"/>
              <a:ext cx="1" cy="27"/>
            </a:xfrm>
            <a:prstGeom prst="line">
              <a:avLst/>
            </a:prstGeom>
            <a:ln w="4763" cap="flat" cmpd="sng">
              <a:solidFill>
                <a:schemeClr val="tx1"/>
              </a:solidFill>
              <a:prstDash val="solid"/>
              <a:headEnd type="none" w="med" len="med"/>
              <a:tailEnd type="none" w="med" len="med"/>
            </a:ln>
          </p:spPr>
        </p:sp>
        <p:sp>
          <p:nvSpPr>
            <p:cNvPr id="12329" name="直接连接符 53331"/>
            <p:cNvSpPr/>
            <p:nvPr/>
          </p:nvSpPr>
          <p:spPr>
            <a:xfrm>
              <a:off x="4430" y="2237"/>
              <a:ext cx="1" cy="4"/>
            </a:xfrm>
            <a:prstGeom prst="line">
              <a:avLst/>
            </a:prstGeom>
            <a:ln w="4763" cap="flat" cmpd="sng">
              <a:solidFill>
                <a:schemeClr val="tx1"/>
              </a:solidFill>
              <a:prstDash val="solid"/>
              <a:headEnd type="none" w="med" len="med"/>
              <a:tailEnd type="none" w="med" len="med"/>
            </a:ln>
          </p:spPr>
        </p:sp>
        <p:sp>
          <p:nvSpPr>
            <p:cNvPr id="12330" name="直接连接符 53332"/>
            <p:cNvSpPr/>
            <p:nvPr/>
          </p:nvSpPr>
          <p:spPr>
            <a:xfrm>
              <a:off x="4257" y="1952"/>
              <a:ext cx="1" cy="27"/>
            </a:xfrm>
            <a:prstGeom prst="line">
              <a:avLst/>
            </a:prstGeom>
            <a:ln w="4763" cap="flat" cmpd="sng">
              <a:solidFill>
                <a:schemeClr val="tx1"/>
              </a:solidFill>
              <a:prstDash val="solid"/>
              <a:headEnd type="none" w="med" len="med"/>
              <a:tailEnd type="none" w="med" len="med"/>
            </a:ln>
          </p:spPr>
        </p:sp>
        <p:sp>
          <p:nvSpPr>
            <p:cNvPr id="12331" name="直接连接符 53333"/>
            <p:cNvSpPr/>
            <p:nvPr/>
          </p:nvSpPr>
          <p:spPr>
            <a:xfrm>
              <a:off x="4257" y="1996"/>
              <a:ext cx="1" cy="28"/>
            </a:xfrm>
            <a:prstGeom prst="line">
              <a:avLst/>
            </a:prstGeom>
            <a:ln w="4763" cap="flat" cmpd="sng">
              <a:solidFill>
                <a:schemeClr val="tx1"/>
              </a:solidFill>
              <a:prstDash val="solid"/>
              <a:headEnd type="none" w="med" len="med"/>
              <a:tailEnd type="none" w="med" len="med"/>
            </a:ln>
          </p:spPr>
        </p:sp>
        <p:sp>
          <p:nvSpPr>
            <p:cNvPr id="12332" name="直接连接符 53334"/>
            <p:cNvSpPr/>
            <p:nvPr/>
          </p:nvSpPr>
          <p:spPr>
            <a:xfrm>
              <a:off x="4257" y="2041"/>
              <a:ext cx="1" cy="3"/>
            </a:xfrm>
            <a:prstGeom prst="line">
              <a:avLst/>
            </a:prstGeom>
            <a:ln w="4763" cap="flat" cmpd="sng">
              <a:solidFill>
                <a:schemeClr val="tx1"/>
              </a:solidFill>
              <a:prstDash val="solid"/>
              <a:headEnd type="none" w="med" len="med"/>
              <a:tailEnd type="none" w="med" len="med"/>
            </a:ln>
          </p:spPr>
        </p:sp>
        <p:sp>
          <p:nvSpPr>
            <p:cNvPr id="12333" name="直接连接符 53335"/>
            <p:cNvSpPr/>
            <p:nvPr/>
          </p:nvSpPr>
          <p:spPr>
            <a:xfrm>
              <a:off x="4257" y="2062"/>
              <a:ext cx="1" cy="27"/>
            </a:xfrm>
            <a:prstGeom prst="line">
              <a:avLst/>
            </a:prstGeom>
            <a:ln w="4763" cap="flat" cmpd="sng">
              <a:solidFill>
                <a:schemeClr val="tx1"/>
              </a:solidFill>
              <a:prstDash val="solid"/>
              <a:headEnd type="none" w="med" len="med"/>
              <a:tailEnd type="none" w="med" len="med"/>
            </a:ln>
          </p:spPr>
        </p:sp>
        <p:sp>
          <p:nvSpPr>
            <p:cNvPr id="12334" name="直接连接符 53336"/>
            <p:cNvSpPr/>
            <p:nvPr/>
          </p:nvSpPr>
          <p:spPr>
            <a:xfrm>
              <a:off x="4257" y="2106"/>
              <a:ext cx="1" cy="28"/>
            </a:xfrm>
            <a:prstGeom prst="line">
              <a:avLst/>
            </a:prstGeom>
            <a:ln w="4763" cap="flat" cmpd="sng">
              <a:solidFill>
                <a:schemeClr val="tx1"/>
              </a:solidFill>
              <a:prstDash val="solid"/>
              <a:headEnd type="none" w="med" len="med"/>
              <a:tailEnd type="none" w="med" len="med"/>
            </a:ln>
          </p:spPr>
        </p:sp>
        <p:sp>
          <p:nvSpPr>
            <p:cNvPr id="12335" name="直接连接符 53337"/>
            <p:cNvSpPr/>
            <p:nvPr/>
          </p:nvSpPr>
          <p:spPr>
            <a:xfrm>
              <a:off x="4257" y="2151"/>
              <a:ext cx="1" cy="4"/>
            </a:xfrm>
            <a:prstGeom prst="line">
              <a:avLst/>
            </a:prstGeom>
            <a:ln w="4763" cap="flat" cmpd="sng">
              <a:solidFill>
                <a:schemeClr val="tx1"/>
              </a:solidFill>
              <a:prstDash val="solid"/>
              <a:headEnd type="none" w="med" len="med"/>
              <a:tailEnd type="none" w="med" len="med"/>
            </a:ln>
          </p:spPr>
        </p:sp>
        <p:sp>
          <p:nvSpPr>
            <p:cNvPr id="12336" name="直接连接符 53338"/>
            <p:cNvSpPr/>
            <p:nvPr/>
          </p:nvSpPr>
          <p:spPr>
            <a:xfrm>
              <a:off x="4257" y="2172"/>
              <a:ext cx="1" cy="27"/>
            </a:xfrm>
            <a:prstGeom prst="line">
              <a:avLst/>
            </a:prstGeom>
            <a:ln w="4763" cap="flat" cmpd="sng">
              <a:solidFill>
                <a:schemeClr val="tx1"/>
              </a:solidFill>
              <a:prstDash val="solid"/>
              <a:headEnd type="none" w="med" len="med"/>
              <a:tailEnd type="none" w="med" len="med"/>
            </a:ln>
          </p:spPr>
        </p:sp>
        <p:sp>
          <p:nvSpPr>
            <p:cNvPr id="12337" name="直接连接符 53339"/>
            <p:cNvSpPr/>
            <p:nvPr/>
          </p:nvSpPr>
          <p:spPr>
            <a:xfrm>
              <a:off x="4257" y="2217"/>
              <a:ext cx="1" cy="27"/>
            </a:xfrm>
            <a:prstGeom prst="line">
              <a:avLst/>
            </a:prstGeom>
            <a:ln w="4763" cap="flat" cmpd="sng">
              <a:solidFill>
                <a:schemeClr val="tx1"/>
              </a:solidFill>
              <a:prstDash val="solid"/>
              <a:headEnd type="none" w="med" len="med"/>
              <a:tailEnd type="none" w="med" len="med"/>
            </a:ln>
          </p:spPr>
        </p:sp>
        <p:sp>
          <p:nvSpPr>
            <p:cNvPr id="12338" name="任意多边形 53340"/>
            <p:cNvSpPr/>
            <p:nvPr/>
          </p:nvSpPr>
          <p:spPr>
            <a:xfrm>
              <a:off x="3737" y="1817"/>
              <a:ext cx="693" cy="856"/>
            </a:xfrm>
            <a:custGeom>
              <a:avLst/>
              <a:gdLst/>
              <a:ahLst/>
              <a:cxnLst>
                <a:cxn ang="0">
                  <a:pos x="693" y="0"/>
                </a:cxn>
                <a:cxn ang="0">
                  <a:pos x="651" y="5"/>
                </a:cxn>
                <a:cxn ang="0">
                  <a:pos x="608" y="16"/>
                </a:cxn>
                <a:cxn ang="0">
                  <a:pos x="567" y="33"/>
                </a:cxn>
                <a:cxn ang="0">
                  <a:pos x="528" y="55"/>
                </a:cxn>
                <a:cxn ang="0">
                  <a:pos x="491" y="86"/>
                </a:cxn>
                <a:cxn ang="0">
                  <a:pos x="456" y="121"/>
                </a:cxn>
                <a:cxn ang="0">
                  <a:pos x="423" y="162"/>
                </a:cxn>
                <a:cxn ang="0">
                  <a:pos x="394" y="207"/>
                </a:cxn>
                <a:cxn ang="0">
                  <a:pos x="369" y="257"/>
                </a:cxn>
                <a:cxn ang="0">
                  <a:pos x="347" y="310"/>
                </a:cxn>
                <a:cxn ang="0">
                  <a:pos x="314" y="389"/>
                </a:cxn>
                <a:cxn ang="0">
                  <a:pos x="277" y="467"/>
                </a:cxn>
                <a:cxn ang="0">
                  <a:pos x="237" y="541"/>
                </a:cxn>
                <a:cxn ang="0">
                  <a:pos x="195" y="611"/>
                </a:cxn>
                <a:cxn ang="0">
                  <a:pos x="149" y="678"/>
                </a:cxn>
                <a:cxn ang="0">
                  <a:pos x="102" y="740"/>
                </a:cxn>
                <a:cxn ang="0">
                  <a:pos x="53" y="801"/>
                </a:cxn>
                <a:cxn ang="0">
                  <a:pos x="0" y="856"/>
                </a:cxn>
              </a:cxnLst>
              <a:rect l="0" t="0" r="0" b="0"/>
              <a:pathLst>
                <a:path w="693" h="856">
                  <a:moveTo>
                    <a:pt x="693" y="0"/>
                  </a:moveTo>
                  <a:lnTo>
                    <a:pt x="651" y="5"/>
                  </a:lnTo>
                  <a:lnTo>
                    <a:pt x="608" y="16"/>
                  </a:lnTo>
                  <a:lnTo>
                    <a:pt x="567" y="33"/>
                  </a:lnTo>
                  <a:lnTo>
                    <a:pt x="528" y="55"/>
                  </a:lnTo>
                  <a:lnTo>
                    <a:pt x="491" y="86"/>
                  </a:lnTo>
                  <a:lnTo>
                    <a:pt x="456" y="121"/>
                  </a:lnTo>
                  <a:lnTo>
                    <a:pt x="423" y="162"/>
                  </a:lnTo>
                  <a:lnTo>
                    <a:pt x="394" y="207"/>
                  </a:lnTo>
                  <a:lnTo>
                    <a:pt x="369" y="257"/>
                  </a:lnTo>
                  <a:lnTo>
                    <a:pt x="347" y="310"/>
                  </a:lnTo>
                  <a:lnTo>
                    <a:pt x="314" y="389"/>
                  </a:lnTo>
                  <a:lnTo>
                    <a:pt x="277" y="467"/>
                  </a:lnTo>
                  <a:lnTo>
                    <a:pt x="237" y="541"/>
                  </a:lnTo>
                  <a:lnTo>
                    <a:pt x="195" y="611"/>
                  </a:lnTo>
                  <a:lnTo>
                    <a:pt x="149" y="678"/>
                  </a:lnTo>
                  <a:lnTo>
                    <a:pt x="102" y="740"/>
                  </a:lnTo>
                  <a:lnTo>
                    <a:pt x="53" y="801"/>
                  </a:lnTo>
                  <a:lnTo>
                    <a:pt x="0" y="856"/>
                  </a:lnTo>
                </a:path>
              </a:pathLst>
            </a:custGeom>
            <a:noFill/>
            <a:ln w="4763" cap="flat" cmpd="sng">
              <a:solidFill>
                <a:srgbClr val="000066">
                  <a:alpha val="100000"/>
                </a:srgbClr>
              </a:solidFill>
              <a:prstDash val="solid"/>
              <a:round/>
              <a:headEnd type="none" w="med" len="med"/>
              <a:tailEnd type="none" w="med" len="med"/>
            </a:ln>
          </p:spPr>
          <p:txBody>
            <a:bodyPr/>
            <a:lstStyle/>
            <a:p>
              <a:endParaRPr lang="zh-CN" altLang="en-US"/>
            </a:p>
          </p:txBody>
        </p:sp>
        <p:sp>
          <p:nvSpPr>
            <p:cNvPr id="12339" name="任意多边形 53341"/>
            <p:cNvSpPr/>
            <p:nvPr/>
          </p:nvSpPr>
          <p:spPr>
            <a:xfrm>
              <a:off x="3737" y="1817"/>
              <a:ext cx="693" cy="856"/>
            </a:xfrm>
            <a:custGeom>
              <a:avLst/>
              <a:gdLst/>
              <a:ahLst/>
              <a:cxnLst>
                <a:cxn ang="0">
                  <a:pos x="0" y="856"/>
                </a:cxn>
                <a:cxn ang="0">
                  <a:pos x="44" y="851"/>
                </a:cxn>
                <a:cxn ang="0">
                  <a:pos x="85" y="840"/>
                </a:cxn>
                <a:cxn ang="0">
                  <a:pos x="126" y="823"/>
                </a:cxn>
                <a:cxn ang="0">
                  <a:pos x="165" y="799"/>
                </a:cxn>
                <a:cxn ang="0">
                  <a:pos x="204" y="770"/>
                </a:cxn>
                <a:cxn ang="0">
                  <a:pos x="239" y="735"/>
                </a:cxn>
                <a:cxn ang="0">
                  <a:pos x="270" y="694"/>
                </a:cxn>
                <a:cxn ang="0">
                  <a:pos x="299" y="649"/>
                </a:cxn>
                <a:cxn ang="0">
                  <a:pos x="325" y="599"/>
                </a:cxn>
                <a:cxn ang="0">
                  <a:pos x="347" y="546"/>
                </a:cxn>
                <a:cxn ang="0">
                  <a:pos x="381" y="465"/>
                </a:cxn>
                <a:cxn ang="0">
                  <a:pos x="418" y="389"/>
                </a:cxn>
                <a:cxn ang="0">
                  <a:pos x="457" y="315"/>
                </a:cxn>
                <a:cxn ang="0">
                  <a:pos x="500" y="245"/>
                </a:cxn>
                <a:cxn ang="0">
                  <a:pos x="544" y="178"/>
                </a:cxn>
                <a:cxn ang="0">
                  <a:pos x="592" y="114"/>
                </a:cxn>
                <a:cxn ang="0">
                  <a:pos x="642" y="55"/>
                </a:cxn>
                <a:cxn ang="0">
                  <a:pos x="693" y="0"/>
                </a:cxn>
              </a:cxnLst>
              <a:rect l="0" t="0" r="0" b="0"/>
              <a:pathLst>
                <a:path w="693" h="856">
                  <a:moveTo>
                    <a:pt x="0" y="856"/>
                  </a:moveTo>
                  <a:lnTo>
                    <a:pt x="44" y="851"/>
                  </a:lnTo>
                  <a:lnTo>
                    <a:pt x="85" y="840"/>
                  </a:lnTo>
                  <a:lnTo>
                    <a:pt x="126" y="823"/>
                  </a:lnTo>
                  <a:lnTo>
                    <a:pt x="165" y="799"/>
                  </a:lnTo>
                  <a:lnTo>
                    <a:pt x="204" y="770"/>
                  </a:lnTo>
                  <a:lnTo>
                    <a:pt x="239" y="735"/>
                  </a:lnTo>
                  <a:lnTo>
                    <a:pt x="270" y="694"/>
                  </a:lnTo>
                  <a:lnTo>
                    <a:pt x="299" y="649"/>
                  </a:lnTo>
                  <a:lnTo>
                    <a:pt x="325" y="599"/>
                  </a:lnTo>
                  <a:lnTo>
                    <a:pt x="347" y="546"/>
                  </a:lnTo>
                  <a:lnTo>
                    <a:pt x="381" y="465"/>
                  </a:lnTo>
                  <a:lnTo>
                    <a:pt x="418" y="389"/>
                  </a:lnTo>
                  <a:lnTo>
                    <a:pt x="457" y="315"/>
                  </a:lnTo>
                  <a:lnTo>
                    <a:pt x="500" y="245"/>
                  </a:lnTo>
                  <a:lnTo>
                    <a:pt x="544" y="178"/>
                  </a:lnTo>
                  <a:lnTo>
                    <a:pt x="592" y="114"/>
                  </a:lnTo>
                  <a:lnTo>
                    <a:pt x="642" y="55"/>
                  </a:lnTo>
                  <a:lnTo>
                    <a:pt x="693" y="0"/>
                  </a:lnTo>
                </a:path>
              </a:pathLst>
            </a:custGeom>
            <a:noFill/>
            <a:ln w="4763" cap="flat" cmpd="sng">
              <a:solidFill>
                <a:srgbClr val="000066">
                  <a:alpha val="100000"/>
                </a:srgbClr>
              </a:solidFill>
              <a:prstDash val="solid"/>
              <a:round/>
              <a:headEnd type="none" w="med" len="med"/>
              <a:tailEnd type="none" w="med" len="med"/>
            </a:ln>
          </p:spPr>
          <p:txBody>
            <a:bodyPr/>
            <a:lstStyle/>
            <a:p>
              <a:endParaRPr lang="zh-CN" altLang="en-US"/>
            </a:p>
          </p:txBody>
        </p:sp>
        <p:sp>
          <p:nvSpPr>
            <p:cNvPr id="12340" name="任意多边形 53342"/>
            <p:cNvSpPr/>
            <p:nvPr/>
          </p:nvSpPr>
          <p:spPr>
            <a:xfrm>
              <a:off x="3911" y="1964"/>
              <a:ext cx="346" cy="566"/>
            </a:xfrm>
            <a:custGeom>
              <a:avLst/>
              <a:gdLst/>
              <a:ahLst/>
              <a:cxnLst>
                <a:cxn ang="0">
                  <a:pos x="346" y="0"/>
                </a:cxn>
                <a:cxn ang="0">
                  <a:pos x="320" y="10"/>
                </a:cxn>
                <a:cxn ang="0">
                  <a:pos x="295" y="27"/>
                </a:cxn>
                <a:cxn ang="0">
                  <a:pos x="270" y="50"/>
                </a:cxn>
                <a:cxn ang="0">
                  <a:pos x="247" y="77"/>
                </a:cxn>
                <a:cxn ang="0">
                  <a:pos x="226" y="111"/>
                </a:cxn>
                <a:cxn ang="0">
                  <a:pos x="205" y="149"/>
                </a:cxn>
                <a:cxn ang="0">
                  <a:pos x="188" y="192"/>
                </a:cxn>
                <a:cxn ang="0">
                  <a:pos x="173" y="241"/>
                </a:cxn>
                <a:cxn ang="0">
                  <a:pos x="142" y="313"/>
                </a:cxn>
                <a:cxn ang="0">
                  <a:pos x="109" y="382"/>
                </a:cxn>
                <a:cxn ang="0">
                  <a:pos x="75" y="447"/>
                </a:cxn>
                <a:cxn ang="0">
                  <a:pos x="38" y="509"/>
                </a:cxn>
                <a:cxn ang="0">
                  <a:pos x="0" y="566"/>
                </a:cxn>
              </a:cxnLst>
              <a:rect l="0" t="0" r="0" b="0"/>
              <a:pathLst>
                <a:path w="346" h="566">
                  <a:moveTo>
                    <a:pt x="346" y="0"/>
                  </a:moveTo>
                  <a:lnTo>
                    <a:pt x="320" y="10"/>
                  </a:lnTo>
                  <a:lnTo>
                    <a:pt x="295" y="27"/>
                  </a:lnTo>
                  <a:lnTo>
                    <a:pt x="270" y="50"/>
                  </a:lnTo>
                  <a:lnTo>
                    <a:pt x="247" y="77"/>
                  </a:lnTo>
                  <a:lnTo>
                    <a:pt x="226" y="111"/>
                  </a:lnTo>
                  <a:lnTo>
                    <a:pt x="205" y="149"/>
                  </a:lnTo>
                  <a:lnTo>
                    <a:pt x="188" y="192"/>
                  </a:lnTo>
                  <a:lnTo>
                    <a:pt x="173" y="241"/>
                  </a:lnTo>
                  <a:lnTo>
                    <a:pt x="142" y="313"/>
                  </a:lnTo>
                  <a:lnTo>
                    <a:pt x="109" y="382"/>
                  </a:lnTo>
                  <a:lnTo>
                    <a:pt x="75" y="447"/>
                  </a:lnTo>
                  <a:lnTo>
                    <a:pt x="38" y="509"/>
                  </a:lnTo>
                  <a:lnTo>
                    <a:pt x="0" y="566"/>
                  </a:lnTo>
                </a:path>
              </a:pathLst>
            </a:custGeom>
            <a:noFill/>
            <a:ln w="4763" cap="flat" cmpd="sng">
              <a:solidFill>
                <a:srgbClr val="000066">
                  <a:alpha val="100000"/>
                </a:srgbClr>
              </a:solidFill>
              <a:prstDash val="solid"/>
              <a:round/>
              <a:headEnd type="none" w="med" len="med"/>
              <a:tailEnd type="none" w="med" len="med"/>
            </a:ln>
          </p:spPr>
          <p:txBody>
            <a:bodyPr/>
            <a:lstStyle/>
            <a:p>
              <a:endParaRPr lang="zh-CN" altLang="en-US"/>
            </a:p>
          </p:txBody>
        </p:sp>
        <p:sp>
          <p:nvSpPr>
            <p:cNvPr id="12341" name="任意多边形 53343"/>
            <p:cNvSpPr/>
            <p:nvPr/>
          </p:nvSpPr>
          <p:spPr>
            <a:xfrm>
              <a:off x="3911" y="1960"/>
              <a:ext cx="346" cy="566"/>
            </a:xfrm>
            <a:custGeom>
              <a:avLst/>
              <a:gdLst/>
              <a:ahLst/>
              <a:cxnLst>
                <a:cxn ang="0">
                  <a:pos x="0" y="566"/>
                </a:cxn>
                <a:cxn ang="0">
                  <a:pos x="25" y="556"/>
                </a:cxn>
                <a:cxn ang="0">
                  <a:pos x="52" y="539"/>
                </a:cxn>
                <a:cxn ang="0">
                  <a:pos x="75" y="516"/>
                </a:cxn>
                <a:cxn ang="0">
                  <a:pos x="98" y="487"/>
                </a:cxn>
                <a:cxn ang="0">
                  <a:pos x="120" y="455"/>
                </a:cxn>
                <a:cxn ang="0">
                  <a:pos x="140" y="415"/>
                </a:cxn>
                <a:cxn ang="0">
                  <a:pos x="157" y="372"/>
                </a:cxn>
                <a:cxn ang="0">
                  <a:pos x="173" y="325"/>
                </a:cxn>
                <a:cxn ang="0">
                  <a:pos x="204" y="253"/>
                </a:cxn>
                <a:cxn ang="0">
                  <a:pos x="236" y="184"/>
                </a:cxn>
                <a:cxn ang="0">
                  <a:pos x="271" y="119"/>
                </a:cxn>
                <a:cxn ang="0">
                  <a:pos x="308" y="57"/>
                </a:cxn>
                <a:cxn ang="0">
                  <a:pos x="346" y="0"/>
                </a:cxn>
              </a:cxnLst>
              <a:rect l="0" t="0" r="0" b="0"/>
              <a:pathLst>
                <a:path w="346" h="566">
                  <a:moveTo>
                    <a:pt x="0" y="566"/>
                  </a:moveTo>
                  <a:lnTo>
                    <a:pt x="25" y="556"/>
                  </a:lnTo>
                  <a:lnTo>
                    <a:pt x="52" y="539"/>
                  </a:lnTo>
                  <a:lnTo>
                    <a:pt x="75" y="516"/>
                  </a:lnTo>
                  <a:lnTo>
                    <a:pt x="98" y="487"/>
                  </a:lnTo>
                  <a:lnTo>
                    <a:pt x="120" y="455"/>
                  </a:lnTo>
                  <a:lnTo>
                    <a:pt x="140" y="415"/>
                  </a:lnTo>
                  <a:lnTo>
                    <a:pt x="157" y="372"/>
                  </a:lnTo>
                  <a:lnTo>
                    <a:pt x="173" y="325"/>
                  </a:lnTo>
                  <a:lnTo>
                    <a:pt x="204" y="253"/>
                  </a:lnTo>
                  <a:lnTo>
                    <a:pt x="236" y="184"/>
                  </a:lnTo>
                  <a:lnTo>
                    <a:pt x="271" y="119"/>
                  </a:lnTo>
                  <a:lnTo>
                    <a:pt x="308" y="57"/>
                  </a:lnTo>
                  <a:lnTo>
                    <a:pt x="346" y="0"/>
                  </a:lnTo>
                </a:path>
              </a:pathLst>
            </a:custGeom>
            <a:noFill/>
            <a:ln w="4763" cap="flat" cmpd="sng">
              <a:solidFill>
                <a:srgbClr val="000066">
                  <a:alpha val="100000"/>
                </a:srgbClr>
              </a:solidFill>
              <a:prstDash val="solid"/>
              <a:round/>
              <a:headEnd type="none" w="med" len="med"/>
              <a:tailEnd type="none" w="med" len="med"/>
            </a:ln>
          </p:spPr>
          <p:txBody>
            <a:bodyPr/>
            <a:lstStyle/>
            <a:p>
              <a:endParaRPr lang="zh-CN" altLang="en-US"/>
            </a:p>
          </p:txBody>
        </p:sp>
        <p:sp>
          <p:nvSpPr>
            <p:cNvPr id="12342" name="任意多边形 53344"/>
            <p:cNvSpPr/>
            <p:nvPr/>
          </p:nvSpPr>
          <p:spPr>
            <a:xfrm>
              <a:off x="3594" y="1716"/>
              <a:ext cx="1009" cy="1027"/>
            </a:xfrm>
            <a:custGeom>
              <a:avLst/>
              <a:gdLst/>
              <a:ahLst/>
              <a:cxnLst>
                <a:cxn ang="0">
                  <a:pos x="1039" y="5"/>
                </a:cxn>
                <a:cxn ang="0">
                  <a:pos x="988" y="0"/>
                </a:cxn>
                <a:cxn ang="0">
                  <a:pos x="935" y="1"/>
                </a:cxn>
                <a:cxn ang="0">
                  <a:pos x="884" y="10"/>
                </a:cxn>
                <a:cxn ang="0">
                  <a:pos x="834" y="24"/>
                </a:cxn>
                <a:cxn ang="0">
                  <a:pos x="784" y="45"/>
                </a:cxn>
                <a:cxn ang="0">
                  <a:pos x="737" y="70"/>
                </a:cxn>
                <a:cxn ang="0">
                  <a:pos x="692" y="101"/>
                </a:cxn>
                <a:cxn ang="0">
                  <a:pos x="651" y="139"/>
                </a:cxn>
                <a:cxn ang="0">
                  <a:pos x="611" y="182"/>
                </a:cxn>
                <a:cxn ang="0">
                  <a:pos x="577" y="229"/>
                </a:cxn>
                <a:cxn ang="0">
                  <a:pos x="547" y="279"/>
                </a:cxn>
                <a:cxn ang="0">
                  <a:pos x="520" y="334"/>
                </a:cxn>
                <a:cxn ang="0">
                  <a:pos x="470" y="439"/>
                </a:cxn>
                <a:cxn ang="0">
                  <a:pos x="416" y="540"/>
                </a:cxn>
                <a:cxn ang="0">
                  <a:pos x="358" y="638"/>
                </a:cxn>
                <a:cxn ang="0">
                  <a:pos x="294" y="731"/>
                </a:cxn>
                <a:cxn ang="0">
                  <a:pos x="227" y="821"/>
                </a:cxn>
                <a:cxn ang="0">
                  <a:pos x="155" y="905"/>
                </a:cxn>
                <a:cxn ang="0">
                  <a:pos x="79" y="984"/>
                </a:cxn>
                <a:cxn ang="0">
                  <a:pos x="0" y="1058"/>
                </a:cxn>
              </a:cxnLst>
              <a:rect l="0" t="0" r="0" b="0"/>
              <a:pathLst>
                <a:path w="1039" h="1058">
                  <a:moveTo>
                    <a:pt x="1039" y="5"/>
                  </a:moveTo>
                  <a:lnTo>
                    <a:pt x="988" y="0"/>
                  </a:lnTo>
                  <a:lnTo>
                    <a:pt x="935" y="1"/>
                  </a:lnTo>
                  <a:lnTo>
                    <a:pt x="884" y="10"/>
                  </a:lnTo>
                  <a:lnTo>
                    <a:pt x="834" y="24"/>
                  </a:lnTo>
                  <a:lnTo>
                    <a:pt x="784" y="45"/>
                  </a:lnTo>
                  <a:lnTo>
                    <a:pt x="737" y="70"/>
                  </a:lnTo>
                  <a:lnTo>
                    <a:pt x="692" y="101"/>
                  </a:lnTo>
                  <a:lnTo>
                    <a:pt x="651" y="139"/>
                  </a:lnTo>
                  <a:lnTo>
                    <a:pt x="611" y="182"/>
                  </a:lnTo>
                  <a:lnTo>
                    <a:pt x="577" y="229"/>
                  </a:lnTo>
                  <a:lnTo>
                    <a:pt x="547" y="279"/>
                  </a:lnTo>
                  <a:lnTo>
                    <a:pt x="520" y="334"/>
                  </a:lnTo>
                  <a:lnTo>
                    <a:pt x="470" y="439"/>
                  </a:lnTo>
                  <a:lnTo>
                    <a:pt x="416" y="540"/>
                  </a:lnTo>
                  <a:lnTo>
                    <a:pt x="358" y="638"/>
                  </a:lnTo>
                  <a:lnTo>
                    <a:pt x="294" y="731"/>
                  </a:lnTo>
                  <a:lnTo>
                    <a:pt x="227" y="821"/>
                  </a:lnTo>
                  <a:lnTo>
                    <a:pt x="155" y="905"/>
                  </a:lnTo>
                  <a:lnTo>
                    <a:pt x="79" y="984"/>
                  </a:lnTo>
                  <a:lnTo>
                    <a:pt x="0" y="1058"/>
                  </a:lnTo>
                </a:path>
              </a:pathLst>
            </a:custGeom>
            <a:noFill/>
            <a:ln w="23813" cap="flat" cmpd="sng">
              <a:solidFill>
                <a:srgbClr val="000066">
                  <a:alpha val="100000"/>
                </a:srgbClr>
              </a:solidFill>
              <a:prstDash val="solid"/>
              <a:round/>
              <a:headEnd type="none" w="med" len="med"/>
              <a:tailEnd type="none" w="med" len="med"/>
            </a:ln>
          </p:spPr>
          <p:txBody>
            <a:bodyPr/>
            <a:lstStyle/>
            <a:p>
              <a:endParaRPr lang="zh-CN" altLang="en-US"/>
            </a:p>
          </p:txBody>
        </p:sp>
        <p:sp>
          <p:nvSpPr>
            <p:cNvPr id="12343" name="任意多边形 53345"/>
            <p:cNvSpPr/>
            <p:nvPr/>
          </p:nvSpPr>
          <p:spPr>
            <a:xfrm>
              <a:off x="3594" y="1716"/>
              <a:ext cx="1009" cy="1027"/>
            </a:xfrm>
            <a:custGeom>
              <a:avLst/>
              <a:gdLst/>
              <a:ahLst/>
              <a:cxnLst>
                <a:cxn ang="0">
                  <a:pos x="0" y="1051"/>
                </a:cxn>
                <a:cxn ang="0">
                  <a:pos x="53" y="1057"/>
                </a:cxn>
                <a:cxn ang="0">
                  <a:pos x="104" y="1057"/>
                </a:cxn>
                <a:cxn ang="0">
                  <a:pos x="155" y="1048"/>
                </a:cxn>
                <a:cxn ang="0">
                  <a:pos x="207" y="1034"/>
                </a:cxn>
                <a:cxn ang="0">
                  <a:pos x="255" y="1013"/>
                </a:cxn>
                <a:cxn ang="0">
                  <a:pos x="303" y="988"/>
                </a:cxn>
                <a:cxn ang="0">
                  <a:pos x="347" y="957"/>
                </a:cxn>
                <a:cxn ang="0">
                  <a:pos x="390" y="919"/>
                </a:cxn>
                <a:cxn ang="0">
                  <a:pos x="428" y="876"/>
                </a:cxn>
                <a:cxn ang="0">
                  <a:pos x="463" y="829"/>
                </a:cxn>
                <a:cxn ang="0">
                  <a:pos x="494" y="778"/>
                </a:cxn>
                <a:cxn ang="0">
                  <a:pos x="520" y="724"/>
                </a:cxn>
                <a:cxn ang="0">
                  <a:pos x="569" y="619"/>
                </a:cxn>
                <a:cxn ang="0">
                  <a:pos x="623" y="518"/>
                </a:cxn>
                <a:cxn ang="0">
                  <a:pos x="683" y="420"/>
                </a:cxn>
                <a:cxn ang="0">
                  <a:pos x="746" y="327"/>
                </a:cxn>
                <a:cxn ang="0">
                  <a:pos x="813" y="237"/>
                </a:cxn>
                <a:cxn ang="0">
                  <a:pos x="885" y="153"/>
                </a:cxn>
                <a:cxn ang="0">
                  <a:pos x="960" y="74"/>
                </a:cxn>
                <a:cxn ang="0">
                  <a:pos x="1039" y="0"/>
                </a:cxn>
              </a:cxnLst>
              <a:rect l="0" t="0" r="0" b="0"/>
              <a:pathLst>
                <a:path w="1039" h="1057">
                  <a:moveTo>
                    <a:pt x="0" y="1051"/>
                  </a:moveTo>
                  <a:lnTo>
                    <a:pt x="53" y="1057"/>
                  </a:lnTo>
                  <a:lnTo>
                    <a:pt x="104" y="1057"/>
                  </a:lnTo>
                  <a:lnTo>
                    <a:pt x="155" y="1048"/>
                  </a:lnTo>
                  <a:lnTo>
                    <a:pt x="207" y="1034"/>
                  </a:lnTo>
                  <a:lnTo>
                    <a:pt x="255" y="1013"/>
                  </a:lnTo>
                  <a:lnTo>
                    <a:pt x="303" y="988"/>
                  </a:lnTo>
                  <a:lnTo>
                    <a:pt x="347" y="957"/>
                  </a:lnTo>
                  <a:lnTo>
                    <a:pt x="390" y="919"/>
                  </a:lnTo>
                  <a:lnTo>
                    <a:pt x="428" y="876"/>
                  </a:lnTo>
                  <a:lnTo>
                    <a:pt x="463" y="829"/>
                  </a:lnTo>
                  <a:lnTo>
                    <a:pt x="494" y="778"/>
                  </a:lnTo>
                  <a:lnTo>
                    <a:pt x="520" y="724"/>
                  </a:lnTo>
                  <a:lnTo>
                    <a:pt x="569" y="619"/>
                  </a:lnTo>
                  <a:lnTo>
                    <a:pt x="623" y="518"/>
                  </a:lnTo>
                  <a:lnTo>
                    <a:pt x="683" y="420"/>
                  </a:lnTo>
                  <a:lnTo>
                    <a:pt x="746" y="327"/>
                  </a:lnTo>
                  <a:lnTo>
                    <a:pt x="813" y="237"/>
                  </a:lnTo>
                  <a:lnTo>
                    <a:pt x="885" y="153"/>
                  </a:lnTo>
                  <a:lnTo>
                    <a:pt x="960" y="74"/>
                  </a:lnTo>
                  <a:lnTo>
                    <a:pt x="1039" y="0"/>
                  </a:lnTo>
                </a:path>
              </a:pathLst>
            </a:custGeom>
            <a:noFill/>
            <a:ln w="23813" cap="flat" cmpd="sng">
              <a:solidFill>
                <a:srgbClr val="000066">
                  <a:alpha val="100000"/>
                </a:srgbClr>
              </a:solidFill>
              <a:prstDash val="solid"/>
              <a:round/>
              <a:headEnd type="none" w="med" len="med"/>
              <a:tailEnd type="none" w="med" len="med"/>
            </a:ln>
          </p:spPr>
          <p:txBody>
            <a:bodyPr/>
            <a:lstStyle/>
            <a:p>
              <a:endParaRPr lang="zh-CN" altLang="en-US"/>
            </a:p>
          </p:txBody>
        </p:sp>
        <p:sp>
          <p:nvSpPr>
            <p:cNvPr id="12344" name="矩形 53346"/>
            <p:cNvSpPr/>
            <p:nvPr/>
          </p:nvSpPr>
          <p:spPr>
            <a:xfrm>
              <a:off x="4193" y="2243"/>
              <a:ext cx="65" cy="196"/>
            </a:xfrm>
            <a:prstGeom prst="rect">
              <a:avLst/>
            </a:prstGeom>
            <a:noFill/>
            <a:ln w="9525">
              <a:noFill/>
            </a:ln>
          </p:spPr>
          <p:txBody>
            <a:bodyPr lIns="0" tIns="0" rIns="0" bIns="0">
              <a:spAutoFit/>
            </a:bodyPr>
            <a:lstStyle/>
            <a:p>
              <a:pPr eaLnBrk="0" hangingPunct="0"/>
              <a:r>
                <a:rPr lang="en-US" altLang="zh-CN" i="1" dirty="0">
                  <a:latin typeface="Times New Roman" panose="02020603050405020304" pitchFamily="18" charset="0"/>
                  <a:ea typeface="宋体" panose="02010600030101010101" pitchFamily="2" charset="-122"/>
                </a:rPr>
                <a:t>H</a:t>
              </a:r>
              <a:endParaRPr lang="en-US" altLang="zh-CN" dirty="0">
                <a:latin typeface="Times New Roman" panose="02020603050405020304" pitchFamily="18" charset="0"/>
                <a:ea typeface="宋体" panose="02010600030101010101" pitchFamily="2" charset="-122"/>
              </a:endParaRPr>
            </a:p>
          </p:txBody>
        </p:sp>
        <p:sp>
          <p:nvSpPr>
            <p:cNvPr id="12345" name="矩形 53347"/>
            <p:cNvSpPr/>
            <p:nvPr/>
          </p:nvSpPr>
          <p:spPr>
            <a:xfrm>
              <a:off x="4281" y="2330"/>
              <a:ext cx="30" cy="130"/>
            </a:xfrm>
            <a:prstGeom prst="rect">
              <a:avLst/>
            </a:prstGeom>
            <a:noFill/>
            <a:ln w="9525">
              <a:noFill/>
            </a:ln>
          </p:spPr>
          <p:txBody>
            <a:bodyPr lIns="0" tIns="0" rIns="0" bIns="0">
              <a:spAutoFit/>
            </a:bodyPr>
            <a:lstStyle/>
            <a:p>
              <a:pPr eaLnBrk="0" hangingPunct="0"/>
              <a:r>
                <a:rPr lang="zh-CN" altLang="en-US" sz="1200" dirty="0">
                  <a:latin typeface="Times New Roman" panose="02020603050405020304" pitchFamily="18" charset="0"/>
                  <a:ea typeface="宋体" panose="02010600030101010101" pitchFamily="2" charset="-122"/>
                </a:rPr>
                <a:t>1</a:t>
              </a:r>
              <a:endParaRPr lang="zh-CN" altLang="en-US" dirty="0">
                <a:latin typeface="Times New Roman" panose="02020603050405020304" pitchFamily="18" charset="0"/>
                <a:ea typeface="宋体" panose="02010600030101010101" pitchFamily="2" charset="-122"/>
              </a:endParaRPr>
            </a:p>
          </p:txBody>
        </p:sp>
        <p:sp>
          <p:nvSpPr>
            <p:cNvPr id="12346" name="矩形 53348"/>
            <p:cNvSpPr/>
            <p:nvPr/>
          </p:nvSpPr>
          <p:spPr>
            <a:xfrm>
              <a:off x="4366" y="2243"/>
              <a:ext cx="65" cy="196"/>
            </a:xfrm>
            <a:prstGeom prst="rect">
              <a:avLst/>
            </a:prstGeom>
            <a:noFill/>
            <a:ln w="9525">
              <a:noFill/>
            </a:ln>
          </p:spPr>
          <p:txBody>
            <a:bodyPr lIns="0" tIns="0" rIns="0" bIns="0">
              <a:spAutoFit/>
            </a:bodyPr>
            <a:lstStyle/>
            <a:p>
              <a:pPr eaLnBrk="0" hangingPunct="0"/>
              <a:r>
                <a:rPr lang="en-US" altLang="zh-CN" i="1" dirty="0">
                  <a:latin typeface="Times New Roman" panose="02020603050405020304" pitchFamily="18" charset="0"/>
                  <a:ea typeface="宋体" panose="02010600030101010101" pitchFamily="2" charset="-122"/>
                </a:rPr>
                <a:t>H</a:t>
              </a:r>
              <a:endParaRPr lang="en-US" altLang="zh-CN" dirty="0">
                <a:latin typeface="Times New Roman" panose="02020603050405020304" pitchFamily="18" charset="0"/>
                <a:ea typeface="宋体" panose="02010600030101010101" pitchFamily="2" charset="-122"/>
              </a:endParaRPr>
            </a:p>
          </p:txBody>
        </p:sp>
        <p:sp>
          <p:nvSpPr>
            <p:cNvPr id="12347" name="矩形 53349"/>
            <p:cNvSpPr/>
            <p:nvPr/>
          </p:nvSpPr>
          <p:spPr>
            <a:xfrm>
              <a:off x="4454" y="2330"/>
              <a:ext cx="30" cy="130"/>
            </a:xfrm>
            <a:prstGeom prst="rect">
              <a:avLst/>
            </a:prstGeom>
            <a:noFill/>
            <a:ln w="9525">
              <a:noFill/>
            </a:ln>
          </p:spPr>
          <p:txBody>
            <a:bodyPr lIns="0" tIns="0" rIns="0" bIns="0">
              <a:spAutoFit/>
            </a:bodyPr>
            <a:lstStyle/>
            <a:p>
              <a:pPr eaLnBrk="0" hangingPunct="0"/>
              <a:r>
                <a:rPr lang="zh-CN" altLang="en-US" sz="1200" dirty="0">
                  <a:latin typeface="Times New Roman" panose="02020603050405020304" pitchFamily="18" charset="0"/>
                  <a:ea typeface="宋体" panose="02010600030101010101" pitchFamily="2" charset="-122"/>
                </a:rPr>
                <a:t>2</a:t>
              </a:r>
              <a:endParaRPr lang="zh-CN" altLang="en-US" dirty="0">
                <a:latin typeface="Times New Roman" panose="02020603050405020304" pitchFamily="18" charset="0"/>
                <a:ea typeface="宋体" panose="02010600030101010101" pitchFamily="2" charset="-122"/>
              </a:endParaRPr>
            </a:p>
          </p:txBody>
        </p:sp>
        <p:sp>
          <p:nvSpPr>
            <p:cNvPr id="12348" name="矩形 53350"/>
            <p:cNvSpPr/>
            <p:nvPr/>
          </p:nvSpPr>
          <p:spPr>
            <a:xfrm>
              <a:off x="4539" y="2243"/>
              <a:ext cx="65" cy="196"/>
            </a:xfrm>
            <a:prstGeom prst="rect">
              <a:avLst/>
            </a:prstGeom>
            <a:noFill/>
            <a:ln w="9525">
              <a:noFill/>
            </a:ln>
          </p:spPr>
          <p:txBody>
            <a:bodyPr lIns="0" tIns="0" rIns="0" bIns="0">
              <a:spAutoFit/>
            </a:bodyPr>
            <a:lstStyle/>
            <a:p>
              <a:pPr eaLnBrk="0" hangingPunct="0"/>
              <a:r>
                <a:rPr lang="en-US" altLang="zh-CN" i="1" dirty="0">
                  <a:latin typeface="Times New Roman" panose="02020603050405020304" pitchFamily="18" charset="0"/>
                  <a:ea typeface="宋体" panose="02010600030101010101" pitchFamily="2" charset="-122"/>
                </a:rPr>
                <a:t>H</a:t>
              </a:r>
              <a:endParaRPr lang="en-US" altLang="zh-CN" dirty="0">
                <a:latin typeface="Times New Roman" panose="02020603050405020304" pitchFamily="18" charset="0"/>
                <a:ea typeface="宋体" panose="02010600030101010101" pitchFamily="2" charset="-122"/>
              </a:endParaRPr>
            </a:p>
          </p:txBody>
        </p:sp>
        <p:sp>
          <p:nvSpPr>
            <p:cNvPr id="12349" name="矩形 53351"/>
            <p:cNvSpPr/>
            <p:nvPr/>
          </p:nvSpPr>
          <p:spPr>
            <a:xfrm>
              <a:off x="4627" y="2330"/>
              <a:ext cx="30" cy="130"/>
            </a:xfrm>
            <a:prstGeom prst="rect">
              <a:avLst/>
            </a:prstGeom>
            <a:noFill/>
            <a:ln w="9525">
              <a:noFill/>
            </a:ln>
          </p:spPr>
          <p:txBody>
            <a:bodyPr lIns="0" tIns="0" rIns="0" bIns="0">
              <a:spAutoFit/>
            </a:bodyPr>
            <a:lstStyle/>
            <a:p>
              <a:pPr eaLnBrk="0" hangingPunct="0"/>
              <a:r>
                <a:rPr lang="zh-CN" altLang="en-US" sz="1200" dirty="0">
                  <a:latin typeface="Times New Roman" panose="02020603050405020304" pitchFamily="18" charset="0"/>
                  <a:ea typeface="宋体" panose="02010600030101010101" pitchFamily="2" charset="-122"/>
                </a:rPr>
                <a:t>3</a:t>
              </a:r>
              <a:endParaRPr lang="zh-CN" altLang="en-US" dirty="0">
                <a:latin typeface="Times New Roman" panose="02020603050405020304" pitchFamily="18" charset="0"/>
                <a:ea typeface="宋体" panose="02010600030101010101" pitchFamily="2" charset="-122"/>
              </a:endParaRPr>
            </a:p>
          </p:txBody>
        </p:sp>
      </p:grpSp>
      <p:sp>
        <p:nvSpPr>
          <p:cNvPr id="12294" name="椭圆形标注 2"/>
          <p:cNvSpPr/>
          <p:nvPr/>
        </p:nvSpPr>
        <p:spPr>
          <a:xfrm>
            <a:off x="6955155" y="1282700"/>
            <a:ext cx="1792605" cy="588645"/>
          </a:xfrm>
          <a:prstGeom prst="wedgeEllipseCallout">
            <a:avLst>
              <a:gd name="adj1" fmla="val -20244"/>
              <a:gd name="adj2" fmla="val 120873"/>
            </a:avLst>
          </a:prstGeom>
          <a:noFill/>
          <a:ln w="15875" cap="flat" cmpd="sng">
            <a:solidFill>
              <a:schemeClr val="tx2"/>
            </a:solidFill>
            <a:prstDash val="solid"/>
            <a:round/>
            <a:headEnd type="none" w="med" len="med"/>
            <a:tailEnd type="none" w="med" len="med"/>
          </a:ln>
        </p:spPr>
        <p:txBody>
          <a:bodyPr/>
          <a:lstStyle/>
          <a:p>
            <a:r>
              <a:rPr lang="zh-CN" altLang="en-US" sz="1400" dirty="0">
                <a:solidFill>
                  <a:srgbClr val="FF0000"/>
                </a:solidFill>
                <a:latin typeface="Arial" panose="020B0604020202020204" pitchFamily="34" charset="0"/>
                <a:ea typeface="黑体" panose="02010609060101010101" pitchFamily="2" charset="-122"/>
              </a:rPr>
              <a:t>基本磁化曲线</a:t>
            </a:r>
            <a:endParaRPr lang="zh-CN" altLang="en-US" sz="1400" dirty="0">
              <a:solidFill>
                <a:srgbClr val="FF0000"/>
              </a:solidFill>
              <a:latin typeface="Arial" panose="020B0604020202020204" pitchFamily="34" charset="0"/>
              <a:ea typeface="黑体" panose="02010609060101010101" pitchFamily="2" charset="-122"/>
            </a:endParaRPr>
          </a:p>
        </p:txBody>
      </p:sp>
      <p:sp>
        <p:nvSpPr>
          <p:cNvPr id="3" name="右箭头 2"/>
          <p:cNvSpPr/>
          <p:nvPr/>
        </p:nvSpPr>
        <p:spPr>
          <a:xfrm rot="5400000">
            <a:off x="2035810" y="4968875"/>
            <a:ext cx="613410" cy="224790"/>
          </a:xfrm>
          <a:prstGeom prst="rightArrow">
            <a:avLst/>
          </a:prstGeom>
          <a:solidFill>
            <a:schemeClr val="accent5">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4" name="图片 3" descr="20161029221221223800_0"/>
          <p:cNvPicPr>
            <a:picLocks noChangeAspect="1"/>
          </p:cNvPicPr>
          <p:nvPr/>
        </p:nvPicPr>
        <p:blipFill>
          <a:blip r:embed="rId1"/>
          <a:srcRect t="8241" r="4019" b="23815"/>
          <a:stretch>
            <a:fillRect/>
          </a:stretch>
        </p:blipFill>
        <p:spPr>
          <a:xfrm>
            <a:off x="549910" y="1606550"/>
            <a:ext cx="2926715" cy="2072005"/>
          </a:xfrm>
          <a:prstGeom prst="rect">
            <a:avLst/>
          </a:prstGeom>
        </p:spPr>
      </p:pic>
      <p:grpSp>
        <p:nvGrpSpPr>
          <p:cNvPr id="9" name="组合 8"/>
          <p:cNvGrpSpPr/>
          <p:nvPr/>
        </p:nvGrpSpPr>
        <p:grpSpPr>
          <a:xfrm>
            <a:off x="3961130" y="2386330"/>
            <a:ext cx="1584960" cy="918845"/>
            <a:chOff x="6084" y="3771"/>
            <a:chExt cx="2496" cy="1447"/>
          </a:xfrm>
        </p:grpSpPr>
        <p:sp>
          <p:nvSpPr>
            <p:cNvPr id="6" name="文本框 5"/>
            <p:cNvSpPr txBox="1"/>
            <p:nvPr/>
          </p:nvSpPr>
          <p:spPr>
            <a:xfrm>
              <a:off x="6085" y="4784"/>
              <a:ext cx="2495" cy="43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l"/>
              <a:r>
                <a:rPr lang="zh-CN" altLang="en-US" sz="1200" b="1" dirty="0">
                  <a:solidFill>
                    <a:srgbClr val="000066"/>
                  </a:solidFill>
                  <a:latin typeface="Times New Roman" panose="02020603050405020304" pitchFamily="18" charset="0"/>
                  <a:ea typeface="楷体_GB2312" pitchFamily="49" charset="-122"/>
                  <a:sym typeface="Arial" panose="020B0604020202020204" pitchFamily="34" charset="0"/>
                </a:rPr>
                <a:t>不同大小的磁化电流</a:t>
              </a:r>
              <a:r>
                <a:rPr lang="en-US" altLang="zh-CN" sz="1200" b="1" i="1" dirty="0">
                  <a:solidFill>
                    <a:srgbClr val="000066"/>
                  </a:solidFill>
                  <a:latin typeface="Times New Roman" panose="02020603050405020304" pitchFamily="18" charset="0"/>
                  <a:ea typeface="楷体_GB2312" pitchFamily="49" charset="-122"/>
                  <a:sym typeface="Arial" panose="020B0604020202020204" pitchFamily="34" charset="0"/>
                </a:rPr>
                <a:t> </a:t>
              </a:r>
              <a:r>
                <a:rPr lang="en-US" altLang="zh-CN" sz="1600" b="1" i="1" baseline="-25000" dirty="0">
                  <a:solidFill>
                    <a:srgbClr val="000066"/>
                  </a:solidFill>
                  <a:latin typeface="Times New Roman" panose="02020603050405020304" pitchFamily="18" charset="0"/>
                  <a:ea typeface="楷体_GB2312" pitchFamily="49" charset="-122"/>
                  <a:sym typeface="黑体" panose="02010609060101010101" pitchFamily="2" charset="-122"/>
                </a:rPr>
                <a:t>  </a:t>
              </a:r>
              <a:endParaRPr lang="en-US" altLang="zh-CN" sz="1600" b="1" i="1" baseline="-25000" dirty="0">
                <a:solidFill>
                  <a:srgbClr val="000066"/>
                </a:solidFill>
                <a:latin typeface="Times New Roman" panose="02020603050405020304" pitchFamily="18" charset="0"/>
                <a:ea typeface="楷体_GB2312" pitchFamily="49" charset="-122"/>
                <a:sym typeface="黑体" panose="02010609060101010101" pitchFamily="2" charset="-122"/>
              </a:endParaRPr>
            </a:p>
          </p:txBody>
        </p:sp>
        <p:sp>
          <p:nvSpPr>
            <p:cNvPr id="7" name="文本框 6"/>
            <p:cNvSpPr txBox="1"/>
            <p:nvPr/>
          </p:nvSpPr>
          <p:spPr>
            <a:xfrm>
              <a:off x="6084" y="3771"/>
              <a:ext cx="2495" cy="43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l"/>
              <a:r>
                <a:rPr lang="zh-CN" altLang="en-US" sz="1200" b="1" dirty="0">
                  <a:solidFill>
                    <a:srgbClr val="000066"/>
                  </a:solidFill>
                  <a:latin typeface="Times New Roman" panose="02020603050405020304" pitchFamily="18" charset="0"/>
                  <a:ea typeface="楷体_GB2312" pitchFamily="49" charset="-122"/>
                  <a:sym typeface="Arial" panose="020B0604020202020204" pitchFamily="34" charset="0"/>
                </a:rPr>
                <a:t>不同大小的</a:t>
              </a:r>
              <a:r>
                <a:rPr lang="zh-CN" sz="1200" b="1" dirty="0">
                  <a:solidFill>
                    <a:srgbClr val="000066"/>
                  </a:solidFill>
                  <a:latin typeface="Times New Roman" panose="02020603050405020304" pitchFamily="18" charset="0"/>
                  <a:ea typeface="楷体_GB2312" pitchFamily="49" charset="-122"/>
                  <a:sym typeface="Arial" panose="020B0604020202020204" pitchFamily="34" charset="0"/>
                </a:rPr>
                <a:t>吹气强度</a:t>
              </a:r>
              <a:endParaRPr lang="zh-CN" sz="1600" b="1" i="1" baseline="-25000" dirty="0">
                <a:solidFill>
                  <a:srgbClr val="000066"/>
                </a:solidFill>
                <a:latin typeface="Times New Roman" panose="02020603050405020304" pitchFamily="18" charset="0"/>
                <a:ea typeface="楷体_GB2312" pitchFamily="49" charset="-122"/>
                <a:sym typeface="黑体" panose="02010609060101010101" pitchFamily="2" charset="-122"/>
              </a:endParaRPr>
            </a:p>
          </p:txBody>
        </p:sp>
        <p:pic>
          <p:nvPicPr>
            <p:cNvPr id="8" name="图片 7"/>
            <p:cNvPicPr>
              <a:picLocks noChangeAspect="1"/>
            </p:cNvPicPr>
            <p:nvPr/>
          </p:nvPicPr>
          <p:blipFill>
            <a:blip r:embed="rId2"/>
            <a:srcRect l="26029" t="30208" r="36638" b="21667"/>
            <a:stretch>
              <a:fillRect/>
            </a:stretch>
          </p:blipFill>
          <p:spPr>
            <a:xfrm>
              <a:off x="6919" y="4248"/>
              <a:ext cx="644" cy="462"/>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2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4" grpId="0" bldLvl="0" animBg="1"/>
      <p:bldP spid="12294" grpId="1" animBg="1"/>
      <p:bldP spid="3" grpId="0" animBg="1"/>
      <p:bldP spid="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632857" y="1259175"/>
            <a:ext cx="5878283" cy="3785652"/>
          </a:xfrm>
          <a:prstGeom prst="rect">
            <a:avLst/>
          </a:prstGeom>
          <a:noFill/>
          <a:ln>
            <a:noFill/>
          </a:ln>
        </p:spPr>
        <p:txBody>
          <a:bodyPr>
            <a:spAutoFit/>
          </a:bodyPr>
          <a:lstStyle>
            <a:defPPr>
              <a:defRPr lang="zh-CN"/>
            </a:defPPr>
            <a:lvl1pPr algn="ctr">
              <a:defRPr sz="13800" b="1">
                <a:solidFill>
                  <a:schemeClr val="tx1">
                    <a:lumMod val="50000"/>
                    <a:lumOff val="50000"/>
                    <a:alpha val="23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r>
              <a:rPr kumimoji="0" lang="en-US" altLang="zh-CN" sz="12000" b="1" i="0" u="none" strike="noStrike" kern="1200" cap="none" spc="0" normalizeH="0" baseline="0" noProof="1">
                <a:ln>
                  <a:noFill/>
                </a:ln>
                <a:solidFill>
                  <a:schemeClr val="tx1">
                    <a:lumMod val="50000"/>
                    <a:lumOff val="50000"/>
                    <a:alpha val="23000"/>
                  </a:schemeClr>
                </a:solidFill>
                <a:effectLst/>
                <a:uLnTx/>
                <a:uFillTx/>
                <a:latin typeface="微软雅黑" panose="020B0503020204020204" pitchFamily="34" charset="-122"/>
                <a:ea typeface="微软雅黑" panose="020B0503020204020204" pitchFamily="34" charset="-122"/>
                <a:cs typeface="+mn-cs"/>
              </a:rPr>
              <a:t>PART</a:t>
            </a:r>
            <a:endParaRPr kumimoji="0" lang="en-US" altLang="zh-CN" sz="12000" b="1" i="0" u="none" strike="noStrike" kern="1200" cap="none" spc="0" normalizeH="0" baseline="0" noProof="1">
              <a:ln>
                <a:noFill/>
              </a:ln>
              <a:solidFill>
                <a:schemeClr val="tx1">
                  <a:lumMod val="50000"/>
                  <a:lumOff val="50000"/>
                  <a:alpha val="23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r>
              <a:rPr kumimoji="0" lang="en-US" altLang="zh-CN" sz="12000" b="1" i="0" u="none" strike="noStrike" kern="1200" cap="none" spc="0" normalizeH="0" baseline="0" noProof="1">
                <a:ln>
                  <a:noFill/>
                </a:ln>
                <a:solidFill>
                  <a:schemeClr val="tx1">
                    <a:lumMod val="50000"/>
                    <a:lumOff val="50000"/>
                    <a:alpha val="23000"/>
                  </a:schemeClr>
                </a:solidFill>
                <a:effectLst/>
                <a:uLnTx/>
                <a:uFillTx/>
                <a:latin typeface="微软雅黑" panose="020B0503020204020204" pitchFamily="34" charset="-122"/>
                <a:ea typeface="微软雅黑" panose="020B0503020204020204" pitchFamily="34" charset="-122"/>
                <a:cs typeface="+mn-cs"/>
              </a:rPr>
              <a:t>THREE</a:t>
            </a:r>
            <a:endParaRPr kumimoji="0" lang="en-US" altLang="zh-CN" sz="12000" b="1" i="0" u="none" strike="noStrike" kern="1200" cap="none" spc="0" normalizeH="0" baseline="0" noProof="1">
              <a:ln>
                <a:noFill/>
              </a:ln>
              <a:solidFill>
                <a:schemeClr val="tx1">
                  <a:lumMod val="50000"/>
                  <a:lumOff val="50000"/>
                  <a:alpha val="23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3" name="组合 2"/>
          <p:cNvGrpSpPr/>
          <p:nvPr/>
        </p:nvGrpSpPr>
        <p:grpSpPr>
          <a:xfrm>
            <a:off x="3665538" y="2220913"/>
            <a:ext cx="1812925" cy="2416175"/>
            <a:chOff x="4887549" y="1124584"/>
            <a:chExt cx="2416902" cy="2416902"/>
          </a:xfrm>
        </p:grpSpPr>
        <p:sp>
          <p:nvSpPr>
            <p:cNvPr id="14342" name="文本框 46"/>
            <p:cNvSpPr txBox="1"/>
            <p:nvPr/>
          </p:nvSpPr>
          <p:spPr>
            <a:xfrm>
              <a:off x="4887549" y="1178873"/>
              <a:ext cx="2416902" cy="1938992"/>
            </a:xfrm>
            <a:prstGeom prst="rect">
              <a:avLst/>
            </a:prstGeom>
            <a:noFill/>
            <a:ln w="9525">
              <a:noFill/>
            </a:ln>
          </p:spPr>
          <p:txBody>
            <a:bodyPr>
              <a:spAutoFit/>
            </a:bodyPr>
            <a:lstStyle/>
            <a:p>
              <a:pPr algn="ctr"/>
              <a:r>
                <a:rPr lang="zh-CN" altLang="en-US" sz="6000" b="1" dirty="0">
                  <a:solidFill>
                    <a:schemeClr val="accent1"/>
                  </a:solidFill>
                  <a:latin typeface="微软雅黑" panose="020B0503020204020204" pitchFamily="34" charset="-122"/>
                </a:rPr>
                <a:t>实验原理</a:t>
              </a:r>
              <a:endParaRPr lang="zh-CN" altLang="en-US" sz="6000" b="1" dirty="0">
                <a:solidFill>
                  <a:schemeClr val="accent1"/>
                </a:solidFill>
                <a:latin typeface="微软雅黑" panose="020B0503020204020204" pitchFamily="34" charset="-122"/>
              </a:endParaRPr>
            </a:p>
          </p:txBody>
        </p:sp>
        <p:sp>
          <p:nvSpPr>
            <p:cNvPr id="2" name="矩形 1"/>
            <p:cNvSpPr/>
            <p:nvPr/>
          </p:nvSpPr>
          <p:spPr>
            <a:xfrm>
              <a:off x="4887549" y="1124584"/>
              <a:ext cx="2416902" cy="24169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0"/>
            <a:ext cx="163353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 name="矩形 9"/>
          <p:cNvSpPr/>
          <p:nvPr/>
        </p:nvSpPr>
        <p:spPr>
          <a:xfrm>
            <a:off x="7510463" y="0"/>
            <a:ext cx="163353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4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6" presetClass="emph" presetSubtype="0" autoRev="1" fill="hold" nodeType="withEffect">
                                  <p:stCondLst>
                                    <p:cond delay="800"/>
                                  </p:stCondLst>
                                  <p:childTnLst>
                                    <p:animScale>
                                      <p:cBhvr>
                                        <p:cTn id="11" dur="250" fill="hold"/>
                                        <p:tgtEl>
                                          <p:spTgt spid="3"/>
                                        </p:tgtEl>
                                      </p:cBhvr>
                                      <p:by x="115000" y="115000"/>
                                    </p:animScale>
                                  </p:childTnLst>
                                </p:cTn>
                              </p:par>
                              <p:par>
                                <p:cTn id="12" presetID="50" presetClass="entr" presetSubtype="0" decel="100000" fill="hold" nodeType="withEffect">
                                  <p:stCondLst>
                                    <p:cond delay="120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750" fill="hold"/>
                                        <p:tgtEl>
                                          <p:spTgt spid="9"/>
                                        </p:tgtEl>
                                        <p:attrNameLst>
                                          <p:attrName>ppt_w</p:attrName>
                                        </p:attrNameLst>
                                      </p:cBhvr>
                                      <p:tavLst>
                                        <p:tav tm="0">
                                          <p:val>
                                            <p:strVal val="#ppt_w+.3"/>
                                          </p:val>
                                        </p:tav>
                                        <p:tav tm="100000">
                                          <p:val>
                                            <p:strVal val="#ppt_w"/>
                                          </p:val>
                                        </p:tav>
                                      </p:tavLst>
                                    </p:anim>
                                    <p:anim calcmode="lin" valueType="num">
                                      <p:cBhvr>
                                        <p:cTn id="15" dur="750" fill="hold"/>
                                        <p:tgtEl>
                                          <p:spTgt spid="9"/>
                                        </p:tgtEl>
                                        <p:attrNameLst>
                                          <p:attrName>ppt_h</p:attrName>
                                        </p:attrNameLst>
                                      </p:cBhvr>
                                      <p:tavLst>
                                        <p:tav tm="0">
                                          <p:val>
                                            <p:strVal val="#ppt_h"/>
                                          </p:val>
                                        </p:tav>
                                        <p:tav tm="100000">
                                          <p:val>
                                            <p:strVal val="#ppt_h"/>
                                          </p:val>
                                        </p:tav>
                                      </p:tavLst>
                                    </p:anim>
                                    <p:animEffect transition="in" filter="fade">
                                      <p:cBhvr>
                                        <p:cTn id="16" dur="75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10"/>
          <p:cNvSpPr txBox="1"/>
          <p:nvPr/>
        </p:nvSpPr>
        <p:spPr>
          <a:xfrm>
            <a:off x="522288" y="287338"/>
            <a:ext cx="4049712" cy="523875"/>
          </a:xfrm>
          <a:prstGeom prst="rect">
            <a:avLst/>
          </a:prstGeom>
          <a:noFill/>
          <a:ln w="9525">
            <a:noFill/>
          </a:ln>
        </p:spPr>
        <p:txBody>
          <a:bodyPr>
            <a:spAutoFit/>
          </a:bodyPr>
          <a:lstStyle/>
          <a:p>
            <a:r>
              <a:rPr lang="zh-CN" altLang="en-US" sz="2800" b="1" dirty="0">
                <a:latin typeface="微软雅黑" panose="020B0503020204020204" pitchFamily="34" charset="-122"/>
              </a:rPr>
              <a:t>实验原理</a:t>
            </a:r>
            <a:endParaRPr lang="zh-CN" altLang="en-US" sz="2800" b="1" dirty="0">
              <a:latin typeface="微软雅黑" panose="020B0503020204020204" pitchFamily="34" charset="-122"/>
            </a:endParaRPr>
          </a:p>
        </p:txBody>
      </p:sp>
      <p:sp>
        <p:nvSpPr>
          <p:cNvPr id="15363" name="灯片编号占位符 3"/>
          <p:cNvSpPr txBox="1">
            <a:spLocks noGrp="1"/>
          </p:cNvSpPr>
          <p:nvPr>
            <p:ph type="sldNum" sz="quarter" idx="4"/>
          </p:nvPr>
        </p:nvSpPr>
        <p:spPr>
          <a:xfrm>
            <a:off x="8101013" y="6405563"/>
            <a:ext cx="1042987" cy="365125"/>
          </a:xfrm>
          <a:noFill/>
          <a:ln>
            <a:noFill/>
          </a:ln>
        </p:spPr>
        <p:txBody>
          <a:bodyPr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5pPr>
          </a:lstStyle>
          <a:p>
            <a:pPr lvl="0" algn="ctr" eaLnBrk="1" hangingPunct="1"/>
            <a:fld id="{9A0DB2DC-4C9A-4742-B13C-FB6460FD3503}" type="slidenum">
              <a:rPr lang="zh-CN" altLang="en-US" sz="2000" b="1" dirty="0">
                <a:solidFill>
                  <a:schemeClr val="bg1"/>
                </a:solidFill>
              </a:rPr>
            </a:fld>
            <a:endParaRPr lang="zh-CN" altLang="en-US" sz="2000" b="1" dirty="0">
              <a:solidFill>
                <a:schemeClr val="bg1"/>
              </a:solidFill>
            </a:endParaRPr>
          </a:p>
        </p:txBody>
      </p:sp>
      <p:sp>
        <p:nvSpPr>
          <p:cNvPr id="5" name="矩形 4"/>
          <p:cNvSpPr/>
          <p:nvPr/>
        </p:nvSpPr>
        <p:spPr>
          <a:xfrm>
            <a:off x="522288" y="1589088"/>
            <a:ext cx="1916112" cy="862012"/>
          </a:xfrm>
          <a:prstGeom prst="rect">
            <a:avLst/>
          </a:prstGeom>
          <a:noFill/>
          <a:ln w="9525">
            <a:noFill/>
          </a:ln>
        </p:spPr>
        <p:txBody>
          <a:bodyPr>
            <a:spAutoFit/>
          </a:bodyPr>
          <a:lstStyle/>
          <a:p>
            <a:pPr>
              <a:lnSpc>
                <a:spcPct val="125000"/>
              </a:lnSpc>
            </a:pPr>
            <a:r>
              <a:rPr lang="zh-CN" altLang="en-US" sz="2000" dirty="0">
                <a:latin typeface="Verdana" panose="020B0604030504040204" pitchFamily="34" charset="0"/>
              </a:rPr>
              <a:t>磁场强度</a:t>
            </a:r>
            <a:r>
              <a:rPr lang="en-US" altLang="zh-CN" sz="2000" dirty="0">
                <a:solidFill>
                  <a:srgbClr val="FF0000"/>
                </a:solidFill>
                <a:latin typeface="Verdana" panose="020B0604030504040204" pitchFamily="34" charset="0"/>
              </a:rPr>
              <a:t>H</a:t>
            </a:r>
            <a:endParaRPr lang="en-US" altLang="zh-CN" sz="2000" dirty="0">
              <a:solidFill>
                <a:srgbClr val="FF0000"/>
              </a:solidFill>
              <a:latin typeface="Verdana" panose="020B0604030504040204" pitchFamily="34" charset="0"/>
            </a:endParaRPr>
          </a:p>
          <a:p>
            <a:pPr>
              <a:lnSpc>
                <a:spcPct val="125000"/>
              </a:lnSpc>
            </a:pPr>
            <a:r>
              <a:rPr lang="zh-CN" altLang="en-US" sz="2000" dirty="0">
                <a:latin typeface="Verdana" panose="020B0604030504040204" pitchFamily="34" charset="0"/>
              </a:rPr>
              <a:t>磁感应强度</a:t>
            </a:r>
            <a:r>
              <a:rPr lang="en-US" altLang="zh-CN" sz="2000" dirty="0">
                <a:solidFill>
                  <a:srgbClr val="FFC000"/>
                </a:solidFill>
                <a:latin typeface="Verdana" panose="020B0604030504040204" pitchFamily="34" charset="0"/>
              </a:rPr>
              <a:t>B</a:t>
            </a:r>
            <a:endParaRPr lang="en-US" altLang="zh-CN" sz="2000" dirty="0">
              <a:solidFill>
                <a:srgbClr val="FFC000"/>
              </a:solidFill>
              <a:latin typeface="Verdana" panose="020B0604030504040204" pitchFamily="34" charset="0"/>
            </a:endParaRPr>
          </a:p>
        </p:txBody>
      </p:sp>
      <p:sp>
        <p:nvSpPr>
          <p:cNvPr id="6" name="矩形 5"/>
          <p:cNvSpPr/>
          <p:nvPr/>
        </p:nvSpPr>
        <p:spPr>
          <a:xfrm>
            <a:off x="520700" y="927100"/>
            <a:ext cx="2625725" cy="482600"/>
          </a:xfrm>
          <a:prstGeom prst="rect">
            <a:avLst/>
          </a:prstGeom>
          <a:solidFill>
            <a:schemeClr val="accent1"/>
          </a:solidFill>
          <a:ln w="9525">
            <a:noFill/>
          </a:ln>
        </p:spPr>
        <p:txBody>
          <a:bodyPr wrap="none">
            <a:spAutoFit/>
          </a:bodyPr>
          <a:lstStyle/>
          <a:p>
            <a:r>
              <a:rPr lang="zh-CN" altLang="en-US" sz="2400" b="1" dirty="0">
                <a:solidFill>
                  <a:schemeClr val="bg1"/>
                </a:solidFill>
                <a:latin typeface="Verdana" panose="020B0604030504040204" pitchFamily="34" charset="0"/>
              </a:rPr>
              <a:t>测绘需要的数据？</a:t>
            </a:r>
            <a:endParaRPr lang="en-US" altLang="zh-CN" sz="2400" b="1" dirty="0">
              <a:solidFill>
                <a:schemeClr val="bg1"/>
              </a:solidFill>
              <a:latin typeface="Verdana" panose="020B0604030504040204" pitchFamily="34" charset="0"/>
            </a:endParaRPr>
          </a:p>
        </p:txBody>
      </p:sp>
      <p:sp>
        <p:nvSpPr>
          <p:cNvPr id="8" name="矩形 7"/>
          <p:cNvSpPr/>
          <p:nvPr/>
        </p:nvSpPr>
        <p:spPr>
          <a:xfrm>
            <a:off x="522288" y="2865438"/>
            <a:ext cx="2932112" cy="482600"/>
          </a:xfrm>
          <a:prstGeom prst="rect">
            <a:avLst/>
          </a:prstGeom>
          <a:solidFill>
            <a:schemeClr val="accent1"/>
          </a:solidFill>
          <a:ln w="9525">
            <a:noFill/>
          </a:ln>
        </p:spPr>
        <p:txBody>
          <a:bodyPr wrap="none">
            <a:spAutoFit/>
          </a:bodyPr>
          <a:lstStyle/>
          <a:p>
            <a:r>
              <a:rPr lang="zh-CN" altLang="en-US" sz="2400" b="1" dirty="0">
                <a:solidFill>
                  <a:schemeClr val="bg1"/>
                </a:solidFill>
                <a:latin typeface="Verdana" panose="020B0604030504040204" pitchFamily="34" charset="0"/>
              </a:rPr>
              <a:t>示波器显示磁滞回线</a:t>
            </a:r>
            <a:endParaRPr lang="en-US" altLang="zh-CN" sz="2400" b="1" dirty="0">
              <a:solidFill>
                <a:schemeClr val="bg1"/>
              </a:solidFill>
              <a:latin typeface="Verdana" panose="020B0604030504040204" pitchFamily="34" charset="0"/>
            </a:endParaRPr>
          </a:p>
        </p:txBody>
      </p:sp>
      <p:sp>
        <p:nvSpPr>
          <p:cNvPr id="14" name="右箭头 13"/>
          <p:cNvSpPr/>
          <p:nvPr/>
        </p:nvSpPr>
        <p:spPr>
          <a:xfrm>
            <a:off x="2933700" y="1878013"/>
            <a:ext cx="2362200" cy="285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5" name="TextBox 14"/>
          <p:cNvSpPr txBox="1"/>
          <p:nvPr/>
        </p:nvSpPr>
        <p:spPr>
          <a:xfrm>
            <a:off x="3400425" y="1525588"/>
            <a:ext cx="1647825" cy="369887"/>
          </a:xfrm>
          <a:prstGeom prst="rect">
            <a:avLst/>
          </a:prstGeom>
          <a:noFill/>
          <a:ln w="9525">
            <a:noFill/>
          </a:ln>
        </p:spPr>
        <p:txBody>
          <a:bodyPr>
            <a:spAutoFit/>
          </a:bodyPr>
          <a:lstStyle/>
          <a:p>
            <a:r>
              <a:rPr lang="zh-CN" altLang="en-US" dirty="0">
                <a:solidFill>
                  <a:srgbClr val="FF0000"/>
                </a:solidFill>
                <a:latin typeface="Verdana" panose="020B0604030504040204" pitchFamily="34" charset="0"/>
              </a:rPr>
              <a:t>转换测量法</a:t>
            </a:r>
            <a:endParaRPr lang="zh-CN" altLang="en-US" dirty="0">
              <a:solidFill>
                <a:srgbClr val="FF0000"/>
              </a:solidFill>
              <a:latin typeface="Verdana" panose="020B0604030504040204" pitchFamily="34" charset="0"/>
            </a:endParaRPr>
          </a:p>
        </p:txBody>
      </p:sp>
      <p:sp>
        <p:nvSpPr>
          <p:cNvPr id="16" name="TextBox 15"/>
          <p:cNvSpPr txBox="1"/>
          <p:nvPr/>
        </p:nvSpPr>
        <p:spPr>
          <a:xfrm>
            <a:off x="5873115" y="1698625"/>
            <a:ext cx="1838325" cy="645160"/>
          </a:xfrm>
          <a:prstGeom prst="rect">
            <a:avLst/>
          </a:prstGeom>
          <a:noFill/>
          <a:ln w="9525">
            <a:noFill/>
          </a:ln>
        </p:spPr>
        <p:txBody>
          <a:bodyPr>
            <a:spAutoFit/>
          </a:bodyPr>
          <a:lstStyle/>
          <a:p>
            <a:r>
              <a:rPr lang="zh-CN" altLang="en-US" dirty="0">
                <a:latin typeface="Verdana" panose="020B0604030504040204" pitchFamily="34" charset="0"/>
              </a:rPr>
              <a:t>电压</a:t>
            </a:r>
            <a:r>
              <a:rPr lang="en-US" altLang="zh-CN" b="1" dirty="0">
                <a:solidFill>
                  <a:srgbClr val="FF0000"/>
                </a:solidFill>
                <a:latin typeface="Verdana" panose="020B0604030504040204" pitchFamily="34" charset="0"/>
              </a:rPr>
              <a:t>U</a:t>
            </a:r>
            <a:r>
              <a:rPr lang="en-US" altLang="zh-CN" b="1" baseline="-25000" dirty="0">
                <a:solidFill>
                  <a:srgbClr val="FF0000"/>
                </a:solidFill>
                <a:latin typeface="Verdana" panose="020B0604030504040204" pitchFamily="34" charset="0"/>
              </a:rPr>
              <a:t>R1</a:t>
            </a:r>
            <a:endParaRPr lang="zh-CN" altLang="en-US" b="1" baseline="-25000" dirty="0">
              <a:solidFill>
                <a:srgbClr val="FF0000"/>
              </a:solidFill>
              <a:latin typeface="Verdana" panose="020B0604030504040204" pitchFamily="34" charset="0"/>
            </a:endParaRPr>
          </a:p>
          <a:p>
            <a:r>
              <a:rPr lang="zh-CN" altLang="en-US" dirty="0">
                <a:sym typeface="+mn-ea"/>
              </a:rPr>
              <a:t>电压</a:t>
            </a:r>
            <a:r>
              <a:rPr lang="en-US" altLang="zh-CN" b="1" dirty="0">
                <a:solidFill>
                  <a:srgbClr val="FFC000"/>
                </a:solidFill>
                <a:latin typeface="Verdana" panose="020B0604030504040204" pitchFamily="34" charset="0"/>
              </a:rPr>
              <a:t>U</a:t>
            </a:r>
            <a:r>
              <a:rPr lang="en-US" altLang="zh-CN" b="1" baseline="-25000" dirty="0">
                <a:solidFill>
                  <a:srgbClr val="FFC000"/>
                </a:solidFill>
                <a:latin typeface="Verdana" panose="020B0604030504040204" pitchFamily="34" charset="0"/>
              </a:rPr>
              <a:t>C</a:t>
            </a:r>
            <a:endParaRPr lang="en-US" altLang="zh-CN" b="1" baseline="-25000" dirty="0">
              <a:solidFill>
                <a:srgbClr val="FFC000"/>
              </a:solidFill>
              <a:latin typeface="Verdana" panose="020B0604030504040204" pitchFamily="34" charset="0"/>
            </a:endParaRPr>
          </a:p>
        </p:txBody>
      </p:sp>
      <p:grpSp>
        <p:nvGrpSpPr>
          <p:cNvPr id="4" name="组合 3"/>
          <p:cNvGrpSpPr/>
          <p:nvPr/>
        </p:nvGrpSpPr>
        <p:grpSpPr>
          <a:xfrm>
            <a:off x="764223" y="3077528"/>
            <a:ext cx="6209665" cy="2913062"/>
            <a:chOff x="1360" y="4867"/>
            <a:chExt cx="9779" cy="4586"/>
          </a:xfrm>
        </p:grpSpPr>
        <p:grpSp>
          <p:nvGrpSpPr>
            <p:cNvPr id="15371" name="组合 8"/>
            <p:cNvGrpSpPr/>
            <p:nvPr/>
          </p:nvGrpSpPr>
          <p:grpSpPr>
            <a:xfrm>
              <a:off x="1360" y="4867"/>
              <a:ext cx="9779" cy="4586"/>
              <a:chOff x="1540" y="1605"/>
              <a:chExt cx="9779" cy="4587"/>
            </a:xfrm>
          </p:grpSpPr>
          <p:cxnSp>
            <p:nvCxnSpPr>
              <p:cNvPr id="15373" name="直接箭头连接符 4"/>
              <p:cNvCxnSpPr/>
              <p:nvPr/>
            </p:nvCxnSpPr>
            <p:spPr>
              <a:xfrm>
                <a:off x="2203" y="5513"/>
                <a:ext cx="1255" cy="0"/>
              </a:xfrm>
              <a:prstGeom prst="straightConnector1">
                <a:avLst/>
              </a:prstGeom>
              <a:ln w="15875" cap="flat" cmpd="sng">
                <a:solidFill>
                  <a:srgbClr val="000066"/>
                </a:solidFill>
                <a:prstDash val="solid"/>
                <a:headEnd type="arrow" w="med" len="med"/>
                <a:tailEnd type="arrow" w="med" len="med"/>
              </a:ln>
            </p:spPr>
          </p:cxnSp>
          <p:grpSp>
            <p:nvGrpSpPr>
              <p:cNvPr id="15374" name="组合 6"/>
              <p:cNvGrpSpPr/>
              <p:nvPr/>
            </p:nvGrpSpPr>
            <p:grpSpPr>
              <a:xfrm>
                <a:off x="1540" y="1605"/>
                <a:ext cx="9779" cy="4587"/>
                <a:chOff x="1540" y="1605"/>
                <a:chExt cx="9779" cy="4587"/>
              </a:xfrm>
            </p:grpSpPr>
            <p:grpSp>
              <p:nvGrpSpPr>
                <p:cNvPr id="15376" name="组合 3"/>
                <p:cNvGrpSpPr/>
                <p:nvPr/>
              </p:nvGrpSpPr>
              <p:grpSpPr>
                <a:xfrm>
                  <a:off x="1540" y="1605"/>
                  <a:ext cx="9779" cy="4587"/>
                  <a:chOff x="1540" y="1605"/>
                  <a:chExt cx="9779" cy="4587"/>
                </a:xfrm>
              </p:grpSpPr>
              <p:grpSp>
                <p:nvGrpSpPr>
                  <p:cNvPr id="15378" name="组合 155742"/>
                  <p:cNvGrpSpPr/>
                  <p:nvPr/>
                </p:nvGrpSpPr>
                <p:grpSpPr>
                  <a:xfrm>
                    <a:off x="1540" y="1605"/>
                    <a:ext cx="9779" cy="4587"/>
                    <a:chOff x="616" y="506"/>
                    <a:chExt cx="3912" cy="1835"/>
                  </a:xfrm>
                </p:grpSpPr>
                <p:grpSp>
                  <p:nvGrpSpPr>
                    <p:cNvPr id="15381" name="组合 155733"/>
                    <p:cNvGrpSpPr/>
                    <p:nvPr/>
                  </p:nvGrpSpPr>
                  <p:grpSpPr>
                    <a:xfrm>
                      <a:off x="616" y="927"/>
                      <a:ext cx="3356" cy="1414"/>
                      <a:chOff x="431" y="1925"/>
                      <a:chExt cx="3356" cy="1414"/>
                    </a:xfrm>
                  </p:grpSpPr>
                  <p:grpSp>
                    <p:nvGrpSpPr>
                      <p:cNvPr id="15384" name="组合 155654"/>
                      <p:cNvGrpSpPr/>
                      <p:nvPr/>
                    </p:nvGrpSpPr>
                    <p:grpSpPr>
                      <a:xfrm>
                        <a:off x="1433" y="2009"/>
                        <a:ext cx="499" cy="1056"/>
                        <a:chOff x="3424" y="1766"/>
                        <a:chExt cx="817" cy="1619"/>
                      </a:xfrm>
                    </p:grpSpPr>
                    <p:sp>
                      <p:nvSpPr>
                        <p:cNvPr id="15438" name="矩形 155652"/>
                        <p:cNvSpPr/>
                        <p:nvPr/>
                      </p:nvSpPr>
                      <p:spPr>
                        <a:xfrm>
                          <a:off x="3424" y="1766"/>
                          <a:ext cx="817" cy="1619"/>
                        </a:xfrm>
                        <a:prstGeom prst="rect">
                          <a:avLst/>
                        </a:prstGeom>
                        <a:noFill/>
                        <a:ln w="19050" cap="flat" cmpd="sng">
                          <a:solidFill>
                            <a:srgbClr val="333333"/>
                          </a:solidFill>
                          <a:prstDash val="solid"/>
                          <a:miter/>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sp>
                      <p:nvSpPr>
                        <p:cNvPr id="15439" name="矩形 155653"/>
                        <p:cNvSpPr/>
                        <p:nvPr/>
                      </p:nvSpPr>
                      <p:spPr>
                        <a:xfrm>
                          <a:off x="3487" y="1843"/>
                          <a:ext cx="681" cy="1474"/>
                        </a:xfrm>
                        <a:prstGeom prst="rect">
                          <a:avLst/>
                        </a:prstGeom>
                        <a:noFill/>
                        <a:ln w="19050" cap="flat" cmpd="sng">
                          <a:solidFill>
                            <a:srgbClr val="333333"/>
                          </a:solidFill>
                          <a:prstDash val="solid"/>
                          <a:miter/>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grpSp>
                  <p:sp>
                    <p:nvSpPr>
                      <p:cNvPr id="15385" name="任意多边形 155656"/>
                      <p:cNvSpPr/>
                      <p:nvPr/>
                    </p:nvSpPr>
                    <p:spPr>
                      <a:xfrm>
                        <a:off x="1402" y="2132"/>
                        <a:ext cx="119" cy="71"/>
                      </a:xfrm>
                      <a:custGeom>
                        <a:avLst/>
                        <a:gdLst/>
                        <a:ahLst/>
                        <a:cxnLst>
                          <a:cxn ang="0">
                            <a:pos x="30" y="17"/>
                          </a:cxn>
                          <a:cxn ang="0">
                            <a:pos x="12" y="6"/>
                          </a:cxn>
                          <a:cxn ang="0">
                            <a:pos x="105" y="55"/>
                          </a:cxn>
                          <a:cxn ang="0">
                            <a:pos x="96" y="71"/>
                          </a:cxn>
                        </a:cxnLst>
                        <a:rect l="0" t="0" r="0" b="0"/>
                        <a:pathLst>
                          <a:path w="119" h="71">
                            <a:moveTo>
                              <a:pt x="30" y="17"/>
                            </a:moveTo>
                            <a:cubicBezTo>
                              <a:pt x="28" y="15"/>
                              <a:pt x="0" y="0"/>
                              <a:pt x="12" y="6"/>
                            </a:cubicBezTo>
                            <a:cubicBezTo>
                              <a:pt x="24" y="12"/>
                              <a:pt x="91" y="45"/>
                              <a:pt x="105" y="55"/>
                            </a:cubicBezTo>
                            <a:cubicBezTo>
                              <a:pt x="119" y="66"/>
                              <a:pt x="98" y="68"/>
                              <a:pt x="96" y="71"/>
                            </a:cubicBezTo>
                          </a:path>
                        </a:pathLst>
                      </a:custGeom>
                      <a:noFill/>
                      <a:ln w="19050" cap="flat" cmpd="sng">
                        <a:solidFill>
                          <a:srgbClr val="333333">
                            <a:alpha val="100000"/>
                          </a:srgbClr>
                        </a:solidFill>
                        <a:prstDash val="solid"/>
                        <a:round/>
                        <a:headEnd type="none" w="med" len="med"/>
                        <a:tailEnd type="none" w="med" len="med"/>
                      </a:ln>
                    </p:spPr>
                    <p:txBody>
                      <a:bodyPr/>
                      <a:lstStyle/>
                      <a:p>
                        <a:endParaRPr lang="zh-CN" altLang="en-US"/>
                      </a:p>
                    </p:txBody>
                  </p:sp>
                  <p:sp>
                    <p:nvSpPr>
                      <p:cNvPr id="15386" name="任意多边形 155657"/>
                      <p:cNvSpPr/>
                      <p:nvPr/>
                    </p:nvSpPr>
                    <p:spPr>
                      <a:xfrm>
                        <a:off x="1400" y="2203"/>
                        <a:ext cx="120" cy="84"/>
                      </a:xfrm>
                      <a:custGeom>
                        <a:avLst/>
                        <a:gdLst/>
                        <a:ahLst/>
                        <a:cxnLst>
                          <a:cxn ang="0">
                            <a:pos x="28" y="0"/>
                          </a:cxn>
                          <a:cxn ang="0">
                            <a:pos x="13" y="10"/>
                          </a:cxn>
                          <a:cxn ang="0">
                            <a:pos x="106" y="36"/>
                          </a:cxn>
                          <a:cxn ang="0">
                            <a:pos x="97" y="44"/>
                          </a:cxn>
                        </a:cxnLst>
                        <a:rect l="0" t="0" r="0" b="0"/>
                        <a:pathLst>
                          <a:path w="120" h="159">
                            <a:moveTo>
                              <a:pt x="28" y="0"/>
                            </a:moveTo>
                            <a:cubicBezTo>
                              <a:pt x="26" y="6"/>
                              <a:pt x="0" y="15"/>
                              <a:pt x="13" y="36"/>
                            </a:cubicBezTo>
                            <a:cubicBezTo>
                              <a:pt x="26" y="57"/>
                              <a:pt x="92" y="109"/>
                              <a:pt x="106" y="129"/>
                            </a:cubicBezTo>
                            <a:cubicBezTo>
                              <a:pt x="120" y="149"/>
                              <a:pt x="99" y="153"/>
                              <a:pt x="97" y="159"/>
                            </a:cubicBezTo>
                          </a:path>
                        </a:pathLst>
                      </a:custGeom>
                      <a:noFill/>
                      <a:ln w="19050" cap="flat" cmpd="sng">
                        <a:solidFill>
                          <a:srgbClr val="333333">
                            <a:alpha val="100000"/>
                          </a:srgbClr>
                        </a:solidFill>
                        <a:prstDash val="solid"/>
                        <a:round/>
                        <a:headEnd type="none" w="med" len="med"/>
                        <a:tailEnd type="none" w="med" len="med"/>
                      </a:ln>
                    </p:spPr>
                    <p:txBody>
                      <a:bodyPr/>
                      <a:lstStyle/>
                      <a:p>
                        <a:endParaRPr lang="zh-CN" altLang="en-US"/>
                      </a:p>
                    </p:txBody>
                  </p:sp>
                  <p:sp>
                    <p:nvSpPr>
                      <p:cNvPr id="15387" name="任意多边形 155658"/>
                      <p:cNvSpPr/>
                      <p:nvPr/>
                    </p:nvSpPr>
                    <p:spPr>
                      <a:xfrm>
                        <a:off x="1400" y="2269"/>
                        <a:ext cx="120" cy="84"/>
                      </a:xfrm>
                      <a:custGeom>
                        <a:avLst/>
                        <a:gdLst/>
                        <a:ahLst/>
                        <a:cxnLst>
                          <a:cxn ang="0">
                            <a:pos x="28" y="0"/>
                          </a:cxn>
                          <a:cxn ang="0">
                            <a:pos x="13" y="10"/>
                          </a:cxn>
                          <a:cxn ang="0">
                            <a:pos x="106" y="36"/>
                          </a:cxn>
                          <a:cxn ang="0">
                            <a:pos x="97" y="44"/>
                          </a:cxn>
                        </a:cxnLst>
                        <a:rect l="0" t="0" r="0" b="0"/>
                        <a:pathLst>
                          <a:path w="120" h="159">
                            <a:moveTo>
                              <a:pt x="28" y="0"/>
                            </a:moveTo>
                            <a:cubicBezTo>
                              <a:pt x="26" y="6"/>
                              <a:pt x="0" y="15"/>
                              <a:pt x="13" y="36"/>
                            </a:cubicBezTo>
                            <a:cubicBezTo>
                              <a:pt x="26" y="57"/>
                              <a:pt x="92" y="109"/>
                              <a:pt x="106" y="129"/>
                            </a:cubicBezTo>
                            <a:cubicBezTo>
                              <a:pt x="120" y="149"/>
                              <a:pt x="99" y="153"/>
                              <a:pt x="97" y="159"/>
                            </a:cubicBezTo>
                          </a:path>
                        </a:pathLst>
                      </a:custGeom>
                      <a:noFill/>
                      <a:ln w="19050" cap="flat" cmpd="sng">
                        <a:solidFill>
                          <a:srgbClr val="333333">
                            <a:alpha val="100000"/>
                          </a:srgbClr>
                        </a:solidFill>
                        <a:prstDash val="solid"/>
                        <a:round/>
                        <a:headEnd type="none" w="med" len="med"/>
                        <a:tailEnd type="none" w="med" len="med"/>
                      </a:ln>
                    </p:spPr>
                    <p:txBody>
                      <a:bodyPr/>
                      <a:lstStyle/>
                      <a:p>
                        <a:endParaRPr lang="zh-CN" altLang="en-US"/>
                      </a:p>
                    </p:txBody>
                  </p:sp>
                  <p:sp>
                    <p:nvSpPr>
                      <p:cNvPr id="15388" name="任意多边形 155659"/>
                      <p:cNvSpPr/>
                      <p:nvPr/>
                    </p:nvSpPr>
                    <p:spPr>
                      <a:xfrm>
                        <a:off x="1399" y="2353"/>
                        <a:ext cx="120" cy="84"/>
                      </a:xfrm>
                      <a:custGeom>
                        <a:avLst/>
                        <a:gdLst/>
                        <a:ahLst/>
                        <a:cxnLst>
                          <a:cxn ang="0">
                            <a:pos x="28" y="0"/>
                          </a:cxn>
                          <a:cxn ang="0">
                            <a:pos x="13" y="10"/>
                          </a:cxn>
                          <a:cxn ang="0">
                            <a:pos x="106" y="36"/>
                          </a:cxn>
                          <a:cxn ang="0">
                            <a:pos x="97" y="44"/>
                          </a:cxn>
                        </a:cxnLst>
                        <a:rect l="0" t="0" r="0" b="0"/>
                        <a:pathLst>
                          <a:path w="120" h="159">
                            <a:moveTo>
                              <a:pt x="28" y="0"/>
                            </a:moveTo>
                            <a:cubicBezTo>
                              <a:pt x="26" y="6"/>
                              <a:pt x="0" y="15"/>
                              <a:pt x="13" y="36"/>
                            </a:cubicBezTo>
                            <a:cubicBezTo>
                              <a:pt x="26" y="57"/>
                              <a:pt x="92" y="109"/>
                              <a:pt x="106" y="129"/>
                            </a:cubicBezTo>
                            <a:cubicBezTo>
                              <a:pt x="120" y="149"/>
                              <a:pt x="99" y="153"/>
                              <a:pt x="97" y="159"/>
                            </a:cubicBezTo>
                          </a:path>
                        </a:pathLst>
                      </a:custGeom>
                      <a:noFill/>
                      <a:ln w="19050" cap="flat" cmpd="sng">
                        <a:solidFill>
                          <a:srgbClr val="333333">
                            <a:alpha val="100000"/>
                          </a:srgbClr>
                        </a:solidFill>
                        <a:prstDash val="solid"/>
                        <a:round/>
                        <a:headEnd type="none" w="med" len="med"/>
                        <a:tailEnd type="none" w="med" len="med"/>
                      </a:ln>
                    </p:spPr>
                    <p:txBody>
                      <a:bodyPr/>
                      <a:lstStyle/>
                      <a:p>
                        <a:endParaRPr lang="zh-CN" altLang="en-US"/>
                      </a:p>
                    </p:txBody>
                  </p:sp>
                  <p:grpSp>
                    <p:nvGrpSpPr>
                      <p:cNvPr id="15389" name="组合 155661"/>
                      <p:cNvGrpSpPr/>
                      <p:nvPr/>
                    </p:nvGrpSpPr>
                    <p:grpSpPr>
                      <a:xfrm>
                        <a:off x="1400" y="2430"/>
                        <a:ext cx="122" cy="318"/>
                        <a:chOff x="3390" y="2076"/>
                        <a:chExt cx="122" cy="318"/>
                      </a:xfrm>
                    </p:grpSpPr>
                    <p:sp>
                      <p:nvSpPr>
                        <p:cNvPr id="15434" name="任意多边形 155662"/>
                        <p:cNvSpPr/>
                        <p:nvPr/>
                      </p:nvSpPr>
                      <p:spPr>
                        <a:xfrm>
                          <a:off x="3392" y="2076"/>
                          <a:ext cx="120" cy="84"/>
                        </a:xfrm>
                        <a:custGeom>
                          <a:avLst/>
                          <a:gdLst/>
                          <a:ahLst/>
                          <a:cxnLst>
                            <a:cxn ang="0">
                              <a:pos x="28" y="0"/>
                            </a:cxn>
                            <a:cxn ang="0">
                              <a:pos x="13" y="10"/>
                            </a:cxn>
                            <a:cxn ang="0">
                              <a:pos x="106" y="36"/>
                            </a:cxn>
                            <a:cxn ang="0">
                              <a:pos x="97" y="44"/>
                            </a:cxn>
                          </a:cxnLst>
                          <a:rect l="0" t="0" r="0" b="0"/>
                          <a:pathLst>
                            <a:path w="120" h="159">
                              <a:moveTo>
                                <a:pt x="28" y="0"/>
                              </a:moveTo>
                              <a:cubicBezTo>
                                <a:pt x="26" y="6"/>
                                <a:pt x="0" y="15"/>
                                <a:pt x="13" y="36"/>
                              </a:cubicBezTo>
                              <a:cubicBezTo>
                                <a:pt x="26" y="57"/>
                                <a:pt x="92" y="109"/>
                                <a:pt x="106" y="129"/>
                              </a:cubicBezTo>
                              <a:cubicBezTo>
                                <a:pt x="120" y="149"/>
                                <a:pt x="99" y="153"/>
                                <a:pt x="97" y="159"/>
                              </a:cubicBezTo>
                            </a:path>
                          </a:pathLst>
                        </a:custGeom>
                        <a:noFill/>
                        <a:ln w="19050" cap="flat" cmpd="sng">
                          <a:solidFill>
                            <a:srgbClr val="333333">
                              <a:alpha val="100000"/>
                            </a:srgbClr>
                          </a:solidFill>
                          <a:prstDash val="solid"/>
                          <a:round/>
                          <a:headEnd type="none" w="med" len="med"/>
                          <a:tailEnd type="none" w="med" len="med"/>
                        </a:ln>
                      </p:spPr>
                      <p:txBody>
                        <a:bodyPr/>
                        <a:lstStyle/>
                        <a:p>
                          <a:endParaRPr lang="zh-CN" altLang="en-US"/>
                        </a:p>
                      </p:txBody>
                    </p:sp>
                    <p:sp>
                      <p:nvSpPr>
                        <p:cNvPr id="15435" name="任意多边形 155663"/>
                        <p:cNvSpPr/>
                        <p:nvPr/>
                      </p:nvSpPr>
                      <p:spPr>
                        <a:xfrm>
                          <a:off x="3391" y="2160"/>
                          <a:ext cx="120" cy="84"/>
                        </a:xfrm>
                        <a:custGeom>
                          <a:avLst/>
                          <a:gdLst/>
                          <a:ahLst/>
                          <a:cxnLst>
                            <a:cxn ang="0">
                              <a:pos x="28" y="0"/>
                            </a:cxn>
                            <a:cxn ang="0">
                              <a:pos x="13" y="10"/>
                            </a:cxn>
                            <a:cxn ang="0">
                              <a:pos x="106" y="36"/>
                            </a:cxn>
                            <a:cxn ang="0">
                              <a:pos x="97" y="44"/>
                            </a:cxn>
                          </a:cxnLst>
                          <a:rect l="0" t="0" r="0" b="0"/>
                          <a:pathLst>
                            <a:path w="120" h="159">
                              <a:moveTo>
                                <a:pt x="28" y="0"/>
                              </a:moveTo>
                              <a:cubicBezTo>
                                <a:pt x="26" y="6"/>
                                <a:pt x="0" y="15"/>
                                <a:pt x="13" y="36"/>
                              </a:cubicBezTo>
                              <a:cubicBezTo>
                                <a:pt x="26" y="57"/>
                                <a:pt x="92" y="109"/>
                                <a:pt x="106" y="129"/>
                              </a:cubicBezTo>
                              <a:cubicBezTo>
                                <a:pt x="120" y="149"/>
                                <a:pt x="99" y="153"/>
                                <a:pt x="97" y="159"/>
                              </a:cubicBezTo>
                            </a:path>
                          </a:pathLst>
                        </a:custGeom>
                        <a:noFill/>
                        <a:ln w="19050" cap="flat" cmpd="sng">
                          <a:solidFill>
                            <a:srgbClr val="333333">
                              <a:alpha val="100000"/>
                            </a:srgbClr>
                          </a:solidFill>
                          <a:prstDash val="solid"/>
                          <a:round/>
                          <a:headEnd type="none" w="med" len="med"/>
                          <a:tailEnd type="none" w="med" len="med"/>
                        </a:ln>
                      </p:spPr>
                      <p:txBody>
                        <a:bodyPr/>
                        <a:lstStyle/>
                        <a:p>
                          <a:endParaRPr lang="zh-CN" altLang="en-US"/>
                        </a:p>
                      </p:txBody>
                    </p:sp>
                    <p:sp>
                      <p:nvSpPr>
                        <p:cNvPr id="15436" name="任意多边形 155664"/>
                        <p:cNvSpPr/>
                        <p:nvPr/>
                      </p:nvSpPr>
                      <p:spPr>
                        <a:xfrm>
                          <a:off x="3391" y="2226"/>
                          <a:ext cx="120" cy="84"/>
                        </a:xfrm>
                        <a:custGeom>
                          <a:avLst/>
                          <a:gdLst/>
                          <a:ahLst/>
                          <a:cxnLst>
                            <a:cxn ang="0">
                              <a:pos x="28" y="0"/>
                            </a:cxn>
                            <a:cxn ang="0">
                              <a:pos x="13" y="10"/>
                            </a:cxn>
                            <a:cxn ang="0">
                              <a:pos x="106" y="36"/>
                            </a:cxn>
                            <a:cxn ang="0">
                              <a:pos x="97" y="44"/>
                            </a:cxn>
                          </a:cxnLst>
                          <a:rect l="0" t="0" r="0" b="0"/>
                          <a:pathLst>
                            <a:path w="120" h="159">
                              <a:moveTo>
                                <a:pt x="28" y="0"/>
                              </a:moveTo>
                              <a:cubicBezTo>
                                <a:pt x="26" y="6"/>
                                <a:pt x="0" y="15"/>
                                <a:pt x="13" y="36"/>
                              </a:cubicBezTo>
                              <a:cubicBezTo>
                                <a:pt x="26" y="57"/>
                                <a:pt x="92" y="109"/>
                                <a:pt x="106" y="129"/>
                              </a:cubicBezTo>
                              <a:cubicBezTo>
                                <a:pt x="120" y="149"/>
                                <a:pt x="99" y="153"/>
                                <a:pt x="97" y="159"/>
                              </a:cubicBezTo>
                            </a:path>
                          </a:pathLst>
                        </a:custGeom>
                        <a:noFill/>
                        <a:ln w="19050" cap="flat" cmpd="sng">
                          <a:solidFill>
                            <a:srgbClr val="333333">
                              <a:alpha val="100000"/>
                            </a:srgbClr>
                          </a:solidFill>
                          <a:prstDash val="solid"/>
                          <a:round/>
                          <a:headEnd type="none" w="med" len="med"/>
                          <a:tailEnd type="none" w="med" len="med"/>
                        </a:ln>
                      </p:spPr>
                      <p:txBody>
                        <a:bodyPr/>
                        <a:lstStyle/>
                        <a:p>
                          <a:endParaRPr lang="zh-CN" altLang="en-US"/>
                        </a:p>
                      </p:txBody>
                    </p:sp>
                    <p:sp>
                      <p:nvSpPr>
                        <p:cNvPr id="15437" name="任意多边形 155665"/>
                        <p:cNvSpPr/>
                        <p:nvPr/>
                      </p:nvSpPr>
                      <p:spPr>
                        <a:xfrm>
                          <a:off x="3390" y="2310"/>
                          <a:ext cx="120" cy="84"/>
                        </a:xfrm>
                        <a:custGeom>
                          <a:avLst/>
                          <a:gdLst/>
                          <a:ahLst/>
                          <a:cxnLst>
                            <a:cxn ang="0">
                              <a:pos x="28" y="0"/>
                            </a:cxn>
                            <a:cxn ang="0">
                              <a:pos x="13" y="10"/>
                            </a:cxn>
                            <a:cxn ang="0">
                              <a:pos x="106" y="36"/>
                            </a:cxn>
                            <a:cxn ang="0">
                              <a:pos x="97" y="44"/>
                            </a:cxn>
                          </a:cxnLst>
                          <a:rect l="0" t="0" r="0" b="0"/>
                          <a:pathLst>
                            <a:path w="120" h="159">
                              <a:moveTo>
                                <a:pt x="28" y="0"/>
                              </a:moveTo>
                              <a:cubicBezTo>
                                <a:pt x="26" y="6"/>
                                <a:pt x="0" y="15"/>
                                <a:pt x="13" y="36"/>
                              </a:cubicBezTo>
                              <a:cubicBezTo>
                                <a:pt x="26" y="57"/>
                                <a:pt x="92" y="109"/>
                                <a:pt x="106" y="129"/>
                              </a:cubicBezTo>
                              <a:cubicBezTo>
                                <a:pt x="120" y="149"/>
                                <a:pt x="99" y="153"/>
                                <a:pt x="97" y="159"/>
                              </a:cubicBezTo>
                            </a:path>
                          </a:pathLst>
                        </a:custGeom>
                        <a:noFill/>
                        <a:ln w="19050" cap="flat" cmpd="sng">
                          <a:solidFill>
                            <a:srgbClr val="333333">
                              <a:alpha val="100000"/>
                            </a:srgbClr>
                          </a:solidFill>
                          <a:prstDash val="solid"/>
                          <a:round/>
                          <a:headEnd type="none" w="med" len="med"/>
                          <a:tailEnd type="none" w="med" len="med"/>
                        </a:ln>
                      </p:spPr>
                      <p:txBody>
                        <a:bodyPr/>
                        <a:lstStyle/>
                        <a:p>
                          <a:endParaRPr lang="zh-CN" altLang="en-US"/>
                        </a:p>
                      </p:txBody>
                    </p:sp>
                  </p:grpSp>
                  <p:sp>
                    <p:nvSpPr>
                      <p:cNvPr id="15390" name="任意多边形 155667"/>
                      <p:cNvSpPr/>
                      <p:nvPr/>
                    </p:nvSpPr>
                    <p:spPr>
                      <a:xfrm>
                        <a:off x="1408" y="2747"/>
                        <a:ext cx="120" cy="84"/>
                      </a:xfrm>
                      <a:custGeom>
                        <a:avLst/>
                        <a:gdLst/>
                        <a:ahLst/>
                        <a:cxnLst>
                          <a:cxn ang="0">
                            <a:pos x="28" y="0"/>
                          </a:cxn>
                          <a:cxn ang="0">
                            <a:pos x="13" y="10"/>
                          </a:cxn>
                          <a:cxn ang="0">
                            <a:pos x="106" y="36"/>
                          </a:cxn>
                          <a:cxn ang="0">
                            <a:pos x="97" y="44"/>
                          </a:cxn>
                        </a:cxnLst>
                        <a:rect l="0" t="0" r="0" b="0"/>
                        <a:pathLst>
                          <a:path w="120" h="159">
                            <a:moveTo>
                              <a:pt x="28" y="0"/>
                            </a:moveTo>
                            <a:cubicBezTo>
                              <a:pt x="26" y="6"/>
                              <a:pt x="0" y="15"/>
                              <a:pt x="13" y="36"/>
                            </a:cubicBezTo>
                            <a:cubicBezTo>
                              <a:pt x="26" y="57"/>
                              <a:pt x="92" y="109"/>
                              <a:pt x="106" y="129"/>
                            </a:cubicBezTo>
                            <a:cubicBezTo>
                              <a:pt x="120" y="149"/>
                              <a:pt x="99" y="153"/>
                              <a:pt x="97" y="159"/>
                            </a:cubicBezTo>
                          </a:path>
                        </a:pathLst>
                      </a:custGeom>
                      <a:noFill/>
                      <a:ln w="19050" cap="flat" cmpd="sng">
                        <a:solidFill>
                          <a:srgbClr val="333333">
                            <a:alpha val="100000"/>
                          </a:srgbClr>
                        </a:solidFill>
                        <a:prstDash val="solid"/>
                        <a:round/>
                        <a:headEnd type="none" w="med" len="med"/>
                        <a:tailEnd type="none" w="med" len="med"/>
                      </a:ln>
                    </p:spPr>
                    <p:txBody>
                      <a:bodyPr/>
                      <a:lstStyle/>
                      <a:p>
                        <a:endParaRPr lang="zh-CN" altLang="en-US"/>
                      </a:p>
                    </p:txBody>
                  </p:sp>
                  <p:sp>
                    <p:nvSpPr>
                      <p:cNvPr id="15391" name="任意多边形 155668"/>
                      <p:cNvSpPr/>
                      <p:nvPr/>
                    </p:nvSpPr>
                    <p:spPr>
                      <a:xfrm>
                        <a:off x="1407" y="2831"/>
                        <a:ext cx="120" cy="84"/>
                      </a:xfrm>
                      <a:custGeom>
                        <a:avLst/>
                        <a:gdLst/>
                        <a:ahLst/>
                        <a:cxnLst>
                          <a:cxn ang="0">
                            <a:pos x="28" y="0"/>
                          </a:cxn>
                          <a:cxn ang="0">
                            <a:pos x="13" y="10"/>
                          </a:cxn>
                          <a:cxn ang="0">
                            <a:pos x="106" y="36"/>
                          </a:cxn>
                          <a:cxn ang="0">
                            <a:pos x="97" y="44"/>
                          </a:cxn>
                        </a:cxnLst>
                        <a:rect l="0" t="0" r="0" b="0"/>
                        <a:pathLst>
                          <a:path w="120" h="159">
                            <a:moveTo>
                              <a:pt x="28" y="0"/>
                            </a:moveTo>
                            <a:cubicBezTo>
                              <a:pt x="26" y="6"/>
                              <a:pt x="0" y="15"/>
                              <a:pt x="13" y="36"/>
                            </a:cubicBezTo>
                            <a:cubicBezTo>
                              <a:pt x="26" y="57"/>
                              <a:pt x="92" y="109"/>
                              <a:pt x="106" y="129"/>
                            </a:cubicBezTo>
                            <a:cubicBezTo>
                              <a:pt x="120" y="149"/>
                              <a:pt x="99" y="153"/>
                              <a:pt x="97" y="159"/>
                            </a:cubicBezTo>
                          </a:path>
                        </a:pathLst>
                      </a:custGeom>
                      <a:noFill/>
                      <a:ln w="19050" cap="flat" cmpd="sng">
                        <a:solidFill>
                          <a:srgbClr val="333333">
                            <a:alpha val="100000"/>
                          </a:srgbClr>
                        </a:solidFill>
                        <a:prstDash val="solid"/>
                        <a:round/>
                        <a:headEnd type="none" w="med" len="med"/>
                        <a:tailEnd type="none" w="med" len="med"/>
                      </a:ln>
                    </p:spPr>
                    <p:txBody>
                      <a:bodyPr/>
                      <a:lstStyle/>
                      <a:p>
                        <a:endParaRPr lang="zh-CN" altLang="en-US"/>
                      </a:p>
                    </p:txBody>
                  </p:sp>
                  <p:grpSp>
                    <p:nvGrpSpPr>
                      <p:cNvPr id="15392" name="组合 155673"/>
                      <p:cNvGrpSpPr/>
                      <p:nvPr/>
                    </p:nvGrpSpPr>
                    <p:grpSpPr>
                      <a:xfrm>
                        <a:off x="1842" y="2203"/>
                        <a:ext cx="122" cy="318"/>
                        <a:chOff x="3390" y="2076"/>
                        <a:chExt cx="122" cy="318"/>
                      </a:xfrm>
                    </p:grpSpPr>
                    <p:sp>
                      <p:nvSpPr>
                        <p:cNvPr id="15430" name="任意多边形 155674"/>
                        <p:cNvSpPr/>
                        <p:nvPr/>
                      </p:nvSpPr>
                      <p:spPr>
                        <a:xfrm>
                          <a:off x="3392" y="2076"/>
                          <a:ext cx="120" cy="84"/>
                        </a:xfrm>
                        <a:custGeom>
                          <a:avLst/>
                          <a:gdLst/>
                          <a:ahLst/>
                          <a:cxnLst>
                            <a:cxn ang="0">
                              <a:pos x="28" y="0"/>
                            </a:cxn>
                            <a:cxn ang="0">
                              <a:pos x="13" y="10"/>
                            </a:cxn>
                            <a:cxn ang="0">
                              <a:pos x="106" y="36"/>
                            </a:cxn>
                            <a:cxn ang="0">
                              <a:pos x="97" y="44"/>
                            </a:cxn>
                          </a:cxnLst>
                          <a:rect l="0" t="0" r="0" b="0"/>
                          <a:pathLst>
                            <a:path w="120" h="159">
                              <a:moveTo>
                                <a:pt x="28" y="0"/>
                              </a:moveTo>
                              <a:cubicBezTo>
                                <a:pt x="26" y="6"/>
                                <a:pt x="0" y="15"/>
                                <a:pt x="13" y="36"/>
                              </a:cubicBezTo>
                              <a:cubicBezTo>
                                <a:pt x="26" y="57"/>
                                <a:pt x="92" y="109"/>
                                <a:pt x="106" y="129"/>
                              </a:cubicBezTo>
                              <a:cubicBezTo>
                                <a:pt x="120" y="149"/>
                                <a:pt x="99" y="153"/>
                                <a:pt x="97" y="159"/>
                              </a:cubicBezTo>
                            </a:path>
                          </a:pathLst>
                        </a:custGeom>
                        <a:noFill/>
                        <a:ln w="19050" cap="flat" cmpd="sng">
                          <a:solidFill>
                            <a:srgbClr val="333333">
                              <a:alpha val="100000"/>
                            </a:srgbClr>
                          </a:solidFill>
                          <a:prstDash val="solid"/>
                          <a:round/>
                          <a:headEnd type="none" w="med" len="med"/>
                          <a:tailEnd type="none" w="med" len="med"/>
                        </a:ln>
                      </p:spPr>
                      <p:txBody>
                        <a:bodyPr/>
                        <a:lstStyle/>
                        <a:p>
                          <a:endParaRPr lang="zh-CN" altLang="en-US"/>
                        </a:p>
                      </p:txBody>
                    </p:sp>
                    <p:sp>
                      <p:nvSpPr>
                        <p:cNvPr id="15431" name="任意多边形 155675"/>
                        <p:cNvSpPr/>
                        <p:nvPr/>
                      </p:nvSpPr>
                      <p:spPr>
                        <a:xfrm>
                          <a:off x="3391" y="2160"/>
                          <a:ext cx="120" cy="84"/>
                        </a:xfrm>
                        <a:custGeom>
                          <a:avLst/>
                          <a:gdLst/>
                          <a:ahLst/>
                          <a:cxnLst>
                            <a:cxn ang="0">
                              <a:pos x="28" y="0"/>
                            </a:cxn>
                            <a:cxn ang="0">
                              <a:pos x="13" y="10"/>
                            </a:cxn>
                            <a:cxn ang="0">
                              <a:pos x="106" y="36"/>
                            </a:cxn>
                            <a:cxn ang="0">
                              <a:pos x="97" y="44"/>
                            </a:cxn>
                          </a:cxnLst>
                          <a:rect l="0" t="0" r="0" b="0"/>
                          <a:pathLst>
                            <a:path w="120" h="159">
                              <a:moveTo>
                                <a:pt x="28" y="0"/>
                              </a:moveTo>
                              <a:cubicBezTo>
                                <a:pt x="26" y="6"/>
                                <a:pt x="0" y="15"/>
                                <a:pt x="13" y="36"/>
                              </a:cubicBezTo>
                              <a:cubicBezTo>
                                <a:pt x="26" y="57"/>
                                <a:pt x="92" y="109"/>
                                <a:pt x="106" y="129"/>
                              </a:cubicBezTo>
                              <a:cubicBezTo>
                                <a:pt x="120" y="149"/>
                                <a:pt x="99" y="153"/>
                                <a:pt x="97" y="159"/>
                              </a:cubicBezTo>
                            </a:path>
                          </a:pathLst>
                        </a:custGeom>
                        <a:noFill/>
                        <a:ln w="19050" cap="flat" cmpd="sng">
                          <a:solidFill>
                            <a:srgbClr val="333333">
                              <a:alpha val="100000"/>
                            </a:srgbClr>
                          </a:solidFill>
                          <a:prstDash val="solid"/>
                          <a:round/>
                          <a:headEnd type="none" w="med" len="med"/>
                          <a:tailEnd type="none" w="med" len="med"/>
                        </a:ln>
                      </p:spPr>
                      <p:txBody>
                        <a:bodyPr/>
                        <a:lstStyle/>
                        <a:p>
                          <a:endParaRPr lang="zh-CN" altLang="en-US"/>
                        </a:p>
                      </p:txBody>
                    </p:sp>
                    <p:sp>
                      <p:nvSpPr>
                        <p:cNvPr id="15432" name="任意多边形 155676"/>
                        <p:cNvSpPr/>
                        <p:nvPr/>
                      </p:nvSpPr>
                      <p:spPr>
                        <a:xfrm>
                          <a:off x="3391" y="2226"/>
                          <a:ext cx="120" cy="84"/>
                        </a:xfrm>
                        <a:custGeom>
                          <a:avLst/>
                          <a:gdLst/>
                          <a:ahLst/>
                          <a:cxnLst>
                            <a:cxn ang="0">
                              <a:pos x="28" y="0"/>
                            </a:cxn>
                            <a:cxn ang="0">
                              <a:pos x="13" y="10"/>
                            </a:cxn>
                            <a:cxn ang="0">
                              <a:pos x="106" y="36"/>
                            </a:cxn>
                            <a:cxn ang="0">
                              <a:pos x="97" y="44"/>
                            </a:cxn>
                          </a:cxnLst>
                          <a:rect l="0" t="0" r="0" b="0"/>
                          <a:pathLst>
                            <a:path w="120" h="159">
                              <a:moveTo>
                                <a:pt x="28" y="0"/>
                              </a:moveTo>
                              <a:cubicBezTo>
                                <a:pt x="26" y="6"/>
                                <a:pt x="0" y="15"/>
                                <a:pt x="13" y="36"/>
                              </a:cubicBezTo>
                              <a:cubicBezTo>
                                <a:pt x="26" y="57"/>
                                <a:pt x="92" y="109"/>
                                <a:pt x="106" y="129"/>
                              </a:cubicBezTo>
                              <a:cubicBezTo>
                                <a:pt x="120" y="149"/>
                                <a:pt x="99" y="153"/>
                                <a:pt x="97" y="159"/>
                              </a:cubicBezTo>
                            </a:path>
                          </a:pathLst>
                        </a:custGeom>
                        <a:noFill/>
                        <a:ln w="19050" cap="flat" cmpd="sng">
                          <a:solidFill>
                            <a:srgbClr val="333333">
                              <a:alpha val="100000"/>
                            </a:srgbClr>
                          </a:solidFill>
                          <a:prstDash val="solid"/>
                          <a:round/>
                          <a:headEnd type="none" w="med" len="med"/>
                          <a:tailEnd type="none" w="med" len="med"/>
                        </a:ln>
                      </p:spPr>
                      <p:txBody>
                        <a:bodyPr/>
                        <a:lstStyle/>
                        <a:p>
                          <a:endParaRPr lang="zh-CN" altLang="en-US"/>
                        </a:p>
                      </p:txBody>
                    </p:sp>
                    <p:sp>
                      <p:nvSpPr>
                        <p:cNvPr id="15433" name="任意多边形 155677"/>
                        <p:cNvSpPr/>
                        <p:nvPr/>
                      </p:nvSpPr>
                      <p:spPr>
                        <a:xfrm>
                          <a:off x="3390" y="2310"/>
                          <a:ext cx="120" cy="84"/>
                        </a:xfrm>
                        <a:custGeom>
                          <a:avLst/>
                          <a:gdLst/>
                          <a:ahLst/>
                          <a:cxnLst>
                            <a:cxn ang="0">
                              <a:pos x="28" y="0"/>
                            </a:cxn>
                            <a:cxn ang="0">
                              <a:pos x="13" y="10"/>
                            </a:cxn>
                            <a:cxn ang="0">
                              <a:pos x="106" y="36"/>
                            </a:cxn>
                            <a:cxn ang="0">
                              <a:pos x="97" y="44"/>
                            </a:cxn>
                          </a:cxnLst>
                          <a:rect l="0" t="0" r="0" b="0"/>
                          <a:pathLst>
                            <a:path w="120" h="159">
                              <a:moveTo>
                                <a:pt x="28" y="0"/>
                              </a:moveTo>
                              <a:cubicBezTo>
                                <a:pt x="26" y="6"/>
                                <a:pt x="0" y="15"/>
                                <a:pt x="13" y="36"/>
                              </a:cubicBezTo>
                              <a:cubicBezTo>
                                <a:pt x="26" y="57"/>
                                <a:pt x="92" y="109"/>
                                <a:pt x="106" y="129"/>
                              </a:cubicBezTo>
                              <a:cubicBezTo>
                                <a:pt x="120" y="149"/>
                                <a:pt x="99" y="153"/>
                                <a:pt x="97" y="159"/>
                              </a:cubicBezTo>
                            </a:path>
                          </a:pathLst>
                        </a:custGeom>
                        <a:noFill/>
                        <a:ln w="19050" cap="flat" cmpd="sng">
                          <a:solidFill>
                            <a:srgbClr val="333333">
                              <a:alpha val="100000"/>
                            </a:srgbClr>
                          </a:solidFill>
                          <a:prstDash val="solid"/>
                          <a:round/>
                          <a:headEnd type="none" w="med" len="med"/>
                          <a:tailEnd type="none" w="med" len="med"/>
                        </a:ln>
                      </p:spPr>
                      <p:txBody>
                        <a:bodyPr/>
                        <a:lstStyle/>
                        <a:p>
                          <a:endParaRPr lang="zh-CN" altLang="en-US"/>
                        </a:p>
                      </p:txBody>
                    </p:sp>
                  </p:grpSp>
                  <p:sp>
                    <p:nvSpPr>
                      <p:cNvPr id="15393" name="任意多边形 155679"/>
                      <p:cNvSpPr/>
                      <p:nvPr/>
                    </p:nvSpPr>
                    <p:spPr>
                      <a:xfrm>
                        <a:off x="1845" y="2514"/>
                        <a:ext cx="120" cy="84"/>
                      </a:xfrm>
                      <a:custGeom>
                        <a:avLst/>
                        <a:gdLst/>
                        <a:ahLst/>
                        <a:cxnLst>
                          <a:cxn ang="0">
                            <a:pos x="28" y="0"/>
                          </a:cxn>
                          <a:cxn ang="0">
                            <a:pos x="13" y="10"/>
                          </a:cxn>
                          <a:cxn ang="0">
                            <a:pos x="106" y="36"/>
                          </a:cxn>
                          <a:cxn ang="0">
                            <a:pos x="97" y="44"/>
                          </a:cxn>
                        </a:cxnLst>
                        <a:rect l="0" t="0" r="0" b="0"/>
                        <a:pathLst>
                          <a:path w="120" h="159">
                            <a:moveTo>
                              <a:pt x="28" y="0"/>
                            </a:moveTo>
                            <a:cubicBezTo>
                              <a:pt x="26" y="6"/>
                              <a:pt x="0" y="15"/>
                              <a:pt x="13" y="36"/>
                            </a:cubicBezTo>
                            <a:cubicBezTo>
                              <a:pt x="26" y="57"/>
                              <a:pt x="92" y="109"/>
                              <a:pt x="106" y="129"/>
                            </a:cubicBezTo>
                            <a:cubicBezTo>
                              <a:pt x="120" y="149"/>
                              <a:pt x="99" y="153"/>
                              <a:pt x="97" y="159"/>
                            </a:cubicBezTo>
                          </a:path>
                        </a:pathLst>
                      </a:custGeom>
                      <a:noFill/>
                      <a:ln w="19050" cap="flat" cmpd="sng">
                        <a:solidFill>
                          <a:srgbClr val="333333">
                            <a:alpha val="100000"/>
                          </a:srgbClr>
                        </a:solidFill>
                        <a:prstDash val="solid"/>
                        <a:round/>
                        <a:headEnd type="none" w="med" len="med"/>
                        <a:tailEnd type="none" w="med" len="med"/>
                      </a:ln>
                    </p:spPr>
                    <p:txBody>
                      <a:bodyPr/>
                      <a:lstStyle/>
                      <a:p>
                        <a:endParaRPr lang="zh-CN" altLang="en-US"/>
                      </a:p>
                    </p:txBody>
                  </p:sp>
                  <p:sp>
                    <p:nvSpPr>
                      <p:cNvPr id="15394" name="任意多边形 155680"/>
                      <p:cNvSpPr/>
                      <p:nvPr/>
                    </p:nvSpPr>
                    <p:spPr>
                      <a:xfrm>
                        <a:off x="1844" y="2598"/>
                        <a:ext cx="120" cy="84"/>
                      </a:xfrm>
                      <a:custGeom>
                        <a:avLst/>
                        <a:gdLst/>
                        <a:ahLst/>
                        <a:cxnLst>
                          <a:cxn ang="0">
                            <a:pos x="28" y="0"/>
                          </a:cxn>
                          <a:cxn ang="0">
                            <a:pos x="13" y="10"/>
                          </a:cxn>
                          <a:cxn ang="0">
                            <a:pos x="106" y="36"/>
                          </a:cxn>
                          <a:cxn ang="0">
                            <a:pos x="97" y="44"/>
                          </a:cxn>
                        </a:cxnLst>
                        <a:rect l="0" t="0" r="0" b="0"/>
                        <a:pathLst>
                          <a:path w="120" h="159">
                            <a:moveTo>
                              <a:pt x="28" y="0"/>
                            </a:moveTo>
                            <a:cubicBezTo>
                              <a:pt x="26" y="6"/>
                              <a:pt x="0" y="15"/>
                              <a:pt x="13" y="36"/>
                            </a:cubicBezTo>
                            <a:cubicBezTo>
                              <a:pt x="26" y="57"/>
                              <a:pt x="92" y="109"/>
                              <a:pt x="106" y="129"/>
                            </a:cubicBezTo>
                            <a:cubicBezTo>
                              <a:pt x="120" y="149"/>
                              <a:pt x="99" y="153"/>
                              <a:pt x="97" y="159"/>
                            </a:cubicBezTo>
                          </a:path>
                        </a:pathLst>
                      </a:custGeom>
                      <a:noFill/>
                      <a:ln w="19050" cap="flat" cmpd="sng">
                        <a:solidFill>
                          <a:srgbClr val="333333">
                            <a:alpha val="100000"/>
                          </a:srgbClr>
                        </a:solidFill>
                        <a:prstDash val="solid"/>
                        <a:round/>
                        <a:headEnd type="none" w="med" len="med"/>
                        <a:tailEnd type="none" w="med" len="med"/>
                      </a:ln>
                    </p:spPr>
                    <p:txBody>
                      <a:bodyPr/>
                      <a:lstStyle/>
                      <a:p>
                        <a:endParaRPr lang="zh-CN" altLang="en-US"/>
                      </a:p>
                    </p:txBody>
                  </p:sp>
                  <p:sp>
                    <p:nvSpPr>
                      <p:cNvPr id="15395" name="任意多边形 155681"/>
                      <p:cNvSpPr/>
                      <p:nvPr/>
                    </p:nvSpPr>
                    <p:spPr>
                      <a:xfrm>
                        <a:off x="1844" y="2664"/>
                        <a:ext cx="120" cy="84"/>
                      </a:xfrm>
                      <a:custGeom>
                        <a:avLst/>
                        <a:gdLst/>
                        <a:ahLst/>
                        <a:cxnLst>
                          <a:cxn ang="0">
                            <a:pos x="28" y="0"/>
                          </a:cxn>
                          <a:cxn ang="0">
                            <a:pos x="13" y="10"/>
                          </a:cxn>
                          <a:cxn ang="0">
                            <a:pos x="106" y="36"/>
                          </a:cxn>
                          <a:cxn ang="0">
                            <a:pos x="97" y="44"/>
                          </a:cxn>
                        </a:cxnLst>
                        <a:rect l="0" t="0" r="0" b="0"/>
                        <a:pathLst>
                          <a:path w="120" h="159">
                            <a:moveTo>
                              <a:pt x="28" y="0"/>
                            </a:moveTo>
                            <a:cubicBezTo>
                              <a:pt x="26" y="6"/>
                              <a:pt x="0" y="15"/>
                              <a:pt x="13" y="36"/>
                            </a:cubicBezTo>
                            <a:cubicBezTo>
                              <a:pt x="26" y="57"/>
                              <a:pt x="92" y="109"/>
                              <a:pt x="106" y="129"/>
                            </a:cubicBezTo>
                            <a:cubicBezTo>
                              <a:pt x="120" y="149"/>
                              <a:pt x="99" y="153"/>
                              <a:pt x="97" y="159"/>
                            </a:cubicBezTo>
                          </a:path>
                        </a:pathLst>
                      </a:custGeom>
                      <a:noFill/>
                      <a:ln w="19050" cap="flat" cmpd="sng">
                        <a:solidFill>
                          <a:srgbClr val="333333">
                            <a:alpha val="100000"/>
                          </a:srgbClr>
                        </a:solidFill>
                        <a:prstDash val="solid"/>
                        <a:round/>
                        <a:headEnd type="none" w="med" len="med"/>
                        <a:tailEnd type="none" w="med" len="med"/>
                      </a:ln>
                    </p:spPr>
                    <p:txBody>
                      <a:bodyPr/>
                      <a:lstStyle/>
                      <a:p>
                        <a:endParaRPr lang="zh-CN" altLang="en-US"/>
                      </a:p>
                    </p:txBody>
                  </p:sp>
                  <p:sp>
                    <p:nvSpPr>
                      <p:cNvPr id="15396" name="任意多边形 155682"/>
                      <p:cNvSpPr/>
                      <p:nvPr/>
                    </p:nvSpPr>
                    <p:spPr>
                      <a:xfrm>
                        <a:off x="1838" y="2820"/>
                        <a:ext cx="89" cy="56"/>
                      </a:xfrm>
                      <a:custGeom>
                        <a:avLst/>
                        <a:gdLst/>
                        <a:ahLst/>
                        <a:cxnLst>
                          <a:cxn ang="0">
                            <a:pos x="24" y="0"/>
                          </a:cxn>
                          <a:cxn ang="0">
                            <a:pos x="9" y="19"/>
                          </a:cxn>
                          <a:cxn ang="0">
                            <a:pos x="76" y="51"/>
                          </a:cxn>
                          <a:cxn ang="0">
                            <a:pos x="88" y="51"/>
                          </a:cxn>
                        </a:cxnLst>
                        <a:rect l="0" t="0" r="0" b="0"/>
                        <a:pathLst>
                          <a:path w="89" h="56">
                            <a:moveTo>
                              <a:pt x="24" y="0"/>
                            </a:moveTo>
                            <a:cubicBezTo>
                              <a:pt x="22" y="3"/>
                              <a:pt x="0" y="11"/>
                              <a:pt x="9" y="19"/>
                            </a:cubicBezTo>
                            <a:cubicBezTo>
                              <a:pt x="18" y="27"/>
                              <a:pt x="63" y="46"/>
                              <a:pt x="76" y="51"/>
                            </a:cubicBezTo>
                            <a:cubicBezTo>
                              <a:pt x="89" y="56"/>
                              <a:pt x="86" y="51"/>
                              <a:pt x="88" y="51"/>
                            </a:cubicBezTo>
                          </a:path>
                        </a:pathLst>
                      </a:custGeom>
                      <a:noFill/>
                      <a:ln w="19050" cap="flat" cmpd="sng">
                        <a:solidFill>
                          <a:srgbClr val="333333">
                            <a:alpha val="100000"/>
                          </a:srgbClr>
                        </a:solidFill>
                        <a:prstDash val="solid"/>
                        <a:round/>
                        <a:headEnd type="none" w="med" len="med"/>
                        <a:tailEnd type="none" w="med" len="med"/>
                      </a:ln>
                    </p:spPr>
                    <p:txBody>
                      <a:bodyPr/>
                      <a:lstStyle/>
                      <a:p>
                        <a:endParaRPr lang="zh-CN" altLang="en-US"/>
                      </a:p>
                    </p:txBody>
                  </p:sp>
                  <p:sp>
                    <p:nvSpPr>
                      <p:cNvPr id="15397" name="直接连接符 155690"/>
                      <p:cNvSpPr/>
                      <p:nvPr/>
                    </p:nvSpPr>
                    <p:spPr>
                      <a:xfrm>
                        <a:off x="1408" y="2119"/>
                        <a:ext cx="0" cy="0"/>
                      </a:xfrm>
                      <a:prstGeom prst="line">
                        <a:avLst/>
                      </a:prstGeom>
                      <a:ln w="19050" cap="flat" cmpd="sng">
                        <a:solidFill>
                          <a:schemeClr val="tx1"/>
                        </a:solidFill>
                        <a:prstDash val="solid"/>
                        <a:headEnd type="none" w="med" len="med"/>
                        <a:tailEnd type="none" w="med" len="med"/>
                      </a:ln>
                    </p:spPr>
                  </p:sp>
                  <p:sp>
                    <p:nvSpPr>
                      <p:cNvPr id="15398" name="直接连接符 155692"/>
                      <p:cNvSpPr/>
                      <p:nvPr/>
                    </p:nvSpPr>
                    <p:spPr>
                      <a:xfrm flipH="1" flipV="1">
                        <a:off x="481" y="2137"/>
                        <a:ext cx="927" cy="0"/>
                      </a:xfrm>
                      <a:prstGeom prst="line">
                        <a:avLst/>
                      </a:prstGeom>
                      <a:ln>
                        <a:solidFill>
                          <a:schemeClr val="tx1">
                            <a:lumMod val="85000"/>
                            <a:lumOff val="15000"/>
                          </a:schemeClr>
                        </a:solidFill>
                        <a:headEnd type="none" w="med" len="med"/>
                        <a:tailEnd type="none" w="med" len="med"/>
                      </a:ln>
                    </p:spPr>
                    <p:style>
                      <a:lnRef idx="2">
                        <a:schemeClr val="accent5"/>
                      </a:lnRef>
                      <a:fillRef idx="0">
                        <a:schemeClr val="accent5"/>
                      </a:fillRef>
                      <a:effectRef idx="1">
                        <a:schemeClr val="accent5"/>
                      </a:effectRef>
                      <a:fontRef idx="minor">
                        <a:schemeClr val="tx1"/>
                      </a:fontRef>
                    </p:style>
                  </p:sp>
                  <p:sp>
                    <p:nvSpPr>
                      <p:cNvPr id="15399" name="直接连接符 155694"/>
                      <p:cNvSpPr/>
                      <p:nvPr/>
                    </p:nvSpPr>
                    <p:spPr>
                      <a:xfrm flipH="1" flipV="1">
                        <a:off x="486" y="2934"/>
                        <a:ext cx="927" cy="0"/>
                      </a:xfrm>
                      <a:prstGeom prst="line">
                        <a:avLst/>
                      </a:prstGeom>
                      <a:ln>
                        <a:solidFill>
                          <a:schemeClr val="tx1">
                            <a:lumMod val="85000"/>
                            <a:lumOff val="15000"/>
                          </a:schemeClr>
                        </a:solidFill>
                        <a:headEnd type="none" w="med" len="med"/>
                        <a:tailEnd type="none" w="med" len="med"/>
                      </a:ln>
                    </p:spPr>
                    <p:style>
                      <a:lnRef idx="2">
                        <a:schemeClr val="accent5"/>
                      </a:lnRef>
                      <a:fillRef idx="0">
                        <a:schemeClr val="accent5"/>
                      </a:fillRef>
                      <a:effectRef idx="1">
                        <a:schemeClr val="accent5"/>
                      </a:effectRef>
                      <a:fontRef idx="minor">
                        <a:schemeClr val="tx1"/>
                      </a:fontRef>
                    </p:style>
                  </p:sp>
                  <p:sp>
                    <p:nvSpPr>
                      <p:cNvPr id="15400" name="椭圆 155695"/>
                      <p:cNvSpPr/>
                      <p:nvPr/>
                    </p:nvSpPr>
                    <p:spPr>
                      <a:xfrm>
                        <a:off x="440" y="2100"/>
                        <a:ext cx="46" cy="56"/>
                      </a:xfrm>
                      <a:prstGeom prst="ellipse">
                        <a:avLst/>
                      </a:prstGeom>
                      <a:noFill/>
                      <a:ln w="19050" cap="flat" cmpd="sng">
                        <a:solidFill>
                          <a:srgbClr val="333333"/>
                        </a:solidFill>
                        <a:prstDash val="solid"/>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sp>
                    <p:nvSpPr>
                      <p:cNvPr id="15401" name="椭圆 155696"/>
                      <p:cNvSpPr/>
                      <p:nvPr/>
                    </p:nvSpPr>
                    <p:spPr>
                      <a:xfrm>
                        <a:off x="431" y="2910"/>
                        <a:ext cx="46" cy="56"/>
                      </a:xfrm>
                      <a:prstGeom prst="ellipse">
                        <a:avLst/>
                      </a:prstGeom>
                      <a:noFill/>
                      <a:ln w="19050" cap="flat" cmpd="sng">
                        <a:solidFill>
                          <a:srgbClr val="333333"/>
                        </a:solidFill>
                        <a:prstDash val="solid"/>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sp>
                    <p:nvSpPr>
                      <p:cNvPr id="15402" name="矩形 155697"/>
                      <p:cNvSpPr/>
                      <p:nvPr/>
                    </p:nvSpPr>
                    <p:spPr>
                      <a:xfrm>
                        <a:off x="825" y="2892"/>
                        <a:ext cx="227" cy="88"/>
                      </a:xfrm>
                      <a:prstGeom prst="rect">
                        <a:avLst/>
                      </a:prstGeom>
                      <a:solidFill>
                        <a:schemeClr val="bg1"/>
                      </a:solidFill>
                      <a:ln w="9525" cap="flat" cmpd="sng">
                        <a:solidFill>
                          <a:srgbClr val="333333"/>
                        </a:solidFill>
                        <a:prstDash val="solid"/>
                        <a:miter/>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sp>
                    <p:nvSpPr>
                      <p:cNvPr id="15403" name="文本框 155701"/>
                      <p:cNvSpPr txBox="1"/>
                      <p:nvPr/>
                    </p:nvSpPr>
                    <p:spPr>
                      <a:xfrm>
                        <a:off x="825" y="2679"/>
                        <a:ext cx="252" cy="231"/>
                      </a:xfrm>
                      <a:prstGeom prst="rect">
                        <a:avLst/>
                      </a:prstGeom>
                      <a:noFill/>
                      <a:ln w="9525">
                        <a:noFill/>
                      </a:ln>
                    </p:spPr>
                    <p:txBody>
                      <a:bodyPr wrap="none">
                        <a:spAutoFit/>
                      </a:bodyPr>
                      <a:lstStyle/>
                      <a:p>
                        <a:r>
                          <a:rPr lang="en-US" altLang="zh-CN" i="1" dirty="0">
                            <a:solidFill>
                              <a:srgbClr val="FF0000"/>
                            </a:solidFill>
                            <a:latin typeface="Times New Roman" panose="02020603050405020304" pitchFamily="18" charset="0"/>
                            <a:ea typeface="宋体" panose="02010600030101010101" pitchFamily="2" charset="-122"/>
                          </a:rPr>
                          <a:t>R</a:t>
                        </a:r>
                        <a:r>
                          <a:rPr lang="en-US" altLang="zh-CN" baseline="-25000" dirty="0">
                            <a:solidFill>
                              <a:srgbClr val="FF0000"/>
                            </a:solidFill>
                            <a:latin typeface="Times New Roman" panose="02020603050405020304" pitchFamily="18" charset="0"/>
                            <a:ea typeface="宋体" panose="02010600030101010101" pitchFamily="2" charset="-122"/>
                          </a:rPr>
                          <a:t>1</a:t>
                        </a:r>
                        <a:endParaRPr lang="en-US" altLang="zh-CN" baseline="-25000" dirty="0">
                          <a:solidFill>
                            <a:srgbClr val="FF0000"/>
                          </a:solidFill>
                          <a:latin typeface="Times New Roman" panose="02020603050405020304" pitchFamily="18" charset="0"/>
                          <a:ea typeface="宋体" panose="02010600030101010101" pitchFamily="2" charset="-122"/>
                        </a:endParaRPr>
                      </a:p>
                    </p:txBody>
                  </p:sp>
                  <p:sp>
                    <p:nvSpPr>
                      <p:cNvPr id="15404" name="任意多边形 155703"/>
                      <p:cNvSpPr/>
                      <p:nvPr/>
                    </p:nvSpPr>
                    <p:spPr>
                      <a:xfrm>
                        <a:off x="1927" y="2205"/>
                        <a:ext cx="681" cy="273"/>
                      </a:xfrm>
                      <a:custGeom>
                        <a:avLst/>
                        <a:gdLst/>
                        <a:ahLst/>
                        <a:cxnLst>
                          <a:cxn ang="0">
                            <a:pos x="0" y="0"/>
                          </a:cxn>
                          <a:cxn ang="0">
                            <a:pos x="681" y="0"/>
                          </a:cxn>
                          <a:cxn ang="0">
                            <a:pos x="681" y="273"/>
                          </a:cxn>
                        </a:cxnLst>
                        <a:rect l="0" t="0" r="0" b="0"/>
                        <a:pathLst>
                          <a:path w="681" h="273">
                            <a:moveTo>
                              <a:pt x="0" y="0"/>
                            </a:moveTo>
                            <a:lnTo>
                              <a:pt x="681" y="0"/>
                            </a:lnTo>
                            <a:lnTo>
                              <a:pt x="681" y="273"/>
                            </a:lnTo>
                          </a:path>
                        </a:pathLst>
                      </a:custGeom>
                      <a:noFill/>
                      <a:ln w="19050" cap="flat" cmpd="sng">
                        <a:solidFill>
                          <a:schemeClr val="tx1">
                            <a:lumMod val="85000"/>
                            <a:lumOff val="15000"/>
                            <a:alpha val="100000"/>
                          </a:schemeClr>
                        </a:solidFill>
                        <a:prstDash val="solid"/>
                        <a:round/>
                        <a:headEnd type="none" w="med" len="med"/>
                        <a:tailEnd type="none" w="med" len="med"/>
                      </a:ln>
                    </p:spPr>
                    <p:txBody>
                      <a:bodyPr/>
                      <a:lstStyle/>
                      <a:p>
                        <a:endParaRPr lang="zh-CN" altLang="en-US"/>
                      </a:p>
                    </p:txBody>
                  </p:sp>
                  <p:sp>
                    <p:nvSpPr>
                      <p:cNvPr id="15405" name="矩形 155704"/>
                      <p:cNvSpPr/>
                      <p:nvPr/>
                    </p:nvSpPr>
                    <p:spPr>
                      <a:xfrm>
                        <a:off x="2109" y="2156"/>
                        <a:ext cx="227" cy="88"/>
                      </a:xfrm>
                      <a:prstGeom prst="rect">
                        <a:avLst/>
                      </a:prstGeom>
                      <a:solidFill>
                        <a:schemeClr val="bg1"/>
                      </a:solidFill>
                      <a:ln w="9525" cap="flat" cmpd="sng">
                        <a:solidFill>
                          <a:srgbClr val="333333"/>
                        </a:solidFill>
                        <a:prstDash val="solid"/>
                        <a:miter/>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sp>
                    <p:nvSpPr>
                      <p:cNvPr id="15406" name="文本框 155705"/>
                      <p:cNvSpPr txBox="1"/>
                      <p:nvPr/>
                    </p:nvSpPr>
                    <p:spPr>
                      <a:xfrm>
                        <a:off x="2109" y="1925"/>
                        <a:ext cx="252" cy="231"/>
                      </a:xfrm>
                      <a:prstGeom prst="rect">
                        <a:avLst/>
                      </a:prstGeom>
                      <a:noFill/>
                      <a:ln w="9525">
                        <a:noFill/>
                      </a:ln>
                    </p:spPr>
                    <p:txBody>
                      <a:bodyPr wrap="none">
                        <a:spAutoFit/>
                      </a:bodyPr>
                      <a:lstStyle/>
                      <a:p>
                        <a:r>
                          <a:rPr lang="en-US" altLang="zh-CN" i="1" dirty="0">
                            <a:solidFill>
                              <a:schemeClr val="tx1"/>
                            </a:solidFill>
                            <a:latin typeface="Times New Roman" panose="02020603050405020304" pitchFamily="18" charset="0"/>
                            <a:ea typeface="宋体" panose="02010600030101010101" pitchFamily="2" charset="-122"/>
                          </a:rPr>
                          <a:t>R</a:t>
                        </a:r>
                        <a:r>
                          <a:rPr lang="en-US" altLang="zh-CN" baseline="-25000" dirty="0">
                            <a:solidFill>
                              <a:schemeClr val="tx1"/>
                            </a:solidFill>
                            <a:latin typeface="Times New Roman" panose="02020603050405020304" pitchFamily="18" charset="0"/>
                            <a:ea typeface="宋体" panose="02010600030101010101" pitchFamily="2" charset="-122"/>
                          </a:rPr>
                          <a:t>2</a:t>
                        </a:r>
                        <a:endParaRPr lang="en-US" altLang="zh-CN" baseline="-25000" dirty="0">
                          <a:solidFill>
                            <a:schemeClr val="tx1"/>
                          </a:solidFill>
                          <a:latin typeface="Times New Roman" panose="02020603050405020304" pitchFamily="18" charset="0"/>
                          <a:ea typeface="宋体" panose="02010600030101010101" pitchFamily="2" charset="-122"/>
                        </a:endParaRPr>
                      </a:p>
                    </p:txBody>
                  </p:sp>
                  <p:sp>
                    <p:nvSpPr>
                      <p:cNvPr id="15407" name="直接连接符 155706"/>
                      <p:cNvSpPr/>
                      <p:nvPr/>
                    </p:nvSpPr>
                    <p:spPr>
                      <a:xfrm>
                        <a:off x="2608" y="2478"/>
                        <a:ext cx="0" cy="0"/>
                      </a:xfrm>
                      <a:prstGeom prst="line">
                        <a:avLst/>
                      </a:prstGeom>
                      <a:ln w="9525" cap="flat" cmpd="sng">
                        <a:solidFill>
                          <a:schemeClr val="tx1"/>
                        </a:solidFill>
                        <a:prstDash val="solid"/>
                        <a:headEnd type="none" w="med" len="med"/>
                        <a:tailEnd type="none" w="med" len="med"/>
                      </a:ln>
                    </p:spPr>
                  </p:sp>
                  <p:grpSp>
                    <p:nvGrpSpPr>
                      <p:cNvPr id="15408" name="组合 155709"/>
                      <p:cNvGrpSpPr/>
                      <p:nvPr/>
                    </p:nvGrpSpPr>
                    <p:grpSpPr>
                      <a:xfrm>
                        <a:off x="2540" y="2479"/>
                        <a:ext cx="136" cy="70"/>
                        <a:chOff x="2744" y="3065"/>
                        <a:chExt cx="227" cy="138"/>
                      </a:xfrm>
                    </p:grpSpPr>
                    <p:sp>
                      <p:nvSpPr>
                        <p:cNvPr id="15428" name="直接连接符 155707"/>
                        <p:cNvSpPr/>
                        <p:nvPr/>
                      </p:nvSpPr>
                      <p:spPr>
                        <a:xfrm>
                          <a:off x="2744" y="3065"/>
                          <a:ext cx="227" cy="0"/>
                        </a:xfrm>
                        <a:prstGeom prst="line">
                          <a:avLst/>
                        </a:prstGeom>
                        <a:ln w="28575" cap="flat" cmpd="sng">
                          <a:solidFill>
                            <a:srgbClr val="333333"/>
                          </a:solidFill>
                          <a:prstDash val="solid"/>
                          <a:headEnd type="none" w="med" len="med"/>
                          <a:tailEnd type="none" w="med" len="med"/>
                        </a:ln>
                      </p:spPr>
                    </p:sp>
                    <p:sp>
                      <p:nvSpPr>
                        <p:cNvPr id="15429" name="直接连接符 155708"/>
                        <p:cNvSpPr/>
                        <p:nvPr/>
                      </p:nvSpPr>
                      <p:spPr>
                        <a:xfrm>
                          <a:off x="2744" y="3203"/>
                          <a:ext cx="227" cy="0"/>
                        </a:xfrm>
                        <a:prstGeom prst="line">
                          <a:avLst/>
                        </a:prstGeom>
                        <a:ln w="28575" cap="flat" cmpd="sng">
                          <a:solidFill>
                            <a:srgbClr val="333333"/>
                          </a:solidFill>
                          <a:prstDash val="solid"/>
                          <a:headEnd type="none" w="med" len="med"/>
                          <a:tailEnd type="none" w="med" len="med"/>
                        </a:ln>
                      </p:spPr>
                    </p:sp>
                  </p:grpSp>
                  <p:sp>
                    <p:nvSpPr>
                      <p:cNvPr id="15409" name="任意多边形 155710"/>
                      <p:cNvSpPr/>
                      <p:nvPr/>
                    </p:nvSpPr>
                    <p:spPr>
                      <a:xfrm>
                        <a:off x="1927" y="2577"/>
                        <a:ext cx="681" cy="309"/>
                      </a:xfrm>
                      <a:custGeom>
                        <a:avLst/>
                        <a:gdLst/>
                        <a:ahLst/>
                        <a:cxnLst>
                          <a:cxn ang="0">
                            <a:pos x="0" y="351"/>
                          </a:cxn>
                          <a:cxn ang="0">
                            <a:pos x="681" y="351"/>
                          </a:cxn>
                          <a:cxn ang="0">
                            <a:pos x="681" y="0"/>
                          </a:cxn>
                        </a:cxnLst>
                        <a:rect l="0" t="0" r="0" b="0"/>
                        <a:pathLst>
                          <a:path w="681" h="272">
                            <a:moveTo>
                              <a:pt x="0" y="272"/>
                            </a:moveTo>
                            <a:lnTo>
                              <a:pt x="681" y="272"/>
                            </a:lnTo>
                            <a:lnTo>
                              <a:pt x="681" y="0"/>
                            </a:lnTo>
                          </a:path>
                        </a:pathLst>
                      </a:custGeom>
                      <a:noFill/>
                      <a:ln w="19050" cap="flat" cmpd="sng">
                        <a:solidFill>
                          <a:schemeClr val="tx1">
                            <a:lumMod val="85000"/>
                            <a:lumOff val="15000"/>
                            <a:alpha val="100000"/>
                          </a:schemeClr>
                        </a:solidFill>
                        <a:prstDash val="solid"/>
                        <a:round/>
                        <a:headEnd type="none" w="med" len="med"/>
                        <a:tailEnd type="none" w="med" len="med"/>
                      </a:ln>
                    </p:spPr>
                    <p:txBody>
                      <a:bodyPr/>
                      <a:lstStyle/>
                      <a:p>
                        <a:endParaRPr lang="zh-CN" altLang="en-US"/>
                      </a:p>
                    </p:txBody>
                  </p:sp>
                  <p:sp>
                    <p:nvSpPr>
                      <p:cNvPr id="15410" name="矩形 155711"/>
                      <p:cNvSpPr/>
                      <p:nvPr/>
                    </p:nvSpPr>
                    <p:spPr>
                      <a:xfrm>
                        <a:off x="2971" y="1951"/>
                        <a:ext cx="453" cy="1025"/>
                      </a:xfrm>
                      <a:prstGeom prst="rect">
                        <a:avLst/>
                      </a:prstGeom>
                      <a:solidFill>
                        <a:srgbClr val="DDDDDD"/>
                      </a:solidFill>
                      <a:ln w="9525" cap="flat" cmpd="sng">
                        <a:solidFill>
                          <a:srgbClr val="808080"/>
                        </a:solidFill>
                        <a:prstDash val="solid"/>
                        <a:miter/>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sp>
                    <p:nvSpPr>
                      <p:cNvPr id="15411" name="圆角矩形 155712"/>
                      <p:cNvSpPr/>
                      <p:nvPr/>
                    </p:nvSpPr>
                    <p:spPr>
                      <a:xfrm>
                        <a:off x="3016" y="1999"/>
                        <a:ext cx="363" cy="253"/>
                      </a:xfrm>
                      <a:prstGeom prst="roundRect">
                        <a:avLst>
                          <a:gd name="adj" fmla="val 16667"/>
                        </a:avLst>
                      </a:prstGeom>
                      <a:pattFill prst="cross">
                        <a:fgClr>
                          <a:srgbClr val="DDDDDD"/>
                        </a:fgClr>
                        <a:bgClr>
                          <a:srgbClr val="808080"/>
                        </a:bgClr>
                      </a:pattFill>
                      <a:ln w="9525" cap="flat" cmpd="sng">
                        <a:solidFill>
                          <a:srgbClr val="808080"/>
                        </a:solidFill>
                        <a:prstDash val="solid"/>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sp>
                    <p:nvSpPr>
                      <p:cNvPr id="15412" name="椭圆 155713"/>
                      <p:cNvSpPr/>
                      <p:nvPr/>
                    </p:nvSpPr>
                    <p:spPr>
                      <a:xfrm>
                        <a:off x="3016" y="2578"/>
                        <a:ext cx="45" cy="46"/>
                      </a:xfrm>
                      <a:prstGeom prst="ellipse">
                        <a:avLst/>
                      </a:prstGeom>
                      <a:noFill/>
                      <a:ln w="9525" cap="flat" cmpd="sng">
                        <a:solidFill>
                          <a:srgbClr val="333333"/>
                        </a:solidFill>
                        <a:prstDash val="solid"/>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sp>
                    <p:nvSpPr>
                      <p:cNvPr id="15413" name="椭圆 155715"/>
                      <p:cNvSpPr/>
                      <p:nvPr/>
                    </p:nvSpPr>
                    <p:spPr>
                      <a:xfrm>
                        <a:off x="3343" y="2580"/>
                        <a:ext cx="45" cy="46"/>
                      </a:xfrm>
                      <a:prstGeom prst="ellipse">
                        <a:avLst/>
                      </a:prstGeom>
                      <a:noFill/>
                      <a:ln w="9525" cap="flat" cmpd="sng">
                        <a:solidFill>
                          <a:srgbClr val="333333"/>
                        </a:solidFill>
                        <a:prstDash val="solid"/>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sp>
                    <p:nvSpPr>
                      <p:cNvPr id="15414" name="椭圆 155716"/>
                      <p:cNvSpPr/>
                      <p:nvPr/>
                    </p:nvSpPr>
                    <p:spPr>
                      <a:xfrm>
                        <a:off x="3016" y="2847"/>
                        <a:ext cx="45" cy="46"/>
                      </a:xfrm>
                      <a:prstGeom prst="ellipse">
                        <a:avLst/>
                      </a:prstGeom>
                      <a:noFill/>
                      <a:ln w="9525" cap="flat" cmpd="sng">
                        <a:solidFill>
                          <a:srgbClr val="333333"/>
                        </a:solidFill>
                        <a:prstDash val="solid"/>
                        <a:headEnd type="none" w="med" len="med"/>
                        <a:tailEnd type="none" w="med" len="med"/>
                      </a:ln>
                    </p:spPr>
                    <p:txBody>
                      <a:bodyPr/>
                      <a:lstStyle/>
                      <a:p>
                        <a:endParaRPr lang="zh-CN" altLang="en-US" dirty="0">
                          <a:latin typeface="Arial" panose="020B0604020202020204" pitchFamily="34" charset="0"/>
                          <a:ea typeface="宋体" panose="02010600030101010101" pitchFamily="2" charset="-122"/>
                        </a:endParaRPr>
                      </a:p>
                    </p:txBody>
                  </p:sp>
                  <p:sp>
                    <p:nvSpPr>
                      <p:cNvPr id="15415" name="直接连接符 155717"/>
                      <p:cNvSpPr/>
                      <p:nvPr/>
                    </p:nvSpPr>
                    <p:spPr>
                      <a:xfrm>
                        <a:off x="3034" y="2893"/>
                        <a:ext cx="0" cy="156"/>
                      </a:xfrm>
                      <a:prstGeom prst="line">
                        <a:avLst/>
                      </a:prstGeom>
                      <a:ln w="9525" cap="flat" cmpd="sng">
                        <a:solidFill>
                          <a:srgbClr val="333333"/>
                        </a:solidFill>
                        <a:prstDash val="solid"/>
                        <a:headEnd type="none" w="med" len="med"/>
                        <a:tailEnd type="none" w="med" len="med"/>
                      </a:ln>
                    </p:spPr>
                  </p:sp>
                  <p:sp>
                    <p:nvSpPr>
                      <p:cNvPr id="15416" name="直接连接符 155718"/>
                      <p:cNvSpPr/>
                      <p:nvPr/>
                    </p:nvSpPr>
                    <p:spPr>
                      <a:xfrm>
                        <a:off x="2989" y="3049"/>
                        <a:ext cx="90" cy="0"/>
                      </a:xfrm>
                      <a:prstGeom prst="line">
                        <a:avLst/>
                      </a:prstGeom>
                      <a:ln w="9525" cap="flat" cmpd="sng">
                        <a:solidFill>
                          <a:srgbClr val="333333"/>
                        </a:solidFill>
                        <a:prstDash val="solid"/>
                        <a:headEnd type="none" w="med" len="med"/>
                        <a:tailEnd type="none" w="med" len="med"/>
                      </a:ln>
                    </p:spPr>
                  </p:sp>
                  <p:sp>
                    <p:nvSpPr>
                      <p:cNvPr id="15417" name="文本框 155720"/>
                      <p:cNvSpPr txBox="1"/>
                      <p:nvPr/>
                    </p:nvSpPr>
                    <p:spPr>
                      <a:xfrm>
                        <a:off x="3249" y="2350"/>
                        <a:ext cx="220" cy="231"/>
                      </a:xfrm>
                      <a:prstGeom prst="rect">
                        <a:avLst/>
                      </a:prstGeom>
                      <a:noFill/>
                      <a:ln w="9525">
                        <a:noFill/>
                      </a:ln>
                    </p:spPr>
                    <p:txBody>
                      <a:bodyPr wrap="none">
                        <a:spAutoFit/>
                      </a:bodyPr>
                      <a:lstStyle/>
                      <a:p>
                        <a:r>
                          <a:rPr lang="en-US" altLang="zh-CN" dirty="0">
                            <a:solidFill>
                              <a:srgbClr val="FF0000"/>
                            </a:solidFill>
                            <a:latin typeface="Times New Roman" panose="02020603050405020304" pitchFamily="18" charset="0"/>
                            <a:ea typeface="宋体" panose="02010600030101010101" pitchFamily="2" charset="-122"/>
                          </a:rPr>
                          <a:t>X</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5418" name="文本框 155721"/>
                      <p:cNvSpPr txBox="1"/>
                      <p:nvPr/>
                    </p:nvSpPr>
                    <p:spPr>
                      <a:xfrm>
                        <a:off x="2971" y="2341"/>
                        <a:ext cx="220" cy="231"/>
                      </a:xfrm>
                      <a:prstGeom prst="rect">
                        <a:avLst/>
                      </a:prstGeom>
                      <a:noFill/>
                      <a:ln w="9525">
                        <a:noFill/>
                      </a:ln>
                    </p:spPr>
                    <p:txBody>
                      <a:bodyPr wrap="none">
                        <a:spAutoFit/>
                      </a:bodyPr>
                      <a:lstStyle/>
                      <a:p>
                        <a:r>
                          <a:rPr lang="en-US" altLang="zh-CN" dirty="0">
                            <a:solidFill>
                              <a:srgbClr val="FFC000"/>
                            </a:solidFill>
                            <a:latin typeface="Times New Roman" panose="02020603050405020304" pitchFamily="18" charset="0"/>
                            <a:ea typeface="宋体" panose="02010600030101010101" pitchFamily="2" charset="-122"/>
                          </a:rPr>
                          <a:t>Y</a:t>
                        </a:r>
                        <a:endParaRPr lang="en-US" altLang="zh-CN" dirty="0">
                          <a:solidFill>
                            <a:srgbClr val="FFC000"/>
                          </a:solidFill>
                          <a:latin typeface="Times New Roman" panose="02020603050405020304" pitchFamily="18" charset="0"/>
                          <a:ea typeface="宋体" panose="02010600030101010101" pitchFamily="2" charset="-122"/>
                        </a:endParaRPr>
                      </a:p>
                    </p:txBody>
                  </p:sp>
                  <p:sp>
                    <p:nvSpPr>
                      <p:cNvPr id="15419" name="任意多边形 155723"/>
                      <p:cNvSpPr/>
                      <p:nvPr/>
                    </p:nvSpPr>
                    <p:spPr>
                      <a:xfrm>
                        <a:off x="2608" y="2205"/>
                        <a:ext cx="408" cy="409"/>
                      </a:xfrm>
                      <a:custGeom>
                        <a:avLst/>
                        <a:gdLst/>
                        <a:ahLst/>
                        <a:cxnLst>
                          <a:cxn ang="0">
                            <a:pos x="0" y="0"/>
                          </a:cxn>
                          <a:cxn ang="0">
                            <a:pos x="184" y="0"/>
                          </a:cxn>
                          <a:cxn ang="0">
                            <a:pos x="184" y="335"/>
                          </a:cxn>
                          <a:cxn ang="0">
                            <a:pos x="367" y="335"/>
                          </a:cxn>
                        </a:cxnLst>
                        <a:rect l="0" t="0" r="0" b="0"/>
                        <a:pathLst>
                          <a:path w="453" h="499">
                            <a:moveTo>
                              <a:pt x="0" y="0"/>
                            </a:moveTo>
                            <a:lnTo>
                              <a:pt x="227" y="0"/>
                            </a:lnTo>
                            <a:lnTo>
                              <a:pt x="227" y="499"/>
                            </a:lnTo>
                            <a:lnTo>
                              <a:pt x="453" y="499"/>
                            </a:lnTo>
                          </a:path>
                        </a:pathLst>
                      </a:custGeom>
                      <a:ln>
                        <a:solidFill>
                          <a:srgbClr val="FFC000"/>
                        </a:solidFill>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a:lstStyle/>
                      <a:p>
                        <a:endParaRPr lang="zh-CN" altLang="en-US"/>
                      </a:p>
                    </p:txBody>
                  </p:sp>
                  <p:sp>
                    <p:nvSpPr>
                      <p:cNvPr id="15420" name="直接连接符 155724"/>
                      <p:cNvSpPr/>
                      <p:nvPr/>
                    </p:nvSpPr>
                    <p:spPr>
                      <a:xfrm>
                        <a:off x="2608" y="2883"/>
                        <a:ext cx="426" cy="0"/>
                      </a:xfrm>
                      <a:prstGeom prst="line">
                        <a:avLst/>
                      </a:prstGeom>
                      <a:ln w="9525" cap="flat" cmpd="sng">
                        <a:solidFill>
                          <a:srgbClr val="333333"/>
                        </a:solidFill>
                        <a:prstDash val="solid"/>
                        <a:headEnd type="none" w="med" len="med"/>
                        <a:tailEnd type="none" w="med" len="med"/>
                      </a:ln>
                    </p:spPr>
                  </p:sp>
                  <p:sp>
                    <p:nvSpPr>
                      <p:cNvPr id="15421" name="椭圆 155725"/>
                      <p:cNvSpPr/>
                      <p:nvPr/>
                    </p:nvSpPr>
                    <p:spPr>
                      <a:xfrm flipH="1" flipV="1">
                        <a:off x="2585" y="2185"/>
                        <a:ext cx="45" cy="46"/>
                      </a:xfrm>
                      <a:prstGeom prst="ellipse">
                        <a:avLst/>
                      </a:prstGeom>
                      <a:solidFill>
                        <a:srgbClr val="333333"/>
                      </a:solidFill>
                      <a:ln w="9525">
                        <a:noFill/>
                      </a:ln>
                    </p:spPr>
                    <p:txBody>
                      <a:bodyPr/>
                      <a:lstStyle/>
                      <a:p>
                        <a:endParaRPr lang="zh-CN" altLang="en-US" dirty="0">
                          <a:latin typeface="Arial" panose="020B0604020202020204" pitchFamily="34" charset="0"/>
                          <a:ea typeface="宋体" panose="02010600030101010101" pitchFamily="2" charset="-122"/>
                        </a:endParaRPr>
                      </a:p>
                    </p:txBody>
                  </p:sp>
                  <p:sp>
                    <p:nvSpPr>
                      <p:cNvPr id="15422" name="椭圆 155726"/>
                      <p:cNvSpPr/>
                      <p:nvPr/>
                    </p:nvSpPr>
                    <p:spPr>
                      <a:xfrm flipH="1" flipV="1">
                        <a:off x="2595" y="2858"/>
                        <a:ext cx="45" cy="46"/>
                      </a:xfrm>
                      <a:prstGeom prst="ellipse">
                        <a:avLst/>
                      </a:prstGeom>
                      <a:solidFill>
                        <a:srgbClr val="333333"/>
                      </a:solidFill>
                      <a:ln w="9525">
                        <a:noFill/>
                      </a:ln>
                    </p:spPr>
                    <p:txBody>
                      <a:bodyPr/>
                      <a:lstStyle/>
                      <a:p>
                        <a:endParaRPr lang="zh-CN" altLang="en-US" dirty="0">
                          <a:latin typeface="Arial" panose="020B0604020202020204" pitchFamily="34" charset="0"/>
                          <a:ea typeface="宋体" panose="02010600030101010101" pitchFamily="2" charset="-122"/>
                        </a:endParaRPr>
                      </a:p>
                    </p:txBody>
                  </p:sp>
                  <p:sp>
                    <p:nvSpPr>
                      <p:cNvPr id="15423" name="任意多边形 155727"/>
                      <p:cNvSpPr/>
                      <p:nvPr/>
                    </p:nvSpPr>
                    <p:spPr>
                      <a:xfrm>
                        <a:off x="1202" y="2886"/>
                        <a:ext cx="1406" cy="272"/>
                      </a:xfrm>
                      <a:custGeom>
                        <a:avLst/>
                        <a:gdLst/>
                        <a:ahLst/>
                        <a:cxnLst>
                          <a:cxn ang="0">
                            <a:pos x="0" y="20"/>
                          </a:cxn>
                          <a:cxn ang="0">
                            <a:pos x="0" y="181"/>
                          </a:cxn>
                          <a:cxn ang="0">
                            <a:pos x="1406" y="181"/>
                          </a:cxn>
                          <a:cxn ang="0">
                            <a:pos x="1406" y="0"/>
                          </a:cxn>
                        </a:cxnLst>
                        <a:rect l="0" t="0" r="0" b="0"/>
                        <a:pathLst>
                          <a:path w="1406" h="408">
                            <a:moveTo>
                              <a:pt x="0" y="45"/>
                            </a:moveTo>
                            <a:lnTo>
                              <a:pt x="0" y="408"/>
                            </a:lnTo>
                            <a:lnTo>
                              <a:pt x="1406" y="408"/>
                            </a:lnTo>
                            <a:lnTo>
                              <a:pt x="1406" y="0"/>
                            </a:lnTo>
                          </a:path>
                        </a:pathLst>
                      </a:custGeom>
                      <a:noFill/>
                      <a:ln w="9525" cap="flat" cmpd="sng">
                        <a:solidFill>
                          <a:srgbClr val="333333">
                            <a:alpha val="100000"/>
                          </a:srgbClr>
                        </a:solidFill>
                        <a:prstDash val="solid"/>
                        <a:round/>
                        <a:headEnd type="none" w="med" len="med"/>
                        <a:tailEnd type="none" w="med" len="med"/>
                      </a:ln>
                    </p:spPr>
                    <p:txBody>
                      <a:bodyPr/>
                      <a:lstStyle/>
                      <a:p>
                        <a:endParaRPr lang="zh-CN" altLang="en-US"/>
                      </a:p>
                    </p:txBody>
                  </p:sp>
                  <p:sp>
                    <p:nvSpPr>
                      <p:cNvPr id="15424" name="任意多边形 155728"/>
                      <p:cNvSpPr/>
                      <p:nvPr/>
                    </p:nvSpPr>
                    <p:spPr>
                      <a:xfrm>
                        <a:off x="702" y="2614"/>
                        <a:ext cx="3085" cy="725"/>
                      </a:xfrm>
                      <a:custGeom>
                        <a:avLst/>
                        <a:gdLst/>
                        <a:ahLst/>
                        <a:cxnLst>
                          <a:cxn ang="0">
                            <a:pos x="2" y="321"/>
                          </a:cxn>
                          <a:cxn ang="0">
                            <a:pos x="0" y="725"/>
                          </a:cxn>
                          <a:cxn ang="0">
                            <a:pos x="3085" y="725"/>
                          </a:cxn>
                          <a:cxn ang="0">
                            <a:pos x="3085" y="0"/>
                          </a:cxn>
                          <a:cxn ang="0">
                            <a:pos x="2677" y="0"/>
                          </a:cxn>
                        </a:cxnLst>
                        <a:rect l="0" t="0" r="0" b="0"/>
                        <a:pathLst>
                          <a:path w="3085" h="725">
                            <a:moveTo>
                              <a:pt x="2" y="321"/>
                            </a:moveTo>
                            <a:lnTo>
                              <a:pt x="0" y="725"/>
                            </a:lnTo>
                            <a:lnTo>
                              <a:pt x="3085" y="725"/>
                            </a:lnTo>
                            <a:lnTo>
                              <a:pt x="3085" y="0"/>
                            </a:lnTo>
                            <a:lnTo>
                              <a:pt x="2677" y="0"/>
                            </a:lnTo>
                          </a:path>
                        </a:pathLst>
                      </a:custGeom>
                      <a:ln>
                        <a:solidFill>
                          <a:srgbClr val="FF0000"/>
                        </a:solidFill>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a:lstStyle/>
                      <a:p>
                        <a:endParaRPr lang="zh-CN" altLang="en-US"/>
                      </a:p>
                    </p:txBody>
                  </p:sp>
                  <p:sp>
                    <p:nvSpPr>
                      <p:cNvPr id="15425" name="椭圆 155730"/>
                      <p:cNvSpPr/>
                      <p:nvPr/>
                    </p:nvSpPr>
                    <p:spPr>
                      <a:xfrm flipH="1" flipV="1">
                        <a:off x="1172" y="2907"/>
                        <a:ext cx="56" cy="48"/>
                      </a:xfrm>
                      <a:prstGeom prst="ellipse">
                        <a:avLst/>
                      </a:prstGeom>
                      <a:solidFill>
                        <a:srgbClr val="333333"/>
                      </a:solidFill>
                      <a:ln w="9525">
                        <a:noFill/>
                      </a:ln>
                    </p:spPr>
                    <p:txBody>
                      <a:bodyPr/>
                      <a:lstStyle/>
                      <a:p>
                        <a:endParaRPr lang="zh-CN" altLang="en-US" dirty="0">
                          <a:latin typeface="Arial" panose="020B0604020202020204" pitchFamily="34" charset="0"/>
                          <a:ea typeface="宋体" panose="02010600030101010101" pitchFamily="2" charset="-122"/>
                        </a:endParaRPr>
                      </a:p>
                    </p:txBody>
                  </p:sp>
                  <p:sp>
                    <p:nvSpPr>
                      <p:cNvPr id="15426" name="椭圆 155731"/>
                      <p:cNvSpPr/>
                      <p:nvPr/>
                    </p:nvSpPr>
                    <p:spPr>
                      <a:xfrm flipH="1" flipV="1">
                        <a:off x="691" y="2931"/>
                        <a:ext cx="48" cy="48"/>
                      </a:xfrm>
                      <a:prstGeom prst="ellipse">
                        <a:avLst/>
                      </a:prstGeom>
                      <a:solidFill>
                        <a:srgbClr val="333333"/>
                      </a:solidFill>
                      <a:ln w="9525">
                        <a:noFill/>
                      </a:ln>
                    </p:spPr>
                    <p:txBody>
                      <a:bodyPr/>
                      <a:lstStyle/>
                      <a:p>
                        <a:endParaRPr lang="zh-CN" altLang="en-US" dirty="0">
                          <a:latin typeface="Arial" panose="020B0604020202020204" pitchFamily="34" charset="0"/>
                          <a:ea typeface="宋体" panose="02010600030101010101" pitchFamily="2" charset="-122"/>
                        </a:endParaRPr>
                      </a:p>
                    </p:txBody>
                  </p:sp>
                  <p:sp>
                    <p:nvSpPr>
                      <p:cNvPr id="20544" name="文本框 155732"/>
                      <p:cNvSpPr txBox="1"/>
                      <p:nvPr/>
                    </p:nvSpPr>
                    <p:spPr>
                      <a:xfrm>
                        <a:off x="2380" y="2387"/>
                        <a:ext cx="212" cy="231"/>
                      </a:xfrm>
                      <a:prstGeom prst="rect">
                        <a:avLst/>
                      </a:prstGeom>
                      <a:noFill/>
                      <a:ln w="9525">
                        <a:noFill/>
                      </a:ln>
                    </p:spPr>
                    <p:txBody>
                      <a:bodyPr wrap="none">
                        <a:spAutoFit/>
                      </a:bodyPr>
                      <a:lstStyle/>
                      <a:p>
                        <a:pPr marR="0" defTabSz="914400">
                          <a:buClrTx/>
                          <a:buSzTx/>
                          <a:buFont typeface="Arial" panose="020B0604020202020204" pitchFamily="34" charset="0"/>
                          <a:buNone/>
                          <a:defRPr/>
                        </a:pPr>
                        <a:r>
                          <a:rPr kumimoji="0" lang="en-US" altLang="zh-CN" i="1" kern="1200" cap="none" spc="0" normalizeH="0" baseline="0" noProof="1">
                            <a:solidFill>
                              <a:srgbClr val="FFC000"/>
                            </a:solidFill>
                            <a:latin typeface="Times New Roman" panose="02020603050405020304" pitchFamily="18" charset="0"/>
                            <a:ea typeface="宋体" panose="02010600030101010101" pitchFamily="2" charset="-122"/>
                            <a:cs typeface="+mn-ea"/>
                          </a:rPr>
                          <a:t>C</a:t>
                        </a:r>
                        <a:endParaRPr kumimoji="0" lang="en-US" altLang="zh-CN" i="1" kern="1200" cap="none" spc="0" normalizeH="0" baseline="0" noProof="1">
                          <a:solidFill>
                            <a:srgbClr val="FFC000"/>
                          </a:solidFill>
                          <a:latin typeface="Times New Roman" panose="02020603050405020304" pitchFamily="18" charset="0"/>
                          <a:ea typeface="宋体" panose="02010600030101010101" pitchFamily="2" charset="-122"/>
                          <a:cs typeface="+mn-ea"/>
                        </a:endParaRPr>
                      </a:p>
                    </p:txBody>
                  </p:sp>
                </p:grpSp>
                <p:sp>
                  <p:nvSpPr>
                    <p:cNvPr id="15382" name="任意多边形 155735"/>
                    <p:cNvSpPr/>
                    <p:nvPr/>
                  </p:nvSpPr>
                  <p:spPr>
                    <a:xfrm>
                      <a:off x="3511" y="791"/>
                      <a:ext cx="1002" cy="313"/>
                    </a:xfrm>
                    <a:custGeom>
                      <a:avLst/>
                      <a:gdLst/>
                      <a:ahLst/>
                      <a:cxnLst>
                        <a:cxn ang="0">
                          <a:pos x="0" y="313"/>
                        </a:cxn>
                        <a:cxn ang="0">
                          <a:pos x="321" y="0"/>
                        </a:cxn>
                        <a:cxn ang="0">
                          <a:pos x="1002" y="0"/>
                        </a:cxn>
                      </a:cxnLst>
                      <a:rect l="0" t="0" r="0" b="0"/>
                      <a:pathLst>
                        <a:path w="1002" h="313">
                          <a:moveTo>
                            <a:pt x="0" y="313"/>
                          </a:moveTo>
                          <a:lnTo>
                            <a:pt x="321" y="0"/>
                          </a:lnTo>
                          <a:lnTo>
                            <a:pt x="1002" y="0"/>
                          </a:lnTo>
                        </a:path>
                      </a:pathLst>
                    </a:custGeom>
                    <a:noFill/>
                    <a:ln w="9525" cap="flat" cmpd="sng">
                      <a:solidFill>
                        <a:schemeClr val="accent2">
                          <a:alpha val="100000"/>
                        </a:schemeClr>
                      </a:solidFill>
                      <a:prstDash val="solid"/>
                      <a:round/>
                      <a:headEnd type="triangle" w="med" len="med"/>
                      <a:tailEnd type="none" w="med" len="med"/>
                    </a:ln>
                  </p:spPr>
                  <p:txBody>
                    <a:bodyPr/>
                    <a:lstStyle/>
                    <a:p>
                      <a:endParaRPr lang="zh-CN" altLang="en-US"/>
                    </a:p>
                  </p:txBody>
                </p:sp>
                <p:sp>
                  <p:nvSpPr>
                    <p:cNvPr id="15383" name="矩形 155736"/>
                    <p:cNvSpPr/>
                    <p:nvPr/>
                  </p:nvSpPr>
                  <p:spPr>
                    <a:xfrm>
                      <a:off x="3833" y="506"/>
                      <a:ext cx="695" cy="288"/>
                    </a:xfrm>
                    <a:prstGeom prst="rect">
                      <a:avLst/>
                    </a:prstGeom>
                    <a:noFill/>
                    <a:ln w="9525">
                      <a:noFill/>
                    </a:ln>
                  </p:spPr>
                  <p:txBody>
                    <a:bodyPr wrap="none">
                      <a:spAutoFit/>
                    </a:bodyPr>
                    <a:lstStyle/>
                    <a:p>
                      <a:r>
                        <a:rPr lang="zh-CN" altLang="en-US" sz="2400" b="1" dirty="0">
                          <a:solidFill>
                            <a:srgbClr val="000066"/>
                          </a:solidFill>
                          <a:latin typeface="楷体_GB2312" pitchFamily="49" charset="-122"/>
                          <a:ea typeface="楷体_GB2312" pitchFamily="49" charset="-122"/>
                        </a:rPr>
                        <a:t>示波器</a:t>
                      </a:r>
                      <a:endParaRPr lang="zh-CN" altLang="en-US" sz="2400" b="1" dirty="0">
                        <a:solidFill>
                          <a:srgbClr val="000066"/>
                        </a:solidFill>
                        <a:latin typeface="楷体_GB2312" pitchFamily="49" charset="-122"/>
                        <a:ea typeface="楷体_GB2312" pitchFamily="49" charset="-122"/>
                      </a:endParaRPr>
                    </a:p>
                  </p:txBody>
                </p:sp>
              </p:grpSp>
              <p:sp>
                <p:nvSpPr>
                  <p:cNvPr id="15379" name="文本框 1"/>
                  <p:cNvSpPr txBox="1"/>
                  <p:nvPr/>
                </p:nvSpPr>
                <p:spPr>
                  <a:xfrm>
                    <a:off x="3347" y="3958"/>
                    <a:ext cx="668" cy="575"/>
                  </a:xfrm>
                  <a:prstGeom prst="rect">
                    <a:avLst/>
                  </a:prstGeom>
                  <a:noFill/>
                  <a:ln w="9525">
                    <a:noFill/>
                  </a:ln>
                </p:spPr>
                <p:txBody>
                  <a:bodyPr wrap="none">
                    <a:spAutoFit/>
                  </a:bodyPr>
                  <a:lstStyle/>
                  <a:p>
                    <a:r>
                      <a:rPr lang="en-US" altLang="zh-CN" dirty="0">
                        <a:solidFill>
                          <a:schemeClr val="tx1"/>
                        </a:solidFill>
                        <a:latin typeface="Times New Roman" panose="02020603050405020304" pitchFamily="18" charset="0"/>
                        <a:ea typeface="宋体" panose="02010600030101010101" pitchFamily="2" charset="-122"/>
                      </a:rPr>
                      <a:t>N</a:t>
                    </a:r>
                    <a:r>
                      <a:rPr lang="en-US" altLang="zh-CN" sz="1200" dirty="0">
                        <a:solidFill>
                          <a:schemeClr val="tx1"/>
                        </a:solidFill>
                        <a:latin typeface="Times New Roman" panose="02020603050405020304" pitchFamily="18" charset="0"/>
                        <a:ea typeface="宋体" panose="02010600030101010101" pitchFamily="2" charset="-122"/>
                      </a:rPr>
                      <a:t>1</a:t>
                    </a:r>
                    <a:endParaRPr lang="en-US" altLang="zh-CN" sz="1200" dirty="0">
                      <a:solidFill>
                        <a:schemeClr val="tx1"/>
                      </a:solidFill>
                      <a:latin typeface="Times New Roman" panose="02020603050405020304" pitchFamily="18" charset="0"/>
                      <a:ea typeface="宋体" panose="02010600030101010101" pitchFamily="2" charset="-122"/>
                    </a:endParaRPr>
                  </a:p>
                </p:txBody>
              </p:sp>
              <p:sp>
                <p:nvSpPr>
                  <p:cNvPr id="15380" name="文本框 2"/>
                  <p:cNvSpPr txBox="1"/>
                  <p:nvPr/>
                </p:nvSpPr>
                <p:spPr>
                  <a:xfrm>
                    <a:off x="4513" y="3975"/>
                    <a:ext cx="667" cy="575"/>
                  </a:xfrm>
                  <a:prstGeom prst="rect">
                    <a:avLst/>
                  </a:prstGeom>
                  <a:noFill/>
                  <a:ln w="9525">
                    <a:noFill/>
                  </a:ln>
                </p:spPr>
                <p:txBody>
                  <a:bodyPr wrap="none">
                    <a:spAutoFit/>
                  </a:bodyPr>
                  <a:lstStyle/>
                  <a:p>
                    <a:r>
                      <a:rPr lang="en-US" altLang="zh-CN" dirty="0">
                        <a:solidFill>
                          <a:schemeClr val="tx1"/>
                        </a:solidFill>
                        <a:latin typeface="Times New Roman" panose="02020603050405020304" pitchFamily="18" charset="0"/>
                        <a:ea typeface="宋体" panose="02010600030101010101" pitchFamily="2" charset="-122"/>
                      </a:rPr>
                      <a:t>N</a:t>
                    </a:r>
                    <a:r>
                      <a:rPr lang="en-US" altLang="zh-CN" sz="1200" dirty="0">
                        <a:solidFill>
                          <a:schemeClr val="tx1"/>
                        </a:solidFill>
                        <a:latin typeface="Times New Roman" panose="02020603050405020304" pitchFamily="18" charset="0"/>
                        <a:ea typeface="宋体" panose="02010600030101010101" pitchFamily="2" charset="-122"/>
                      </a:rPr>
                      <a:t>2</a:t>
                    </a:r>
                    <a:endParaRPr lang="en-US" altLang="zh-CN" sz="1200" dirty="0">
                      <a:solidFill>
                        <a:schemeClr val="tx1"/>
                      </a:solidFill>
                      <a:latin typeface="Times New Roman" panose="02020603050405020304" pitchFamily="18" charset="0"/>
                      <a:ea typeface="宋体" panose="02010600030101010101" pitchFamily="2" charset="-122"/>
                    </a:endParaRPr>
                  </a:p>
                </p:txBody>
              </p:sp>
            </p:grpSp>
            <p:sp>
              <p:nvSpPr>
                <p:cNvPr id="15377" name="文本框 155701"/>
                <p:cNvSpPr txBox="1"/>
                <p:nvPr/>
              </p:nvSpPr>
              <p:spPr>
                <a:xfrm>
                  <a:off x="2524" y="5397"/>
                  <a:ext cx="895" cy="624"/>
                </a:xfrm>
                <a:prstGeom prst="rect">
                  <a:avLst/>
                </a:prstGeom>
                <a:noFill/>
                <a:ln w="9525">
                  <a:noFill/>
                </a:ln>
              </p:spPr>
              <p:txBody>
                <a:bodyPr wrap="none">
                  <a:spAutoFit/>
                </a:bodyPr>
                <a:lstStyle/>
                <a:p>
                  <a:r>
                    <a:rPr lang="en-US" altLang="zh-CN" sz="2000" b="1" dirty="0">
                      <a:solidFill>
                        <a:srgbClr val="FF0000"/>
                      </a:solidFill>
                      <a:latin typeface="Times New Roman" panose="02020603050405020304" pitchFamily="18" charset="0"/>
                      <a:ea typeface="宋体" panose="02010600030101010101" pitchFamily="2" charset="-122"/>
                    </a:rPr>
                    <a:t>U</a:t>
                  </a:r>
                  <a:r>
                    <a:rPr lang="en-US" altLang="zh-CN" sz="2000" b="1" baseline="-25000" dirty="0">
                      <a:solidFill>
                        <a:srgbClr val="FF0000"/>
                      </a:solidFill>
                      <a:latin typeface="Times New Roman" panose="02020603050405020304" pitchFamily="18" charset="0"/>
                      <a:ea typeface="宋体" panose="02010600030101010101" pitchFamily="2" charset="-122"/>
                    </a:rPr>
                    <a:t>R1</a:t>
                  </a:r>
                  <a:endParaRPr lang="en-US" altLang="zh-CN" sz="2000" b="1" baseline="-25000" dirty="0">
                    <a:solidFill>
                      <a:srgbClr val="FF0000"/>
                    </a:solidFill>
                    <a:latin typeface="Times New Roman" panose="02020603050405020304" pitchFamily="18" charset="0"/>
                    <a:ea typeface="宋体" panose="02010600030101010101" pitchFamily="2" charset="-122"/>
                  </a:endParaRPr>
                </a:p>
              </p:txBody>
            </p:sp>
          </p:grpSp>
          <p:cxnSp>
            <p:nvCxnSpPr>
              <p:cNvPr id="7" name="直接箭头连接符 6"/>
              <p:cNvCxnSpPr/>
              <p:nvPr/>
            </p:nvCxnSpPr>
            <p:spPr>
              <a:xfrm>
                <a:off x="6520" y="3361"/>
                <a:ext cx="0" cy="1700"/>
              </a:xfrm>
              <a:prstGeom prst="straightConnector1">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grpSp>
        <p:sp>
          <p:nvSpPr>
            <p:cNvPr id="15372" name="文本框 155701"/>
            <p:cNvSpPr txBox="1"/>
            <p:nvPr/>
          </p:nvSpPr>
          <p:spPr>
            <a:xfrm>
              <a:off x="5593" y="7219"/>
              <a:ext cx="765" cy="622"/>
            </a:xfrm>
            <a:prstGeom prst="rect">
              <a:avLst/>
            </a:prstGeom>
            <a:noFill/>
            <a:ln w="9525">
              <a:noFill/>
            </a:ln>
          </p:spPr>
          <p:txBody>
            <a:bodyPr wrap="none">
              <a:spAutoFit/>
            </a:bodyPr>
            <a:lstStyle/>
            <a:p>
              <a:r>
                <a:rPr lang="en-US" altLang="zh-CN" sz="2000" b="1" dirty="0">
                  <a:solidFill>
                    <a:srgbClr val="FFC000"/>
                  </a:solidFill>
                  <a:latin typeface="Times New Roman" panose="02020603050405020304" pitchFamily="18" charset="0"/>
                  <a:ea typeface="宋体" panose="02010600030101010101" pitchFamily="2" charset="-122"/>
                </a:rPr>
                <a:t>U</a:t>
              </a:r>
              <a:r>
                <a:rPr lang="en-US" altLang="zh-CN" sz="2000" b="1" baseline="-25000" dirty="0">
                  <a:solidFill>
                    <a:srgbClr val="FFC000"/>
                  </a:solidFill>
                  <a:latin typeface="Times New Roman" panose="02020603050405020304" pitchFamily="18" charset="0"/>
                  <a:ea typeface="宋体" panose="02010600030101010101" pitchFamily="2" charset="-122"/>
                </a:rPr>
                <a:t>C</a:t>
              </a:r>
              <a:endParaRPr lang="en-US" altLang="zh-CN" sz="2000" b="1" baseline="-25000" dirty="0">
                <a:solidFill>
                  <a:srgbClr val="FFC000"/>
                </a:solidFill>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amond(in)">
                                      <p:cBhvr>
                                        <p:cTn id="22" dur="2000"/>
                                        <p:tgtEl>
                                          <p:spTgt spid="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bldLvl="0" animBg="1"/>
      <p:bldP spid="14" grpId="0" animBg="1"/>
      <p:bldP spid="15"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文本框 10"/>
          <p:cNvSpPr txBox="1"/>
          <p:nvPr/>
        </p:nvSpPr>
        <p:spPr>
          <a:xfrm>
            <a:off x="522288" y="287338"/>
            <a:ext cx="4049712" cy="523875"/>
          </a:xfrm>
          <a:prstGeom prst="rect">
            <a:avLst/>
          </a:prstGeom>
          <a:noFill/>
          <a:ln w="9525">
            <a:noFill/>
          </a:ln>
        </p:spPr>
        <p:txBody>
          <a:bodyPr>
            <a:spAutoFit/>
          </a:bodyPr>
          <a:lstStyle/>
          <a:p>
            <a:r>
              <a:rPr lang="zh-CN" altLang="en-US" sz="2800" b="1" dirty="0">
                <a:latin typeface="微软雅黑" panose="020B0503020204020204" pitchFamily="34" charset="-122"/>
              </a:rPr>
              <a:t>实验原理</a:t>
            </a:r>
            <a:endParaRPr lang="zh-CN" altLang="en-US" sz="2800" b="1" dirty="0">
              <a:latin typeface="微软雅黑" panose="020B0503020204020204" pitchFamily="34" charset="-122"/>
            </a:endParaRPr>
          </a:p>
        </p:txBody>
      </p:sp>
      <p:sp>
        <p:nvSpPr>
          <p:cNvPr id="16387" name="灯片编号占位符 3"/>
          <p:cNvSpPr txBox="1">
            <a:spLocks noGrp="1"/>
          </p:cNvSpPr>
          <p:nvPr>
            <p:ph type="sldNum" sz="quarter" idx="4"/>
          </p:nvPr>
        </p:nvSpPr>
        <p:spPr>
          <a:xfrm>
            <a:off x="8101013" y="6405563"/>
            <a:ext cx="1042987" cy="365125"/>
          </a:xfrm>
          <a:noFill/>
          <a:ln>
            <a:noFill/>
          </a:ln>
        </p:spPr>
        <p:txBody>
          <a:bodyPr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5pPr>
          </a:lstStyle>
          <a:p>
            <a:pPr lvl="0" algn="ctr" eaLnBrk="1" hangingPunct="1"/>
            <a:fld id="{9A0DB2DC-4C9A-4742-B13C-FB6460FD3503}" type="slidenum">
              <a:rPr lang="zh-CN" altLang="en-US" sz="2000" b="1" dirty="0">
                <a:solidFill>
                  <a:schemeClr val="bg1"/>
                </a:solidFill>
              </a:rPr>
            </a:fld>
            <a:endParaRPr lang="zh-CN" altLang="en-US" sz="2000" b="1" dirty="0">
              <a:solidFill>
                <a:schemeClr val="bg1"/>
              </a:solidFill>
            </a:endParaRPr>
          </a:p>
        </p:txBody>
      </p:sp>
      <p:sp>
        <p:nvSpPr>
          <p:cNvPr id="16388" name="矩形 34"/>
          <p:cNvSpPr/>
          <p:nvPr/>
        </p:nvSpPr>
        <p:spPr>
          <a:xfrm>
            <a:off x="520700" y="927100"/>
            <a:ext cx="1416050" cy="461963"/>
          </a:xfrm>
          <a:prstGeom prst="rect">
            <a:avLst/>
          </a:prstGeom>
          <a:solidFill>
            <a:schemeClr val="accent1"/>
          </a:solidFill>
          <a:ln w="9525">
            <a:noFill/>
          </a:ln>
        </p:spPr>
        <p:txBody>
          <a:bodyPr wrap="none">
            <a:spAutoFit/>
          </a:bodyPr>
          <a:lstStyle/>
          <a:p>
            <a:r>
              <a:rPr lang="zh-CN" altLang="en-US" sz="2400" b="1" dirty="0">
                <a:solidFill>
                  <a:schemeClr val="bg1"/>
                </a:solidFill>
                <a:latin typeface="Verdana" panose="020B0604030504040204" pitchFamily="34" charset="0"/>
              </a:rPr>
              <a:t>理论推导</a:t>
            </a:r>
            <a:endParaRPr lang="en-US" altLang="zh-CN" sz="2400" b="1" dirty="0">
              <a:solidFill>
                <a:schemeClr val="bg1"/>
              </a:solidFill>
              <a:latin typeface="Verdana" panose="020B0604030504040204" pitchFamily="34" charset="0"/>
            </a:endParaRPr>
          </a:p>
        </p:txBody>
      </p:sp>
      <p:pic>
        <p:nvPicPr>
          <p:cNvPr id="16389" name="Picture 4"/>
          <p:cNvPicPr>
            <a:picLocks noChangeAspect="1"/>
          </p:cNvPicPr>
          <p:nvPr/>
        </p:nvPicPr>
        <p:blipFill>
          <a:blip r:embed="rId1"/>
          <a:stretch>
            <a:fillRect/>
          </a:stretch>
        </p:blipFill>
        <p:spPr>
          <a:xfrm>
            <a:off x="5181600" y="0"/>
            <a:ext cx="3605213" cy="1714500"/>
          </a:xfrm>
          <a:prstGeom prst="rect">
            <a:avLst/>
          </a:prstGeom>
          <a:noFill/>
          <a:ln w="9525">
            <a:noFill/>
          </a:ln>
        </p:spPr>
      </p:pic>
      <p:grpSp>
        <p:nvGrpSpPr>
          <p:cNvPr id="16" name="组合 15"/>
          <p:cNvGrpSpPr/>
          <p:nvPr/>
        </p:nvGrpSpPr>
        <p:grpSpPr>
          <a:xfrm>
            <a:off x="955675" y="4471988"/>
            <a:ext cx="1833563" cy="439737"/>
            <a:chOff x="798218" y="4471516"/>
            <a:chExt cx="1833467" cy="439671"/>
          </a:xfrm>
        </p:grpSpPr>
        <p:sp>
          <p:nvSpPr>
            <p:cNvPr id="16403" name="TextBox 4"/>
            <p:cNvSpPr txBox="1"/>
            <p:nvPr/>
          </p:nvSpPr>
          <p:spPr>
            <a:xfrm>
              <a:off x="798218" y="4541855"/>
              <a:ext cx="1833467" cy="369332"/>
            </a:xfrm>
            <a:prstGeom prst="rect">
              <a:avLst/>
            </a:prstGeom>
            <a:noFill/>
            <a:ln w="9525">
              <a:noFill/>
            </a:ln>
          </p:spPr>
          <p:txBody>
            <a:bodyPr>
              <a:spAutoFit/>
            </a:bodyPr>
            <a:lstStyle/>
            <a:p>
              <a:endParaRPr lang="zh-CN" altLang="en-US" dirty="0">
                <a:latin typeface="Verdana" panose="020B0604030504040204" pitchFamily="34" charset="0"/>
              </a:endParaRPr>
            </a:p>
          </p:txBody>
        </p:sp>
        <p:grpSp>
          <p:nvGrpSpPr>
            <p:cNvPr id="16404" name="组合 6"/>
            <p:cNvGrpSpPr/>
            <p:nvPr/>
          </p:nvGrpSpPr>
          <p:grpSpPr>
            <a:xfrm>
              <a:off x="952182" y="4471516"/>
              <a:ext cx="1623766" cy="423570"/>
              <a:chOff x="952182" y="4471516"/>
              <a:chExt cx="1623766" cy="423570"/>
            </a:xfrm>
          </p:grpSpPr>
          <p:sp>
            <p:nvSpPr>
              <p:cNvPr id="16405" name="TextBox 5"/>
              <p:cNvSpPr txBox="1"/>
              <p:nvPr/>
            </p:nvSpPr>
            <p:spPr>
              <a:xfrm>
                <a:off x="952182" y="4471516"/>
                <a:ext cx="1623766" cy="369332"/>
              </a:xfrm>
              <a:prstGeom prst="rect">
                <a:avLst/>
              </a:prstGeom>
              <a:noFill/>
              <a:ln w="9525">
                <a:noFill/>
              </a:ln>
            </p:spPr>
            <p:txBody>
              <a:bodyPr>
                <a:spAutoFit/>
              </a:bodyPr>
              <a:lstStyle/>
              <a:p>
                <a:r>
                  <a:rPr lang="zh-CN" altLang="en-US" dirty="0" smtClean="0">
                    <a:latin typeface="Verdana" panose="020B0604030504040204" pitchFamily="34" charset="0"/>
                  </a:rPr>
                  <a:t>则</a:t>
                </a:r>
                <a:endParaRPr lang="zh-CN" altLang="en-US" dirty="0">
                  <a:latin typeface="Verdana" panose="020B0604030504040204" pitchFamily="34" charset="0"/>
                </a:endParaRPr>
              </a:p>
            </p:txBody>
          </p:sp>
          <p:pic>
            <p:nvPicPr>
              <p:cNvPr id="16406" name="Picture 10"/>
              <p:cNvPicPr>
                <a:picLocks noChangeAspect="1"/>
              </p:cNvPicPr>
              <p:nvPr/>
            </p:nvPicPr>
            <p:blipFill>
              <a:blip r:embed="rId2"/>
              <a:stretch>
                <a:fillRect/>
              </a:stretch>
            </p:blipFill>
            <p:spPr>
              <a:xfrm>
                <a:off x="1649424" y="4505256"/>
                <a:ext cx="882246" cy="389830"/>
              </a:xfrm>
              <a:prstGeom prst="rect">
                <a:avLst/>
              </a:prstGeom>
              <a:noFill/>
              <a:ln w="9525">
                <a:noFill/>
              </a:ln>
            </p:spPr>
          </p:pic>
        </p:grpSp>
      </p:grpSp>
      <p:grpSp>
        <p:nvGrpSpPr>
          <p:cNvPr id="2" name="组合 1"/>
          <p:cNvGrpSpPr/>
          <p:nvPr/>
        </p:nvGrpSpPr>
        <p:grpSpPr>
          <a:xfrm>
            <a:off x="5314950" y="2049463"/>
            <a:ext cx="3546475" cy="2947987"/>
            <a:chOff x="8370" y="3228"/>
            <a:chExt cx="5584" cy="4642"/>
          </a:xfrm>
        </p:grpSpPr>
        <p:grpSp>
          <p:nvGrpSpPr>
            <p:cNvPr id="16398" name="组合 13"/>
            <p:cNvGrpSpPr/>
            <p:nvPr/>
          </p:nvGrpSpPr>
          <p:grpSpPr>
            <a:xfrm>
              <a:off x="8370" y="3227"/>
              <a:ext cx="5585" cy="4642"/>
              <a:chOff x="5315577" y="2090176"/>
              <a:chExt cx="3084845" cy="2948009"/>
            </a:xfrm>
          </p:grpSpPr>
          <p:sp>
            <p:nvSpPr>
              <p:cNvPr id="16400" name="TextBox 7"/>
              <p:cNvSpPr txBox="1"/>
              <p:nvPr/>
            </p:nvSpPr>
            <p:spPr>
              <a:xfrm>
                <a:off x="5315577" y="2090176"/>
                <a:ext cx="3084845" cy="1200338"/>
              </a:xfrm>
              <a:prstGeom prst="rect">
                <a:avLst/>
              </a:prstGeom>
              <a:noFill/>
              <a:ln w="9525">
                <a:noFill/>
              </a:ln>
            </p:spPr>
            <p:txBody>
              <a:bodyPr>
                <a:spAutoFit/>
              </a:bodyPr>
              <a:lstStyle/>
              <a:p>
                <a:pPr>
                  <a:lnSpc>
                    <a:spcPct val="150000"/>
                  </a:lnSpc>
                </a:pPr>
                <a:r>
                  <a:rPr lang="zh-CN" altLang="en-US" sz="1600" dirty="0">
                    <a:latin typeface="Verdana" panose="020B0604030504040204" pitchFamily="34" charset="0"/>
                  </a:rPr>
                  <a:t>将      </a:t>
                </a:r>
                <a:r>
                  <a:rPr lang="zh-CN" altLang="en-US" sz="1600" dirty="0" smtClean="0">
                    <a:latin typeface="Verdana" panose="020B0604030504040204" pitchFamily="34" charset="0"/>
                  </a:rPr>
                  <a:t>作用</a:t>
                </a:r>
                <a:r>
                  <a:rPr lang="zh-CN" altLang="en-US" sz="1600" dirty="0">
                    <a:latin typeface="Verdana" panose="020B0604030504040204" pitchFamily="34" charset="0"/>
                  </a:rPr>
                  <a:t>于</a:t>
                </a:r>
                <a:r>
                  <a:rPr lang="en-US" altLang="zh-CN" sz="1600" dirty="0">
                    <a:latin typeface="Verdana" panose="020B0604030504040204" pitchFamily="34" charset="0"/>
                  </a:rPr>
                  <a:t>X</a:t>
                </a:r>
                <a:r>
                  <a:rPr lang="zh-CN" altLang="en-US" sz="1600" dirty="0">
                    <a:latin typeface="Verdana" panose="020B0604030504040204" pitchFamily="34" charset="0"/>
                  </a:rPr>
                  <a:t>偏转板，</a:t>
                </a:r>
                <a:endParaRPr lang="en-US" altLang="zh-CN" sz="1600" dirty="0">
                  <a:latin typeface="Verdana" panose="020B0604030504040204" pitchFamily="34" charset="0"/>
                </a:endParaRPr>
              </a:p>
              <a:p>
                <a:pPr>
                  <a:lnSpc>
                    <a:spcPct val="150000"/>
                  </a:lnSpc>
                </a:pPr>
                <a:r>
                  <a:rPr lang="zh-CN" altLang="en-US" sz="1600" dirty="0" smtClean="0">
                    <a:latin typeface="Verdana" panose="020B0604030504040204" pitchFamily="34" charset="0"/>
                  </a:rPr>
                  <a:t>电子束</a:t>
                </a:r>
                <a:r>
                  <a:rPr lang="zh-CN" altLang="en-US" sz="1600" dirty="0">
                    <a:solidFill>
                      <a:srgbClr val="FF0000"/>
                    </a:solidFill>
                    <a:latin typeface="Verdana" panose="020B0604030504040204" pitchFamily="34" charset="0"/>
                  </a:rPr>
                  <a:t>水平偏转位移为</a:t>
                </a:r>
                <a:r>
                  <a:rPr lang="en-US" altLang="zh-CN" sz="1600" dirty="0" smtClean="0">
                    <a:solidFill>
                      <a:srgbClr val="FF0000"/>
                    </a:solidFill>
                    <a:latin typeface="Times New Roman" panose="02020603050405020304" pitchFamily="18" charset="0"/>
                  </a:rPr>
                  <a:t>x</a:t>
                </a:r>
                <a:endParaRPr lang="en-US" altLang="zh-CN" sz="1600" dirty="0">
                  <a:latin typeface="Times New Roman" panose="02020603050405020304" pitchFamily="18" charset="0"/>
                </a:endParaRPr>
              </a:p>
              <a:p>
                <a:pPr>
                  <a:lnSpc>
                    <a:spcPct val="150000"/>
                  </a:lnSpc>
                </a:pPr>
                <a:r>
                  <a:rPr lang="zh-CN" altLang="en-US" sz="1600" dirty="0" smtClean="0">
                    <a:latin typeface="Times New Roman" panose="02020603050405020304" pitchFamily="18" charset="0"/>
                  </a:rPr>
                  <a:t>可得：</a:t>
                </a:r>
                <a:endParaRPr lang="en-US" altLang="zh-CN" sz="1600" dirty="0">
                  <a:latin typeface="Times New Roman" panose="02020603050405020304" pitchFamily="18" charset="0"/>
                </a:endParaRPr>
              </a:p>
            </p:txBody>
          </p:sp>
          <p:pic>
            <p:nvPicPr>
              <p:cNvPr id="16401" name="Picture 12"/>
              <p:cNvPicPr>
                <a:picLocks noChangeAspect="1"/>
              </p:cNvPicPr>
              <p:nvPr/>
            </p:nvPicPr>
            <p:blipFill>
              <a:blip r:embed="rId3"/>
              <a:stretch>
                <a:fillRect/>
              </a:stretch>
            </p:blipFill>
            <p:spPr>
              <a:xfrm>
                <a:off x="5845423" y="3599304"/>
                <a:ext cx="1262206" cy="428248"/>
              </a:xfrm>
              <a:prstGeom prst="rect">
                <a:avLst/>
              </a:prstGeom>
              <a:noFill/>
              <a:ln w="9525">
                <a:noFill/>
              </a:ln>
            </p:spPr>
          </p:pic>
          <p:pic>
            <p:nvPicPr>
              <p:cNvPr id="16402" name="Picture 14"/>
              <p:cNvPicPr>
                <a:picLocks noChangeAspect="1"/>
              </p:cNvPicPr>
              <p:nvPr/>
            </p:nvPicPr>
            <p:blipFill>
              <a:blip r:embed="rId4"/>
              <a:stretch>
                <a:fillRect/>
              </a:stretch>
            </p:blipFill>
            <p:spPr>
              <a:xfrm>
                <a:off x="5704009" y="4358187"/>
                <a:ext cx="1279996" cy="679998"/>
              </a:xfrm>
              <a:prstGeom prst="rect">
                <a:avLst/>
              </a:prstGeom>
              <a:noFill/>
              <a:ln w="9525">
                <a:noFill/>
              </a:ln>
            </p:spPr>
          </p:pic>
        </p:grpSp>
        <p:pic>
          <p:nvPicPr>
            <p:cNvPr id="16399" name="Picture 11"/>
            <p:cNvPicPr>
              <a:picLocks noChangeAspect="1"/>
            </p:cNvPicPr>
            <p:nvPr/>
          </p:nvPicPr>
          <p:blipFill>
            <a:blip r:embed="rId5"/>
            <a:stretch>
              <a:fillRect/>
            </a:stretch>
          </p:blipFill>
          <p:spPr>
            <a:xfrm>
              <a:off x="8932" y="3407"/>
              <a:ext cx="547" cy="547"/>
            </a:xfrm>
            <a:prstGeom prst="rect">
              <a:avLst/>
            </a:prstGeom>
            <a:noFill/>
            <a:ln w="9525">
              <a:noFill/>
            </a:ln>
          </p:spPr>
        </p:pic>
      </p:grpSp>
      <p:sp>
        <p:nvSpPr>
          <p:cNvPr id="16393" name="TextBox 1"/>
          <p:cNvSpPr txBox="1"/>
          <p:nvPr/>
        </p:nvSpPr>
        <p:spPr>
          <a:xfrm>
            <a:off x="574675" y="1831975"/>
            <a:ext cx="3030538" cy="2308225"/>
          </a:xfrm>
          <a:prstGeom prst="rect">
            <a:avLst/>
          </a:prstGeom>
          <a:noFill/>
          <a:ln w="9525">
            <a:noFill/>
          </a:ln>
        </p:spPr>
        <p:txBody>
          <a:bodyPr>
            <a:spAutoFit/>
          </a:bodyPr>
          <a:lstStyle/>
          <a:p>
            <a:r>
              <a:rPr lang="zh-CN" altLang="en-US" sz="1600" dirty="0">
                <a:latin typeface="Verdana" panose="020B0604030504040204" pitchFamily="34" charset="0"/>
              </a:rPr>
              <a:t>由磁介质中的安培环路定理</a:t>
            </a:r>
            <a:endParaRPr lang="en-US" altLang="zh-CN" sz="1600" dirty="0">
              <a:latin typeface="Verdana" panose="020B0604030504040204" pitchFamily="34" charset="0"/>
            </a:endParaRPr>
          </a:p>
          <a:p>
            <a:endParaRPr lang="en-US" altLang="zh-CN" sz="1600" dirty="0">
              <a:latin typeface="Verdana" panose="020B0604030504040204" pitchFamily="34" charset="0"/>
            </a:endParaRPr>
          </a:p>
          <a:p>
            <a:endParaRPr lang="en-US" altLang="zh-CN" sz="1600" dirty="0">
              <a:latin typeface="Verdana" panose="020B0604030504040204" pitchFamily="34" charset="0"/>
            </a:endParaRPr>
          </a:p>
          <a:p>
            <a:endParaRPr lang="en-US" altLang="zh-CN" sz="1600" dirty="0">
              <a:latin typeface="Verdana" panose="020B0604030504040204" pitchFamily="34" charset="0"/>
            </a:endParaRPr>
          </a:p>
          <a:p>
            <a:r>
              <a:rPr lang="zh-CN" altLang="en-US" sz="1600" dirty="0">
                <a:latin typeface="Verdana" panose="020B0604030504040204" pitchFamily="34" charset="0"/>
              </a:rPr>
              <a:t>有                  且</a:t>
            </a:r>
            <a:endParaRPr lang="en-US" altLang="zh-CN" sz="1600" dirty="0">
              <a:latin typeface="Verdana" panose="020B0604030504040204" pitchFamily="34" charset="0"/>
            </a:endParaRPr>
          </a:p>
          <a:p>
            <a:endParaRPr lang="en-US" altLang="zh-CN" sz="1600" dirty="0">
              <a:latin typeface="Verdana" panose="020B0604030504040204" pitchFamily="34" charset="0"/>
            </a:endParaRPr>
          </a:p>
          <a:p>
            <a:r>
              <a:rPr lang="zh-CN" altLang="en-US" sz="1600" dirty="0">
                <a:latin typeface="Verdana" panose="020B0604030504040204" pitchFamily="34" charset="0"/>
              </a:rPr>
              <a:t>则</a:t>
            </a:r>
            <a:endParaRPr lang="en-US" altLang="zh-CN" sz="1600" dirty="0">
              <a:latin typeface="Verdana" panose="020B0604030504040204" pitchFamily="34" charset="0"/>
            </a:endParaRPr>
          </a:p>
          <a:p>
            <a:endParaRPr lang="en-US" altLang="zh-CN" sz="1600" dirty="0">
              <a:latin typeface="Verdana" panose="020B0604030504040204" pitchFamily="34" charset="0"/>
            </a:endParaRPr>
          </a:p>
          <a:p>
            <a:endParaRPr lang="zh-CN" altLang="en-US" sz="1600" dirty="0">
              <a:latin typeface="Verdana" panose="020B0604030504040204" pitchFamily="34" charset="0"/>
            </a:endParaRPr>
          </a:p>
        </p:txBody>
      </p:sp>
      <p:pic>
        <p:nvPicPr>
          <p:cNvPr id="16394" name="Picture 2"/>
          <p:cNvPicPr>
            <a:picLocks noChangeAspect="1"/>
          </p:cNvPicPr>
          <p:nvPr/>
        </p:nvPicPr>
        <p:blipFill>
          <a:blip r:embed="rId6"/>
          <a:stretch>
            <a:fillRect/>
          </a:stretch>
        </p:blipFill>
        <p:spPr>
          <a:xfrm>
            <a:off x="1266825" y="2312988"/>
            <a:ext cx="1309688" cy="395287"/>
          </a:xfrm>
          <a:prstGeom prst="rect">
            <a:avLst/>
          </a:prstGeom>
          <a:noFill/>
          <a:ln w="9525">
            <a:noFill/>
          </a:ln>
        </p:spPr>
      </p:pic>
      <p:pic>
        <p:nvPicPr>
          <p:cNvPr id="16395" name="Picture 3"/>
          <p:cNvPicPr>
            <a:picLocks noChangeAspect="1"/>
          </p:cNvPicPr>
          <p:nvPr/>
        </p:nvPicPr>
        <p:blipFill>
          <a:blip r:embed="rId7"/>
          <a:stretch>
            <a:fillRect/>
          </a:stretch>
        </p:blipFill>
        <p:spPr>
          <a:xfrm>
            <a:off x="993775" y="2851150"/>
            <a:ext cx="974725" cy="342900"/>
          </a:xfrm>
          <a:prstGeom prst="rect">
            <a:avLst/>
          </a:prstGeom>
          <a:noFill/>
          <a:ln w="9525">
            <a:noFill/>
          </a:ln>
        </p:spPr>
      </p:pic>
      <p:pic>
        <p:nvPicPr>
          <p:cNvPr id="16396" name="Picture 4"/>
          <p:cNvPicPr>
            <a:picLocks noChangeAspect="1"/>
          </p:cNvPicPr>
          <p:nvPr/>
        </p:nvPicPr>
        <p:blipFill>
          <a:blip r:embed="rId8"/>
          <a:stretch>
            <a:fillRect/>
          </a:stretch>
        </p:blipFill>
        <p:spPr>
          <a:xfrm>
            <a:off x="2443163" y="2797175"/>
            <a:ext cx="995362" cy="377825"/>
          </a:xfrm>
          <a:prstGeom prst="rect">
            <a:avLst/>
          </a:prstGeom>
          <a:noFill/>
          <a:ln w="9525">
            <a:noFill/>
          </a:ln>
        </p:spPr>
      </p:pic>
      <p:pic>
        <p:nvPicPr>
          <p:cNvPr id="16397" name="Picture 5"/>
          <p:cNvPicPr>
            <a:picLocks noChangeAspect="1"/>
          </p:cNvPicPr>
          <p:nvPr/>
        </p:nvPicPr>
        <p:blipFill>
          <a:blip r:embed="rId9"/>
          <a:stretch>
            <a:fillRect/>
          </a:stretch>
        </p:blipFill>
        <p:spPr>
          <a:xfrm>
            <a:off x="1317625" y="3327400"/>
            <a:ext cx="1044575" cy="6604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文本框 10"/>
          <p:cNvSpPr txBox="1"/>
          <p:nvPr/>
        </p:nvSpPr>
        <p:spPr>
          <a:xfrm>
            <a:off x="522288" y="287338"/>
            <a:ext cx="4049712" cy="523875"/>
          </a:xfrm>
          <a:prstGeom prst="rect">
            <a:avLst/>
          </a:prstGeom>
          <a:noFill/>
          <a:ln w="9525">
            <a:noFill/>
          </a:ln>
        </p:spPr>
        <p:txBody>
          <a:bodyPr>
            <a:spAutoFit/>
          </a:bodyPr>
          <a:lstStyle/>
          <a:p>
            <a:r>
              <a:rPr lang="zh-CN" altLang="en-US" sz="2800" b="1" dirty="0">
                <a:latin typeface="微软雅黑" panose="020B0503020204020204" pitchFamily="34" charset="-122"/>
              </a:rPr>
              <a:t>实验原理</a:t>
            </a:r>
            <a:endParaRPr lang="zh-CN" altLang="en-US" sz="2800" b="1" dirty="0">
              <a:latin typeface="微软雅黑" panose="020B0503020204020204" pitchFamily="34" charset="-122"/>
            </a:endParaRPr>
          </a:p>
        </p:txBody>
      </p:sp>
      <p:sp>
        <p:nvSpPr>
          <p:cNvPr id="17411" name="灯片编号占位符 3"/>
          <p:cNvSpPr txBox="1">
            <a:spLocks noGrp="1"/>
          </p:cNvSpPr>
          <p:nvPr>
            <p:ph type="sldNum" sz="quarter" idx="4"/>
          </p:nvPr>
        </p:nvSpPr>
        <p:spPr>
          <a:xfrm>
            <a:off x="8101013" y="6405563"/>
            <a:ext cx="1042987" cy="365125"/>
          </a:xfrm>
          <a:noFill/>
          <a:ln>
            <a:noFill/>
          </a:ln>
        </p:spPr>
        <p:txBody>
          <a:bodyPr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5pPr>
          </a:lstStyle>
          <a:p>
            <a:pPr lvl="0" algn="ctr" eaLnBrk="1" hangingPunct="1"/>
            <a:fld id="{9A0DB2DC-4C9A-4742-B13C-FB6460FD3503}" type="slidenum">
              <a:rPr lang="zh-CN" altLang="en-US" sz="2000" b="1" dirty="0">
                <a:solidFill>
                  <a:schemeClr val="bg1"/>
                </a:solidFill>
              </a:rPr>
            </a:fld>
            <a:endParaRPr lang="zh-CN" altLang="en-US" sz="2000" b="1" dirty="0">
              <a:solidFill>
                <a:schemeClr val="bg1"/>
              </a:solidFill>
            </a:endParaRPr>
          </a:p>
        </p:txBody>
      </p:sp>
      <p:sp>
        <p:nvSpPr>
          <p:cNvPr id="17412" name="矩形 34"/>
          <p:cNvSpPr/>
          <p:nvPr/>
        </p:nvSpPr>
        <p:spPr>
          <a:xfrm>
            <a:off x="520700" y="927100"/>
            <a:ext cx="1416050" cy="461963"/>
          </a:xfrm>
          <a:prstGeom prst="rect">
            <a:avLst/>
          </a:prstGeom>
          <a:solidFill>
            <a:schemeClr val="accent1"/>
          </a:solidFill>
          <a:ln w="9525">
            <a:noFill/>
          </a:ln>
        </p:spPr>
        <p:txBody>
          <a:bodyPr wrap="none">
            <a:spAutoFit/>
          </a:bodyPr>
          <a:lstStyle/>
          <a:p>
            <a:r>
              <a:rPr lang="zh-CN" altLang="en-US" sz="2400" b="1" dirty="0">
                <a:solidFill>
                  <a:schemeClr val="bg1"/>
                </a:solidFill>
                <a:latin typeface="Verdana" panose="020B0604030504040204" pitchFamily="34" charset="0"/>
              </a:rPr>
              <a:t>理论推导</a:t>
            </a:r>
            <a:endParaRPr lang="en-US" altLang="zh-CN" sz="2400" b="1" dirty="0">
              <a:solidFill>
                <a:schemeClr val="bg1"/>
              </a:solidFill>
              <a:latin typeface="Verdana" panose="020B0604030504040204" pitchFamily="34" charset="0"/>
            </a:endParaRPr>
          </a:p>
        </p:txBody>
      </p:sp>
      <p:pic>
        <p:nvPicPr>
          <p:cNvPr id="17413" name="Picture 4"/>
          <p:cNvPicPr>
            <a:picLocks noChangeAspect="1"/>
          </p:cNvPicPr>
          <p:nvPr/>
        </p:nvPicPr>
        <p:blipFill>
          <a:blip r:embed="rId1"/>
          <a:stretch>
            <a:fillRect/>
          </a:stretch>
        </p:blipFill>
        <p:spPr>
          <a:xfrm>
            <a:off x="5181600" y="0"/>
            <a:ext cx="3605213" cy="1714500"/>
          </a:xfrm>
          <a:prstGeom prst="rect">
            <a:avLst/>
          </a:prstGeom>
          <a:noFill/>
          <a:ln w="9525">
            <a:noFill/>
          </a:ln>
        </p:spPr>
      </p:pic>
      <p:sp>
        <p:nvSpPr>
          <p:cNvPr id="17414" name="TextBox 2"/>
          <p:cNvSpPr txBox="1"/>
          <p:nvPr/>
        </p:nvSpPr>
        <p:spPr>
          <a:xfrm>
            <a:off x="522288" y="1635125"/>
            <a:ext cx="3506787" cy="2922905"/>
          </a:xfrm>
          <a:prstGeom prst="rect">
            <a:avLst/>
          </a:prstGeom>
          <a:noFill/>
          <a:ln w="9525">
            <a:noFill/>
          </a:ln>
        </p:spPr>
        <p:txBody>
          <a:bodyPr>
            <a:spAutoFit/>
          </a:bodyPr>
          <a:lstStyle/>
          <a:p>
            <a:r>
              <a:rPr lang="zh-CN" altLang="en-US" sz="1600" dirty="0">
                <a:latin typeface="Verdana" panose="020B0604030504040204" pitchFamily="34" charset="0"/>
              </a:rPr>
              <a:t>次级线圈中产生</a:t>
            </a:r>
            <a:r>
              <a:rPr lang="zh-CN" altLang="en-US" sz="1600" dirty="0">
                <a:solidFill>
                  <a:srgbClr val="FF0000"/>
                </a:solidFill>
                <a:latin typeface="Verdana" panose="020B0604030504040204" pitchFamily="34" charset="0"/>
              </a:rPr>
              <a:t>感应电动势</a:t>
            </a:r>
            <a:endParaRPr lang="zh-CN" altLang="en-US" sz="1600" dirty="0">
              <a:solidFill>
                <a:srgbClr val="FF0000"/>
              </a:solidFill>
              <a:latin typeface="Verdana" panose="020B0604030504040204" pitchFamily="34" charset="0"/>
            </a:endParaRPr>
          </a:p>
          <a:p>
            <a:endParaRPr lang="en-US" altLang="zh-CN" sz="1600" dirty="0">
              <a:latin typeface="Verdana" panose="020B0604030504040204" pitchFamily="34" charset="0"/>
            </a:endParaRPr>
          </a:p>
          <a:p>
            <a:endParaRPr lang="en-US" altLang="zh-CN" sz="1600" dirty="0">
              <a:latin typeface="Verdana" panose="020B0604030504040204" pitchFamily="34" charset="0"/>
            </a:endParaRPr>
          </a:p>
          <a:p>
            <a:endParaRPr lang="en-US" altLang="zh-CN" sz="1600" dirty="0">
              <a:latin typeface="Verdana" panose="020B0604030504040204" pitchFamily="34" charset="0"/>
            </a:endParaRPr>
          </a:p>
          <a:p>
            <a:pPr>
              <a:lnSpc>
                <a:spcPct val="150000"/>
              </a:lnSpc>
            </a:pPr>
            <a:endParaRPr lang="en-US" altLang="zh-CN" sz="1600" dirty="0">
              <a:latin typeface="Verdana" panose="020B0604030504040204" pitchFamily="34" charset="0"/>
            </a:endParaRPr>
          </a:p>
          <a:p>
            <a:pPr>
              <a:lnSpc>
                <a:spcPct val="150000"/>
              </a:lnSpc>
            </a:pPr>
            <a:r>
              <a:rPr lang="zh-CN" altLang="en-US" sz="1600" dirty="0">
                <a:latin typeface="Verdana" panose="020B0604030504040204" pitchFamily="34" charset="0"/>
              </a:rPr>
              <a:t>当     </a:t>
            </a:r>
            <a:r>
              <a:rPr lang="zh-CN" altLang="en-US" sz="1600" dirty="0" smtClean="0">
                <a:latin typeface="Verdana" panose="020B0604030504040204" pitchFamily="34" charset="0"/>
              </a:rPr>
              <a:t>远大于            ，有</a:t>
            </a:r>
            <a:endParaRPr lang="en-US" altLang="zh-CN" sz="1600" dirty="0">
              <a:latin typeface="Verdana" panose="020B0604030504040204" pitchFamily="34" charset="0"/>
            </a:endParaRPr>
          </a:p>
          <a:p>
            <a:pPr>
              <a:lnSpc>
                <a:spcPct val="150000"/>
              </a:lnSpc>
            </a:pPr>
            <a:r>
              <a:rPr lang="zh-CN" altLang="en-US" sz="1600" dirty="0">
                <a:latin typeface="Verdana" panose="020B0604030504040204" pitchFamily="34" charset="0"/>
              </a:rPr>
              <a:t>电容两端电压</a:t>
            </a:r>
            <a:endParaRPr lang="en-US" altLang="zh-CN" sz="1600" dirty="0">
              <a:latin typeface="Verdana" panose="020B0604030504040204" pitchFamily="34" charset="0"/>
            </a:endParaRPr>
          </a:p>
          <a:p>
            <a:pPr>
              <a:lnSpc>
                <a:spcPct val="150000"/>
              </a:lnSpc>
            </a:pPr>
            <a:endParaRPr lang="en-US" altLang="zh-CN" sz="1600" dirty="0">
              <a:latin typeface="Verdana" panose="020B0604030504040204" pitchFamily="34" charset="0"/>
            </a:endParaRPr>
          </a:p>
          <a:p>
            <a:pPr>
              <a:lnSpc>
                <a:spcPct val="150000"/>
              </a:lnSpc>
            </a:pPr>
            <a:endParaRPr lang="en-US" altLang="zh-CN" sz="1600" dirty="0">
              <a:latin typeface="Verdana" panose="020B0604030504040204" pitchFamily="34" charset="0"/>
            </a:endParaRPr>
          </a:p>
        </p:txBody>
      </p:sp>
      <p:pic>
        <p:nvPicPr>
          <p:cNvPr id="17416" name="Picture 15"/>
          <p:cNvPicPr>
            <a:picLocks noChangeAspect="1"/>
          </p:cNvPicPr>
          <p:nvPr/>
        </p:nvPicPr>
        <p:blipFill>
          <a:blip r:embed="rId2"/>
          <a:stretch>
            <a:fillRect/>
          </a:stretch>
        </p:blipFill>
        <p:spPr>
          <a:xfrm>
            <a:off x="1087438" y="1973263"/>
            <a:ext cx="1835150" cy="598487"/>
          </a:xfrm>
          <a:prstGeom prst="rect">
            <a:avLst/>
          </a:prstGeom>
          <a:noFill/>
          <a:ln w="9525">
            <a:noFill/>
          </a:ln>
        </p:spPr>
      </p:pic>
      <p:pic>
        <p:nvPicPr>
          <p:cNvPr id="17417" name="Picture 17"/>
          <p:cNvPicPr>
            <a:picLocks noChangeAspect="1"/>
          </p:cNvPicPr>
          <p:nvPr/>
        </p:nvPicPr>
        <p:blipFill>
          <a:blip r:embed="rId3"/>
          <a:stretch>
            <a:fillRect/>
          </a:stretch>
        </p:blipFill>
        <p:spPr>
          <a:xfrm>
            <a:off x="1128713" y="2595563"/>
            <a:ext cx="1676400" cy="419100"/>
          </a:xfrm>
          <a:prstGeom prst="rect">
            <a:avLst/>
          </a:prstGeom>
          <a:noFill/>
          <a:ln w="9525">
            <a:noFill/>
          </a:ln>
        </p:spPr>
      </p:pic>
      <p:graphicFrame>
        <p:nvGraphicFramePr>
          <p:cNvPr id="17418" name="对象 17"/>
          <p:cNvGraphicFramePr>
            <a:graphicFrameLocks noChangeAspect="1"/>
          </p:cNvGraphicFramePr>
          <p:nvPr/>
        </p:nvGraphicFramePr>
        <p:xfrm>
          <a:off x="890588" y="3101975"/>
          <a:ext cx="238125" cy="285750"/>
        </p:xfrm>
        <a:graphic>
          <a:graphicData uri="http://schemas.openxmlformats.org/presentationml/2006/ole">
            <mc:AlternateContent xmlns:mc="http://schemas.openxmlformats.org/markup-compatibility/2006">
              <mc:Choice xmlns:v="urn:schemas-microsoft-com:vml" Requires="v">
                <p:oleObj spid="_x0000_s4283" name="" r:id="rId4" imgW="4572000" imgH="5486400" progId="Equation.DSMT4">
                  <p:embed/>
                </p:oleObj>
              </mc:Choice>
              <mc:Fallback>
                <p:oleObj name="" r:id="rId4" imgW="4572000" imgH="5486400" progId="Equation.DSMT4">
                  <p:embed/>
                  <p:pic>
                    <p:nvPicPr>
                      <p:cNvPr id="0" name="图片 3078"/>
                      <p:cNvPicPr/>
                      <p:nvPr/>
                    </p:nvPicPr>
                    <p:blipFill>
                      <a:blip r:embed="rId5"/>
                      <a:stretch>
                        <a:fillRect/>
                      </a:stretch>
                    </p:blipFill>
                    <p:spPr>
                      <a:xfrm>
                        <a:off x="890588" y="3101975"/>
                        <a:ext cx="238125" cy="285750"/>
                      </a:xfrm>
                      <a:prstGeom prst="rect">
                        <a:avLst/>
                      </a:prstGeom>
                      <a:noFill/>
                      <a:ln w="38100">
                        <a:noFill/>
                        <a:miter/>
                      </a:ln>
                    </p:spPr>
                  </p:pic>
                </p:oleObj>
              </mc:Fallback>
            </mc:AlternateContent>
          </a:graphicData>
        </a:graphic>
      </p:graphicFrame>
      <p:graphicFrame>
        <p:nvGraphicFramePr>
          <p:cNvPr id="17420" name="对象 18"/>
          <p:cNvGraphicFramePr>
            <a:graphicFrameLocks noChangeAspect="1"/>
          </p:cNvGraphicFramePr>
          <p:nvPr/>
        </p:nvGraphicFramePr>
        <p:xfrm>
          <a:off x="3128934" y="3049801"/>
          <a:ext cx="939800" cy="352425"/>
        </p:xfrm>
        <a:graphic>
          <a:graphicData uri="http://schemas.openxmlformats.org/presentationml/2006/ole">
            <mc:AlternateContent xmlns:mc="http://schemas.openxmlformats.org/markup-compatibility/2006">
              <mc:Choice xmlns:v="urn:schemas-microsoft-com:vml" Requires="v">
                <p:oleObj spid="_x0000_s4284" name="" r:id="rId6" imgW="14630400" imgH="5486400" progId="Equation.DSMT4">
                  <p:embed/>
                </p:oleObj>
              </mc:Choice>
              <mc:Fallback>
                <p:oleObj name="" r:id="rId6" imgW="14630400" imgH="5486400" progId="Equation.DSMT4">
                  <p:embed/>
                  <p:pic>
                    <p:nvPicPr>
                      <p:cNvPr id="0" name="图片 3077"/>
                      <p:cNvPicPr/>
                      <p:nvPr/>
                    </p:nvPicPr>
                    <p:blipFill>
                      <a:blip r:embed="rId7"/>
                      <a:stretch>
                        <a:fillRect/>
                      </a:stretch>
                    </p:blipFill>
                    <p:spPr>
                      <a:xfrm>
                        <a:off x="3128934" y="3049801"/>
                        <a:ext cx="939800" cy="352425"/>
                      </a:xfrm>
                      <a:prstGeom prst="rect">
                        <a:avLst/>
                      </a:prstGeom>
                      <a:noFill/>
                      <a:ln w="38100">
                        <a:noFill/>
                        <a:miter/>
                      </a:ln>
                    </p:spPr>
                  </p:pic>
                </p:oleObj>
              </mc:Fallback>
            </mc:AlternateContent>
          </a:graphicData>
        </a:graphic>
      </p:graphicFrame>
      <p:pic>
        <p:nvPicPr>
          <p:cNvPr id="17421" name="Picture 19"/>
          <p:cNvPicPr>
            <a:picLocks noChangeAspect="1"/>
          </p:cNvPicPr>
          <p:nvPr/>
        </p:nvPicPr>
        <p:blipFill>
          <a:blip r:embed="rId8"/>
          <a:stretch>
            <a:fillRect/>
          </a:stretch>
        </p:blipFill>
        <p:spPr>
          <a:xfrm>
            <a:off x="2006600" y="3436938"/>
            <a:ext cx="1257300" cy="438150"/>
          </a:xfrm>
          <a:prstGeom prst="rect">
            <a:avLst/>
          </a:prstGeom>
          <a:noFill/>
          <a:ln w="9525">
            <a:noFill/>
          </a:ln>
        </p:spPr>
      </p:pic>
      <p:pic>
        <p:nvPicPr>
          <p:cNvPr id="17422" name="Picture 20"/>
          <p:cNvPicPr>
            <a:picLocks noChangeAspect="1"/>
          </p:cNvPicPr>
          <p:nvPr/>
        </p:nvPicPr>
        <p:blipFill>
          <a:blip r:embed="rId9"/>
          <a:stretch>
            <a:fillRect/>
          </a:stretch>
        </p:blipFill>
        <p:spPr>
          <a:xfrm>
            <a:off x="538163" y="4032250"/>
            <a:ext cx="1109662" cy="619125"/>
          </a:xfrm>
          <a:prstGeom prst="rect">
            <a:avLst/>
          </a:prstGeom>
          <a:noFill/>
          <a:ln w="9525">
            <a:noFill/>
          </a:ln>
        </p:spPr>
      </p:pic>
      <p:sp>
        <p:nvSpPr>
          <p:cNvPr id="20" name="右箭头 19"/>
          <p:cNvSpPr/>
          <p:nvPr/>
        </p:nvSpPr>
        <p:spPr>
          <a:xfrm>
            <a:off x="1828800" y="4238625"/>
            <a:ext cx="542925" cy="206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pic>
        <p:nvPicPr>
          <p:cNvPr id="17424" name="Picture 23"/>
          <p:cNvPicPr>
            <a:picLocks noChangeAspect="1"/>
          </p:cNvPicPr>
          <p:nvPr/>
        </p:nvPicPr>
        <p:blipFill>
          <a:blip r:embed="rId10"/>
          <a:stretch>
            <a:fillRect/>
          </a:stretch>
        </p:blipFill>
        <p:spPr>
          <a:xfrm>
            <a:off x="2473325" y="4087813"/>
            <a:ext cx="1106488" cy="627062"/>
          </a:xfrm>
          <a:prstGeom prst="rect">
            <a:avLst/>
          </a:prstGeom>
          <a:noFill/>
          <a:ln w="9525">
            <a:noFill/>
          </a:ln>
        </p:spPr>
      </p:pic>
      <p:grpSp>
        <p:nvGrpSpPr>
          <p:cNvPr id="21" name="组合 20"/>
          <p:cNvGrpSpPr/>
          <p:nvPr/>
        </p:nvGrpSpPr>
        <p:grpSpPr>
          <a:xfrm>
            <a:off x="971550" y="4917286"/>
            <a:ext cx="2123342" cy="545618"/>
            <a:chOff x="742483" y="4702166"/>
            <a:chExt cx="1833467" cy="395378"/>
          </a:xfrm>
        </p:grpSpPr>
        <p:grpSp>
          <p:nvGrpSpPr>
            <p:cNvPr id="17430" name="组合 15"/>
            <p:cNvGrpSpPr/>
            <p:nvPr/>
          </p:nvGrpSpPr>
          <p:grpSpPr>
            <a:xfrm>
              <a:off x="742483" y="4702166"/>
              <a:ext cx="1833467" cy="395378"/>
              <a:chOff x="798218" y="4515809"/>
              <a:chExt cx="1833467" cy="395378"/>
            </a:xfrm>
          </p:grpSpPr>
          <p:sp>
            <p:nvSpPr>
              <p:cNvPr id="17432" name="TextBox 4"/>
              <p:cNvSpPr txBox="1"/>
              <p:nvPr/>
            </p:nvSpPr>
            <p:spPr>
              <a:xfrm>
                <a:off x="798218" y="4541855"/>
                <a:ext cx="1833467" cy="369332"/>
              </a:xfrm>
              <a:prstGeom prst="rect">
                <a:avLst/>
              </a:prstGeom>
              <a:noFill/>
              <a:ln w="9525">
                <a:noFill/>
              </a:ln>
            </p:spPr>
            <p:txBody>
              <a:bodyPr>
                <a:spAutoFit/>
              </a:bodyPr>
              <a:lstStyle/>
              <a:p>
                <a:endParaRPr lang="zh-CN" altLang="en-US" dirty="0">
                  <a:latin typeface="Verdana" panose="020B0604030504040204" pitchFamily="34" charset="0"/>
                </a:endParaRPr>
              </a:p>
            </p:txBody>
          </p:sp>
          <p:sp>
            <p:nvSpPr>
              <p:cNvPr id="17433" name="TextBox 5"/>
              <p:cNvSpPr txBox="1"/>
              <p:nvPr/>
            </p:nvSpPr>
            <p:spPr>
              <a:xfrm>
                <a:off x="948922" y="4515809"/>
                <a:ext cx="1623767" cy="267634"/>
              </a:xfrm>
              <a:prstGeom prst="rect">
                <a:avLst/>
              </a:prstGeom>
              <a:noFill/>
              <a:ln w="9525">
                <a:noFill/>
              </a:ln>
            </p:spPr>
            <p:txBody>
              <a:bodyPr>
                <a:spAutoFit/>
              </a:bodyPr>
              <a:lstStyle/>
              <a:p>
                <a:r>
                  <a:rPr lang="zh-CN" altLang="en-US" dirty="0" smtClean="0">
                    <a:latin typeface="Verdana" panose="020B0604030504040204" pitchFamily="34" charset="0"/>
                  </a:rPr>
                  <a:t>则</a:t>
                </a:r>
                <a:endParaRPr lang="zh-CN" altLang="en-US" dirty="0">
                  <a:latin typeface="Verdana" panose="020B0604030504040204" pitchFamily="34" charset="0"/>
                </a:endParaRPr>
              </a:p>
            </p:txBody>
          </p:sp>
        </p:grpSp>
        <p:pic>
          <p:nvPicPr>
            <p:cNvPr id="17431" name="Picture 24"/>
            <p:cNvPicPr>
              <a:picLocks noChangeAspect="1"/>
            </p:cNvPicPr>
            <p:nvPr/>
          </p:nvPicPr>
          <p:blipFill>
            <a:blip r:embed="rId11"/>
            <a:stretch>
              <a:fillRect/>
            </a:stretch>
          </p:blipFill>
          <p:spPr>
            <a:xfrm>
              <a:off x="1633361" y="4702166"/>
              <a:ext cx="668136" cy="325039"/>
            </a:xfrm>
            <a:prstGeom prst="rect">
              <a:avLst/>
            </a:prstGeom>
            <a:noFill/>
            <a:ln w="9525">
              <a:noFill/>
            </a:ln>
          </p:spPr>
        </p:pic>
      </p:grpSp>
      <p:pic>
        <p:nvPicPr>
          <p:cNvPr id="19477" name="Picture 29"/>
          <p:cNvPicPr>
            <a:picLocks noChangeAspect="1"/>
          </p:cNvPicPr>
          <p:nvPr/>
        </p:nvPicPr>
        <p:blipFill>
          <a:blip r:embed="rId12"/>
          <a:stretch>
            <a:fillRect/>
          </a:stretch>
        </p:blipFill>
        <p:spPr>
          <a:xfrm>
            <a:off x="6063615" y="3301870"/>
            <a:ext cx="965200" cy="346075"/>
          </a:xfrm>
          <a:prstGeom prst="rect">
            <a:avLst/>
          </a:prstGeom>
          <a:noFill/>
          <a:ln w="9525">
            <a:noFill/>
          </a:ln>
        </p:spPr>
      </p:pic>
      <p:grpSp>
        <p:nvGrpSpPr>
          <p:cNvPr id="3" name="组合 2"/>
          <p:cNvGrpSpPr/>
          <p:nvPr/>
        </p:nvGrpSpPr>
        <p:grpSpPr>
          <a:xfrm>
            <a:off x="5226327" y="2081213"/>
            <a:ext cx="3781425" cy="2417180"/>
            <a:chOff x="7549" y="3277"/>
            <a:chExt cx="5955" cy="3807"/>
          </a:xfrm>
        </p:grpSpPr>
        <p:sp>
          <p:nvSpPr>
            <p:cNvPr id="17428" name="TextBox 7"/>
            <p:cNvSpPr txBox="1"/>
            <p:nvPr/>
          </p:nvSpPr>
          <p:spPr>
            <a:xfrm>
              <a:off x="7549" y="3277"/>
              <a:ext cx="5955" cy="1890"/>
            </a:xfrm>
            <a:prstGeom prst="rect">
              <a:avLst/>
            </a:prstGeom>
            <a:noFill/>
            <a:ln w="9525">
              <a:noFill/>
            </a:ln>
          </p:spPr>
          <p:txBody>
            <a:bodyPr>
              <a:spAutoFit/>
            </a:bodyPr>
            <a:lstStyle/>
            <a:p>
              <a:pPr>
                <a:lnSpc>
                  <a:spcPct val="150000"/>
                </a:lnSpc>
              </a:pPr>
              <a:r>
                <a:rPr lang="zh-CN" altLang="en-US" sz="1600" dirty="0">
                  <a:latin typeface="Verdana" panose="020B0604030504040204" pitchFamily="34" charset="0"/>
                </a:rPr>
                <a:t>将 </a:t>
              </a:r>
              <a:r>
                <a:rPr lang="en-US" altLang="zh-CN" sz="1600" i="1" dirty="0" err="1">
                  <a:latin typeface="Verdana" panose="020B0604030504040204" pitchFamily="34" charset="0"/>
                </a:rPr>
                <a:t>U</a:t>
              </a:r>
              <a:r>
                <a:rPr lang="en-US" altLang="zh-CN" sz="1600" i="1" baseline="-25000" dirty="0" err="1">
                  <a:latin typeface="Verdana" panose="020B0604030504040204" pitchFamily="34" charset="0"/>
                </a:rPr>
                <a:t>c</a:t>
              </a:r>
              <a:r>
                <a:rPr lang="en-US" altLang="zh-CN" sz="1600" i="1" baseline="-25000" dirty="0">
                  <a:latin typeface="Verdana" panose="020B0604030504040204" pitchFamily="34" charset="0"/>
                </a:rPr>
                <a:t> </a:t>
              </a:r>
              <a:r>
                <a:rPr lang="zh-CN" altLang="en-US" sz="1600" dirty="0" smtClean="0">
                  <a:latin typeface="Verdana" panose="020B0604030504040204" pitchFamily="34" charset="0"/>
                </a:rPr>
                <a:t>作用</a:t>
              </a:r>
              <a:r>
                <a:rPr lang="zh-CN" altLang="en-US" sz="1600" dirty="0">
                  <a:latin typeface="Verdana" panose="020B0604030504040204" pitchFamily="34" charset="0"/>
                </a:rPr>
                <a:t>于</a:t>
              </a:r>
              <a:r>
                <a:rPr lang="en-US" altLang="zh-CN" sz="1600" dirty="0">
                  <a:latin typeface="Verdana" panose="020B0604030504040204" pitchFamily="34" charset="0"/>
                </a:rPr>
                <a:t>Y</a:t>
              </a:r>
              <a:r>
                <a:rPr lang="zh-CN" altLang="en-US" sz="1600" dirty="0">
                  <a:latin typeface="Verdana" panose="020B0604030504040204" pitchFamily="34" charset="0"/>
                </a:rPr>
                <a:t>偏转板</a:t>
              </a:r>
              <a:r>
                <a:rPr lang="en-US" altLang="zh-CN" sz="1600" dirty="0">
                  <a:latin typeface="Verdana" panose="020B0604030504040204" pitchFamily="34" charset="0"/>
                </a:rPr>
                <a:t>,</a:t>
              </a:r>
              <a:endParaRPr lang="en-US" altLang="zh-CN" sz="1600" dirty="0">
                <a:latin typeface="Verdana" panose="020B0604030504040204" pitchFamily="34" charset="0"/>
              </a:endParaRPr>
            </a:p>
            <a:p>
              <a:pPr>
                <a:lnSpc>
                  <a:spcPct val="150000"/>
                </a:lnSpc>
              </a:pPr>
              <a:r>
                <a:rPr lang="zh-CN" altLang="en-US" sz="1600" dirty="0" smtClean="0">
                  <a:latin typeface="Verdana" panose="020B0604030504040204" pitchFamily="34" charset="0"/>
                </a:rPr>
                <a:t>电子束</a:t>
              </a:r>
              <a:r>
                <a:rPr lang="zh-CN" altLang="en-US" sz="1600" dirty="0">
                  <a:solidFill>
                    <a:srgbClr val="FF0000"/>
                  </a:solidFill>
                  <a:latin typeface="Verdana" panose="020B0604030504040204" pitchFamily="34" charset="0"/>
                </a:rPr>
                <a:t>垂直偏转位移为</a:t>
              </a:r>
              <a:r>
                <a:rPr lang="en-US" altLang="zh-CN" sz="1600" dirty="0">
                  <a:solidFill>
                    <a:srgbClr val="FF0000"/>
                  </a:solidFill>
                  <a:latin typeface="Times New Roman" panose="02020603050405020304" pitchFamily="18" charset="0"/>
                </a:rPr>
                <a:t>y</a:t>
              </a:r>
              <a:endParaRPr lang="en-US" altLang="zh-CN" sz="1600" dirty="0">
                <a:solidFill>
                  <a:srgbClr val="FF0000"/>
                </a:solidFill>
                <a:latin typeface="Times New Roman" panose="02020603050405020304" pitchFamily="18" charset="0"/>
              </a:endParaRPr>
            </a:p>
            <a:p>
              <a:pPr>
                <a:lnSpc>
                  <a:spcPct val="150000"/>
                </a:lnSpc>
              </a:pPr>
              <a:r>
                <a:rPr lang="zh-CN" altLang="en-US" sz="1600" dirty="0" smtClean="0">
                  <a:latin typeface="Times New Roman" panose="02020603050405020304" pitchFamily="18" charset="0"/>
                </a:rPr>
                <a:t>可得：</a:t>
              </a:r>
              <a:endParaRPr lang="en-US" altLang="zh-CN" sz="1600" dirty="0">
                <a:latin typeface="Times New Roman" panose="02020603050405020304" pitchFamily="18" charset="0"/>
              </a:endParaRPr>
            </a:p>
          </p:txBody>
        </p:sp>
        <p:pic>
          <p:nvPicPr>
            <p:cNvPr id="17429" name="Picture 30"/>
            <p:cNvPicPr>
              <a:picLocks noChangeAspect="1"/>
            </p:cNvPicPr>
            <p:nvPr/>
          </p:nvPicPr>
          <p:blipFill>
            <a:blip r:embed="rId13"/>
            <a:stretch>
              <a:fillRect/>
            </a:stretch>
          </p:blipFill>
          <p:spPr>
            <a:xfrm>
              <a:off x="8799" y="6034"/>
              <a:ext cx="2015" cy="1050"/>
            </a:xfrm>
            <a:prstGeom prst="rect">
              <a:avLst/>
            </a:prstGeom>
            <a:noFill/>
            <a:ln w="9525">
              <a:noFill/>
            </a:ln>
          </p:spPr>
        </p:pic>
      </p:grpSp>
      <p:pic>
        <p:nvPicPr>
          <p:cNvPr id="25" name="Picture 18"/>
          <p:cNvPicPr>
            <a:picLocks noChangeAspect="1"/>
          </p:cNvPicPr>
          <p:nvPr/>
        </p:nvPicPr>
        <p:blipFill>
          <a:blip r:embed="rId14"/>
          <a:stretch>
            <a:fillRect/>
          </a:stretch>
        </p:blipFill>
        <p:spPr>
          <a:xfrm>
            <a:off x="1796978" y="3114947"/>
            <a:ext cx="871537" cy="28416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par>
                                <p:cTn id="12" presetID="1" presetClass="entr" presetSubtype="0" fill="hold" nodeType="withEffect">
                                  <p:stCondLst>
                                    <p:cond delay="0"/>
                                  </p:stCondLst>
                                  <p:childTnLst>
                                    <p:set>
                                      <p:cBhvr>
                                        <p:cTn id="13" dur="1" fill="hold">
                                          <p:stCondLst>
                                            <p:cond delay="0"/>
                                          </p:stCondLst>
                                        </p:cTn>
                                        <p:tgtEl>
                                          <p:spTgt spid="19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10"/>
          <p:cNvSpPr txBox="1"/>
          <p:nvPr/>
        </p:nvSpPr>
        <p:spPr>
          <a:xfrm>
            <a:off x="522288" y="287338"/>
            <a:ext cx="4049712" cy="523875"/>
          </a:xfrm>
          <a:prstGeom prst="rect">
            <a:avLst/>
          </a:prstGeom>
          <a:noFill/>
          <a:ln w="9525">
            <a:noFill/>
          </a:ln>
        </p:spPr>
        <p:txBody>
          <a:bodyPr>
            <a:spAutoFit/>
          </a:bodyPr>
          <a:lstStyle/>
          <a:p>
            <a:r>
              <a:rPr lang="zh-CN" altLang="en-US" sz="2800" b="1" dirty="0">
                <a:latin typeface="微软雅黑" panose="020B0503020204020204" pitchFamily="34" charset="-122"/>
              </a:rPr>
              <a:t>实验原理</a:t>
            </a:r>
            <a:endParaRPr lang="zh-CN" altLang="en-US" sz="2800" b="1" dirty="0">
              <a:latin typeface="微软雅黑" panose="020B0503020204020204" pitchFamily="34" charset="-122"/>
            </a:endParaRPr>
          </a:p>
        </p:txBody>
      </p:sp>
      <p:sp>
        <p:nvSpPr>
          <p:cNvPr id="18435" name="灯片编号占位符 3"/>
          <p:cNvSpPr txBox="1">
            <a:spLocks noGrp="1"/>
          </p:cNvSpPr>
          <p:nvPr>
            <p:ph type="sldNum" sz="quarter" idx="4"/>
          </p:nvPr>
        </p:nvSpPr>
        <p:spPr>
          <a:xfrm>
            <a:off x="8101013" y="6405563"/>
            <a:ext cx="1042987" cy="365125"/>
          </a:xfrm>
          <a:noFill/>
          <a:ln>
            <a:noFill/>
          </a:ln>
        </p:spPr>
        <p:txBody>
          <a:bodyPr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5pPr>
          </a:lstStyle>
          <a:p>
            <a:pPr lvl="0" algn="ctr" eaLnBrk="1" hangingPunct="1"/>
            <a:fld id="{9A0DB2DC-4C9A-4742-B13C-FB6460FD3503}" type="slidenum">
              <a:rPr lang="zh-CN" altLang="en-US" sz="2000" b="1" dirty="0">
                <a:solidFill>
                  <a:schemeClr val="bg1"/>
                </a:solidFill>
              </a:rPr>
            </a:fld>
            <a:endParaRPr lang="zh-CN" altLang="en-US" sz="2000" b="1" dirty="0">
              <a:solidFill>
                <a:schemeClr val="bg1"/>
              </a:solidFill>
            </a:endParaRPr>
          </a:p>
        </p:txBody>
      </p:sp>
      <p:sp>
        <p:nvSpPr>
          <p:cNvPr id="6" name="矩形 5"/>
          <p:cNvSpPr/>
          <p:nvPr/>
        </p:nvSpPr>
        <p:spPr>
          <a:xfrm>
            <a:off x="520700" y="927100"/>
            <a:ext cx="2932113" cy="482600"/>
          </a:xfrm>
          <a:prstGeom prst="rect">
            <a:avLst/>
          </a:prstGeom>
          <a:solidFill>
            <a:schemeClr val="accent1"/>
          </a:solidFill>
          <a:ln w="9525">
            <a:noFill/>
          </a:ln>
        </p:spPr>
        <p:txBody>
          <a:bodyPr wrap="none">
            <a:spAutoFit/>
          </a:bodyPr>
          <a:lstStyle/>
          <a:p>
            <a:r>
              <a:rPr lang="zh-CN" altLang="en-US" sz="2400" b="1" dirty="0">
                <a:solidFill>
                  <a:schemeClr val="bg1"/>
                </a:solidFill>
                <a:latin typeface="Verdana" panose="020B0604030504040204" pitchFamily="34" charset="0"/>
              </a:rPr>
              <a:t>示波器显示磁滞回线</a:t>
            </a:r>
            <a:endParaRPr lang="en-US" altLang="zh-CN" sz="2400" b="1" dirty="0">
              <a:solidFill>
                <a:schemeClr val="bg1"/>
              </a:solidFill>
              <a:latin typeface="Verdana" panose="020B0604030504040204" pitchFamily="34" charset="0"/>
            </a:endParaRPr>
          </a:p>
        </p:txBody>
      </p:sp>
      <p:sp>
        <p:nvSpPr>
          <p:cNvPr id="18437" name="TextBox 1"/>
          <p:cNvSpPr txBox="1"/>
          <p:nvPr/>
        </p:nvSpPr>
        <p:spPr>
          <a:xfrm>
            <a:off x="520383" y="1788160"/>
            <a:ext cx="3348232" cy="1704056"/>
          </a:xfrm>
          <a:prstGeom prst="rect">
            <a:avLst/>
          </a:prstGeom>
          <a:noFill/>
          <a:ln w="9525">
            <a:noFill/>
          </a:ln>
        </p:spPr>
        <p:txBody>
          <a:bodyPr wrap="square">
            <a:spAutoFit/>
          </a:bodyPr>
          <a:lstStyle/>
          <a:p>
            <a:pPr marL="285750" indent="-285750" algn="just">
              <a:lnSpc>
                <a:spcPct val="150000"/>
              </a:lnSpc>
              <a:buFont typeface="Arial" panose="020B0604020202020204" pitchFamily="34" charset="0"/>
              <a:buChar char="•"/>
            </a:pPr>
            <a:r>
              <a:rPr lang="en-US" altLang="zh-CN" dirty="0" smtClean="0">
                <a:latin typeface="Verdana" panose="020B0604030504040204" pitchFamily="34" charset="0"/>
              </a:rPr>
              <a:t>X-Y</a:t>
            </a:r>
            <a:r>
              <a:rPr lang="zh-CN" altLang="en-US" dirty="0" smtClean="0">
                <a:latin typeface="Verdana" panose="020B0604030504040204" pitchFamily="34" charset="0"/>
              </a:rPr>
              <a:t>模式</a:t>
            </a:r>
            <a:endParaRPr lang="en-US" altLang="zh-CN" dirty="0" smtClean="0">
              <a:latin typeface="Verdana" panose="020B0604030504040204" pitchFamily="34" charset="0"/>
            </a:endParaRPr>
          </a:p>
          <a:p>
            <a:pPr marL="285750" indent="-285750" algn="just">
              <a:lnSpc>
                <a:spcPct val="150000"/>
              </a:lnSpc>
              <a:buFont typeface="Arial" panose="020B0604020202020204" pitchFamily="34" charset="0"/>
              <a:buChar char="•"/>
            </a:pPr>
            <a:r>
              <a:rPr lang="zh-CN" altLang="en-US" dirty="0" smtClean="0">
                <a:latin typeface="Verdana" panose="020B0604030504040204" pitchFamily="34" charset="0"/>
              </a:rPr>
              <a:t>电子束在     和     同时</a:t>
            </a:r>
            <a:r>
              <a:rPr lang="zh-CN" altLang="en-US" dirty="0">
                <a:latin typeface="Verdana" panose="020B0604030504040204" pitchFamily="34" charset="0"/>
              </a:rPr>
              <a:t>作用下，绘出一个</a:t>
            </a:r>
            <a:r>
              <a:rPr lang="zh-CN" altLang="en-US" dirty="0">
                <a:solidFill>
                  <a:srgbClr val="FF0000"/>
                </a:solidFill>
                <a:latin typeface="Verdana" panose="020B0604030504040204" pitchFamily="34" charset="0"/>
              </a:rPr>
              <a:t>正比</a:t>
            </a:r>
            <a:r>
              <a:rPr lang="zh-CN" altLang="en-US" dirty="0">
                <a:latin typeface="Verdana" panose="020B0604030504040204" pitchFamily="34" charset="0"/>
              </a:rPr>
              <a:t>于</a:t>
            </a:r>
            <a:r>
              <a:rPr lang="en-US" altLang="zh-CN" dirty="0">
                <a:latin typeface="Verdana" panose="020B0604030504040204" pitchFamily="34" charset="0"/>
              </a:rPr>
              <a:t>B-H</a:t>
            </a:r>
            <a:r>
              <a:rPr lang="zh-CN" altLang="en-US" dirty="0">
                <a:latin typeface="Verdana" panose="020B0604030504040204" pitchFamily="34" charset="0"/>
              </a:rPr>
              <a:t>图的</a:t>
            </a:r>
            <a:r>
              <a:rPr lang="en-US" altLang="zh-CN" dirty="0">
                <a:latin typeface="Verdana" panose="020B0604030504040204" pitchFamily="34" charset="0"/>
              </a:rPr>
              <a:t>Y-X</a:t>
            </a:r>
            <a:r>
              <a:rPr lang="zh-CN" altLang="en-US" dirty="0">
                <a:latin typeface="Verdana" panose="020B0604030504040204" pitchFamily="34" charset="0"/>
              </a:rPr>
              <a:t>图</a:t>
            </a:r>
            <a:endParaRPr lang="zh-CN" altLang="en-US" dirty="0">
              <a:latin typeface="Verdana" panose="020B0604030504040204" pitchFamily="34" charset="0"/>
            </a:endParaRPr>
          </a:p>
        </p:txBody>
      </p:sp>
      <p:graphicFrame>
        <p:nvGraphicFramePr>
          <p:cNvPr id="18438" name="对象 2"/>
          <p:cNvGraphicFramePr>
            <a:graphicFrameLocks noChangeAspect="1"/>
          </p:cNvGraphicFramePr>
          <p:nvPr/>
        </p:nvGraphicFramePr>
        <p:xfrm>
          <a:off x="1784924" y="2230613"/>
          <a:ext cx="409575" cy="409575"/>
        </p:xfrm>
        <a:graphic>
          <a:graphicData uri="http://schemas.openxmlformats.org/presentationml/2006/ole">
            <mc:AlternateContent xmlns:mc="http://schemas.openxmlformats.org/markup-compatibility/2006">
              <mc:Choice xmlns:v="urn:schemas-microsoft-com:vml" Requires="v">
                <p:oleObj spid="_x0000_s5307" name="" r:id="rId1" imgW="5791200" imgH="5791200" progId="Equation.DSMT4">
                  <p:embed/>
                </p:oleObj>
              </mc:Choice>
              <mc:Fallback>
                <p:oleObj name="" r:id="rId1" imgW="5791200" imgH="5791200" progId="Equation.DSMT4">
                  <p:embed/>
                  <p:pic>
                    <p:nvPicPr>
                      <p:cNvPr id="0" name="图片 3080"/>
                      <p:cNvPicPr/>
                      <p:nvPr/>
                    </p:nvPicPr>
                    <p:blipFill>
                      <a:blip r:embed="rId2"/>
                      <a:stretch>
                        <a:fillRect/>
                      </a:stretch>
                    </p:blipFill>
                    <p:spPr>
                      <a:xfrm>
                        <a:off x="1784924" y="2230613"/>
                        <a:ext cx="409575" cy="409575"/>
                      </a:xfrm>
                      <a:prstGeom prst="rect">
                        <a:avLst/>
                      </a:prstGeom>
                      <a:noFill/>
                      <a:ln w="38100">
                        <a:noFill/>
                        <a:miter/>
                      </a:ln>
                    </p:spPr>
                  </p:pic>
                </p:oleObj>
              </mc:Fallback>
            </mc:AlternateContent>
          </a:graphicData>
        </a:graphic>
      </p:graphicFrame>
      <p:graphicFrame>
        <p:nvGraphicFramePr>
          <p:cNvPr id="18439" name="对象 6"/>
          <p:cNvGraphicFramePr>
            <a:graphicFrameLocks noChangeAspect="1"/>
          </p:cNvGraphicFramePr>
          <p:nvPr/>
        </p:nvGraphicFramePr>
        <p:xfrm>
          <a:off x="2499352" y="2235801"/>
          <a:ext cx="371475" cy="419100"/>
        </p:xfrm>
        <a:graphic>
          <a:graphicData uri="http://schemas.openxmlformats.org/presentationml/2006/ole">
            <mc:AlternateContent xmlns:mc="http://schemas.openxmlformats.org/markup-compatibility/2006">
              <mc:Choice xmlns:v="urn:schemas-microsoft-com:vml" Requires="v">
                <p:oleObj spid="_x0000_s5308" name="" r:id="rId3" imgW="4876800" imgH="5486400" progId="Equation.DSMT4">
                  <p:embed/>
                </p:oleObj>
              </mc:Choice>
              <mc:Fallback>
                <p:oleObj name="" r:id="rId3" imgW="4876800" imgH="5486400" progId="Equation.DSMT4">
                  <p:embed/>
                  <p:pic>
                    <p:nvPicPr>
                      <p:cNvPr id="0" name="图片 3079"/>
                      <p:cNvPicPr/>
                      <p:nvPr/>
                    </p:nvPicPr>
                    <p:blipFill>
                      <a:blip r:embed="rId4"/>
                      <a:stretch>
                        <a:fillRect/>
                      </a:stretch>
                    </p:blipFill>
                    <p:spPr>
                      <a:xfrm>
                        <a:off x="2499352" y="2235801"/>
                        <a:ext cx="371475" cy="419100"/>
                      </a:xfrm>
                      <a:prstGeom prst="rect">
                        <a:avLst/>
                      </a:prstGeom>
                      <a:noFill/>
                      <a:ln w="38100">
                        <a:noFill/>
                        <a:miter/>
                      </a:ln>
                    </p:spPr>
                  </p:pic>
                </p:oleObj>
              </mc:Fallback>
            </mc:AlternateContent>
          </a:graphicData>
        </a:graphic>
      </p:graphicFrame>
      <p:sp>
        <p:nvSpPr>
          <p:cNvPr id="5" name="文本框 4"/>
          <p:cNvSpPr txBox="1"/>
          <p:nvPr/>
        </p:nvSpPr>
        <p:spPr>
          <a:xfrm>
            <a:off x="4740910" y="4660265"/>
            <a:ext cx="3783330" cy="306705"/>
          </a:xfrm>
          <a:prstGeom prst="rect">
            <a:avLst/>
          </a:prstGeom>
          <a:solidFill>
            <a:srgbClr val="FFC000">
              <a:alpha val="36000"/>
            </a:srgbClr>
          </a:solidFill>
        </p:spPr>
        <p:txBody>
          <a:bodyPr wrap="none" rtlCol="0">
            <a:spAutoFit/>
          </a:bodyPr>
          <a:lstStyle/>
          <a:p>
            <a:r>
              <a:rPr lang="zh-CN" altLang="en-US" sz="1400" dirty="0"/>
              <a:t>示波器读数：最小量</a:t>
            </a:r>
            <a:r>
              <a:rPr lang="en-US" altLang="zh-CN" sz="1400" dirty="0"/>
              <a:t>0.2div</a:t>
            </a:r>
            <a:r>
              <a:rPr lang="zh-CN" altLang="en-US" sz="1400" dirty="0"/>
              <a:t>，估计误差</a:t>
            </a:r>
            <a:r>
              <a:rPr lang="en-US" altLang="zh-CN" sz="1400" dirty="0"/>
              <a:t>0.1div</a:t>
            </a:r>
            <a:endParaRPr lang="en-US" altLang="zh-CN" sz="1400" dirty="0"/>
          </a:p>
        </p:txBody>
      </p:sp>
      <p:sp>
        <p:nvSpPr>
          <p:cNvPr id="9" name="矩形 8"/>
          <p:cNvSpPr/>
          <p:nvPr/>
        </p:nvSpPr>
        <p:spPr>
          <a:xfrm>
            <a:off x="5327650" y="3752215"/>
            <a:ext cx="250190" cy="21399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1</a:t>
            </a:r>
            <a:endParaRPr lang="en-US" altLang="zh-CN" sz="1400"/>
          </a:p>
        </p:txBody>
      </p:sp>
      <p:pic>
        <p:nvPicPr>
          <p:cNvPr id="11" name="图片 10"/>
          <p:cNvPicPr>
            <a:picLocks noChangeAspect="1"/>
          </p:cNvPicPr>
          <p:nvPr/>
        </p:nvPicPr>
        <p:blipFill>
          <a:blip r:embed="rId5"/>
          <a:stretch>
            <a:fillRect/>
          </a:stretch>
        </p:blipFill>
        <p:spPr>
          <a:xfrm>
            <a:off x="4740910" y="659356"/>
            <a:ext cx="3810305" cy="3811770"/>
          </a:xfrm>
          <a:prstGeom prst="rect">
            <a:avLst/>
          </a:prstGeom>
          <a:noFill/>
          <a:ln w="9525">
            <a:noFill/>
          </a:ln>
        </p:spPr>
      </p:pic>
      <p:sp>
        <p:nvSpPr>
          <p:cNvPr id="16" name="矩形 15"/>
          <p:cNvSpPr/>
          <p:nvPr/>
        </p:nvSpPr>
        <p:spPr>
          <a:xfrm>
            <a:off x="160655" y="5217160"/>
            <a:ext cx="4411345" cy="737235"/>
          </a:xfrm>
          <a:prstGeom prst="rect">
            <a:avLst/>
          </a:prstGeom>
          <a:ln>
            <a:solidFill>
              <a:srgbClr val="FFC000"/>
            </a:solidFill>
          </a:ln>
        </p:spPr>
        <p:txBody>
          <a:bodyPr wrap="square">
            <a:spAutoFit/>
          </a:bodyPr>
          <a:p>
            <a:r>
              <a:rPr lang="en-US" altLang="zh-CN" sz="1400" dirty="0"/>
              <a:t>L=0.130m</a:t>
            </a:r>
            <a:r>
              <a:rPr lang="zh-CN" altLang="en-US" sz="1400" dirty="0"/>
              <a:t>，</a:t>
            </a:r>
            <a:r>
              <a:rPr lang="en-US" altLang="zh-CN" sz="1400" dirty="0"/>
              <a:t>C=20</a:t>
            </a:r>
            <a:r>
              <a:rPr lang="en-US" altLang="zh-CN" sz="1400" dirty="0">
                <a:sym typeface="Symbol" panose="05050102010706020507" pitchFamily="18" charset="2"/>
              </a:rPr>
              <a:t>F</a:t>
            </a:r>
            <a:r>
              <a:rPr lang="zh-CN" altLang="en-US" sz="1400" dirty="0">
                <a:sym typeface="Symbol" panose="05050102010706020507" pitchFamily="18" charset="2"/>
              </a:rPr>
              <a:t>，</a:t>
            </a:r>
            <a:r>
              <a:rPr lang="en-US" altLang="zh-CN" sz="1400" dirty="0">
                <a:sym typeface="Symbol" panose="05050102010706020507" pitchFamily="18" charset="2"/>
              </a:rPr>
              <a:t>S=1.2410</a:t>
            </a:r>
            <a:r>
              <a:rPr lang="en-US" altLang="zh-CN" sz="1400" baseline="30000" dirty="0">
                <a:sym typeface="Symbol" panose="05050102010706020507" pitchFamily="18" charset="2"/>
              </a:rPr>
              <a:t>-4</a:t>
            </a:r>
            <a:r>
              <a:rPr lang="en-US" altLang="zh-CN" sz="1400" dirty="0">
                <a:sym typeface="Symbol" panose="05050102010706020507" pitchFamily="18" charset="2"/>
              </a:rPr>
              <a:t>m</a:t>
            </a:r>
            <a:r>
              <a:rPr lang="en-US" altLang="zh-CN" sz="1400" baseline="30000" dirty="0">
                <a:sym typeface="Symbol" panose="05050102010706020507" pitchFamily="18" charset="2"/>
              </a:rPr>
              <a:t>2</a:t>
            </a:r>
            <a:r>
              <a:rPr lang="zh-CN" altLang="en-US" sz="1400" dirty="0">
                <a:sym typeface="Symbol" panose="05050102010706020507" pitchFamily="18" charset="2"/>
              </a:rPr>
              <a:t>，</a:t>
            </a:r>
            <a:endParaRPr lang="en-US" altLang="zh-CN" sz="1400" dirty="0"/>
          </a:p>
          <a:p>
            <a:r>
              <a:rPr lang="en-US" altLang="zh-CN" sz="1400" dirty="0"/>
              <a:t>f=100Hz</a:t>
            </a:r>
            <a:r>
              <a:rPr lang="zh-CN" altLang="en-US" sz="1400" dirty="0"/>
              <a:t>，</a:t>
            </a:r>
            <a:r>
              <a:rPr lang="en-US" altLang="zh-CN" sz="1400" dirty="0"/>
              <a:t>R1=8.0</a:t>
            </a:r>
            <a:r>
              <a:rPr lang="en-US" altLang="zh-CN" sz="1400" dirty="0">
                <a:sym typeface="Symbol" panose="05050102010706020507" pitchFamily="18" charset="2"/>
              </a:rPr>
              <a:t></a:t>
            </a:r>
            <a:r>
              <a:rPr lang="zh-CN" altLang="en-US" sz="1400" dirty="0">
                <a:sym typeface="Symbol" panose="05050102010706020507" pitchFamily="18" charset="2"/>
              </a:rPr>
              <a:t>，</a:t>
            </a:r>
            <a:r>
              <a:rPr lang="en-US" altLang="zh-CN" sz="1400" dirty="0">
                <a:sym typeface="Symbol" panose="05050102010706020507" pitchFamily="18" charset="2"/>
              </a:rPr>
              <a:t>R2=8k</a:t>
            </a:r>
            <a:r>
              <a:rPr lang="zh-CN" altLang="en-US" sz="1400" dirty="0">
                <a:sym typeface="Symbol" panose="05050102010706020507" pitchFamily="18" charset="2"/>
              </a:rPr>
              <a:t>，</a:t>
            </a:r>
            <a:r>
              <a:rPr lang="en-US" altLang="zh-CN" sz="1400" dirty="0">
                <a:sym typeface="Symbol" panose="05050102010706020507" pitchFamily="18" charset="2"/>
              </a:rPr>
              <a:t>N1=N2=100</a:t>
            </a:r>
            <a:r>
              <a:rPr lang="zh-CN" altLang="en-US" sz="1400" dirty="0">
                <a:sym typeface="Symbol" panose="05050102010706020507" pitchFamily="18" charset="2"/>
              </a:rPr>
              <a:t>匝</a:t>
            </a:r>
            <a:endParaRPr lang="en-US" altLang="zh-CN" sz="1400" dirty="0">
              <a:sym typeface="Symbol" panose="05050102010706020507" pitchFamily="18" charset="2"/>
            </a:endParaRPr>
          </a:p>
          <a:p>
            <a:r>
              <a:rPr lang="zh-CN" altLang="en-US" sz="1400" dirty="0">
                <a:sym typeface="Symbol" panose="05050102010706020507" pitchFamily="18" charset="2"/>
              </a:rPr>
              <a:t>推荐</a:t>
            </a:r>
            <a:r>
              <a:rPr lang="en-US" altLang="zh-CN" sz="1400" dirty="0" err="1">
                <a:sym typeface="Symbol" panose="05050102010706020507" pitchFamily="18" charset="2"/>
              </a:rPr>
              <a:t>Sx</a:t>
            </a:r>
            <a:r>
              <a:rPr lang="en-US" altLang="zh-CN" sz="1400" dirty="0">
                <a:sym typeface="Symbol" panose="05050102010706020507" pitchFamily="18" charset="2"/>
              </a:rPr>
              <a:t>=0.1V/div</a:t>
            </a:r>
            <a:r>
              <a:rPr lang="zh-CN" altLang="en-US" sz="1400" dirty="0">
                <a:sym typeface="Symbol" panose="05050102010706020507" pitchFamily="18" charset="2"/>
              </a:rPr>
              <a:t>，</a:t>
            </a:r>
            <a:r>
              <a:rPr lang="en-US" altLang="zh-CN" sz="1400" dirty="0" err="1">
                <a:sym typeface="Symbol" panose="05050102010706020507" pitchFamily="18" charset="2"/>
              </a:rPr>
              <a:t>sy</a:t>
            </a:r>
            <a:r>
              <a:rPr lang="en-US" altLang="zh-CN" sz="1400" dirty="0">
                <a:sym typeface="Symbol" panose="05050102010706020507" pitchFamily="18" charset="2"/>
              </a:rPr>
              <a:t>=10mV/div</a:t>
            </a:r>
            <a:endParaRPr lang="en-US" altLang="zh-CN" sz="1400" dirty="0">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632857" y="1259175"/>
            <a:ext cx="5878283" cy="3785652"/>
          </a:xfrm>
          <a:prstGeom prst="rect">
            <a:avLst/>
          </a:prstGeom>
          <a:noFill/>
          <a:ln>
            <a:noFill/>
          </a:ln>
        </p:spPr>
        <p:txBody>
          <a:bodyPr>
            <a:spAutoFit/>
          </a:bodyPr>
          <a:lstStyle>
            <a:defPPr>
              <a:defRPr lang="zh-CN"/>
            </a:defPPr>
            <a:lvl1pPr algn="ctr">
              <a:defRPr sz="13800" b="1">
                <a:solidFill>
                  <a:schemeClr val="tx1">
                    <a:lumMod val="50000"/>
                    <a:lumOff val="50000"/>
                    <a:alpha val="23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r>
              <a:rPr kumimoji="0" lang="en-US" altLang="zh-CN" sz="12000" b="1" i="0" u="none" strike="noStrike" kern="1200" cap="none" spc="0" normalizeH="0" baseline="0" noProof="1">
                <a:ln>
                  <a:noFill/>
                </a:ln>
                <a:solidFill>
                  <a:schemeClr val="tx1">
                    <a:lumMod val="50000"/>
                    <a:lumOff val="50000"/>
                    <a:alpha val="23000"/>
                  </a:schemeClr>
                </a:solidFill>
                <a:effectLst/>
                <a:uLnTx/>
                <a:uFillTx/>
                <a:latin typeface="微软雅黑" panose="020B0503020204020204" pitchFamily="34" charset="-122"/>
                <a:ea typeface="微软雅黑" panose="020B0503020204020204" pitchFamily="34" charset="-122"/>
                <a:cs typeface="+mn-cs"/>
              </a:rPr>
              <a:t>PART</a:t>
            </a:r>
            <a:endParaRPr kumimoji="0" lang="en-US" altLang="zh-CN" sz="12000" b="1" i="0" u="none" strike="noStrike" kern="1200" cap="none" spc="0" normalizeH="0" baseline="0" noProof="1">
              <a:ln>
                <a:noFill/>
              </a:ln>
              <a:solidFill>
                <a:schemeClr val="tx1">
                  <a:lumMod val="50000"/>
                  <a:lumOff val="50000"/>
                  <a:alpha val="23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r>
              <a:rPr kumimoji="0" lang="en-US" altLang="zh-CN" sz="12000" b="1" i="0" u="none" strike="noStrike" kern="1200" cap="none" spc="0" normalizeH="0" baseline="0" noProof="1">
                <a:ln>
                  <a:noFill/>
                </a:ln>
                <a:solidFill>
                  <a:schemeClr val="tx1">
                    <a:lumMod val="50000"/>
                    <a:lumOff val="50000"/>
                    <a:alpha val="23000"/>
                  </a:schemeClr>
                </a:solidFill>
                <a:effectLst/>
                <a:uLnTx/>
                <a:uFillTx/>
                <a:latin typeface="微软雅黑" panose="020B0503020204020204" pitchFamily="34" charset="-122"/>
                <a:ea typeface="微软雅黑" panose="020B0503020204020204" pitchFamily="34" charset="-122"/>
                <a:cs typeface="+mn-cs"/>
              </a:rPr>
              <a:t>FOUR</a:t>
            </a:r>
            <a:endParaRPr kumimoji="0" lang="en-US" altLang="zh-CN" sz="12000" b="1" i="0" u="none" strike="noStrike" kern="1200" cap="none" spc="0" normalizeH="0" baseline="0" noProof="1">
              <a:ln>
                <a:noFill/>
              </a:ln>
              <a:solidFill>
                <a:schemeClr val="tx1">
                  <a:lumMod val="50000"/>
                  <a:lumOff val="50000"/>
                  <a:alpha val="23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3" name="组合 2"/>
          <p:cNvGrpSpPr/>
          <p:nvPr/>
        </p:nvGrpSpPr>
        <p:grpSpPr>
          <a:xfrm>
            <a:off x="3665538" y="2220913"/>
            <a:ext cx="1812925" cy="2416175"/>
            <a:chOff x="4887549" y="1124584"/>
            <a:chExt cx="2416902" cy="2416902"/>
          </a:xfrm>
        </p:grpSpPr>
        <p:sp>
          <p:nvSpPr>
            <p:cNvPr id="19462" name="文本框 46"/>
            <p:cNvSpPr txBox="1"/>
            <p:nvPr/>
          </p:nvSpPr>
          <p:spPr>
            <a:xfrm>
              <a:off x="4887549" y="1178873"/>
              <a:ext cx="2416902" cy="1938992"/>
            </a:xfrm>
            <a:prstGeom prst="rect">
              <a:avLst/>
            </a:prstGeom>
            <a:noFill/>
            <a:ln w="9525">
              <a:noFill/>
            </a:ln>
          </p:spPr>
          <p:txBody>
            <a:bodyPr>
              <a:spAutoFit/>
            </a:bodyPr>
            <a:lstStyle/>
            <a:p>
              <a:pPr algn="ctr"/>
              <a:r>
                <a:rPr lang="zh-CN" altLang="en-US" sz="6000" b="1" dirty="0">
                  <a:solidFill>
                    <a:schemeClr val="accent1"/>
                  </a:solidFill>
                  <a:latin typeface="微软雅黑" panose="020B0503020204020204" pitchFamily="34" charset="-122"/>
                </a:rPr>
                <a:t>实验</a:t>
              </a:r>
              <a:endParaRPr lang="en-US" altLang="zh-CN" sz="6000" b="1" dirty="0">
                <a:solidFill>
                  <a:schemeClr val="accent1"/>
                </a:solidFill>
                <a:latin typeface="微软雅黑" panose="020B0503020204020204" pitchFamily="34" charset="-122"/>
              </a:endParaRPr>
            </a:p>
            <a:p>
              <a:pPr algn="ctr"/>
              <a:r>
                <a:rPr lang="zh-CN" altLang="en-US" sz="6000" b="1" dirty="0">
                  <a:solidFill>
                    <a:schemeClr val="accent1"/>
                  </a:solidFill>
                  <a:latin typeface="微软雅黑" panose="020B0503020204020204" pitchFamily="34" charset="-122"/>
                </a:rPr>
                <a:t>内容</a:t>
              </a:r>
              <a:endParaRPr lang="zh-CN" altLang="en-US" sz="6000" b="1" dirty="0">
                <a:solidFill>
                  <a:schemeClr val="accent1"/>
                </a:solidFill>
                <a:latin typeface="微软雅黑" panose="020B0503020204020204" pitchFamily="34" charset="-122"/>
              </a:endParaRPr>
            </a:p>
          </p:txBody>
        </p:sp>
        <p:sp>
          <p:nvSpPr>
            <p:cNvPr id="2" name="矩形 1"/>
            <p:cNvSpPr/>
            <p:nvPr/>
          </p:nvSpPr>
          <p:spPr>
            <a:xfrm>
              <a:off x="4887549" y="1124584"/>
              <a:ext cx="2416902" cy="24169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0"/>
            <a:ext cx="163353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 name="矩形 9"/>
          <p:cNvSpPr/>
          <p:nvPr/>
        </p:nvSpPr>
        <p:spPr>
          <a:xfrm>
            <a:off x="7510463" y="0"/>
            <a:ext cx="163353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4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6" presetClass="emph" presetSubtype="0" autoRev="1" fill="hold" nodeType="withEffect">
                                  <p:stCondLst>
                                    <p:cond delay="800"/>
                                  </p:stCondLst>
                                  <p:childTnLst>
                                    <p:animScale>
                                      <p:cBhvr>
                                        <p:cTn id="11" dur="250" fill="hold"/>
                                        <p:tgtEl>
                                          <p:spTgt spid="3"/>
                                        </p:tgtEl>
                                      </p:cBhvr>
                                      <p:by x="115000" y="115000"/>
                                    </p:animScale>
                                  </p:childTnLst>
                                </p:cTn>
                              </p:par>
                              <p:par>
                                <p:cTn id="12" presetID="50" presetClass="entr" presetSubtype="0" decel="100000" fill="hold" nodeType="withEffect">
                                  <p:stCondLst>
                                    <p:cond delay="120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750" fill="hold"/>
                                        <p:tgtEl>
                                          <p:spTgt spid="9"/>
                                        </p:tgtEl>
                                        <p:attrNameLst>
                                          <p:attrName>ppt_w</p:attrName>
                                        </p:attrNameLst>
                                      </p:cBhvr>
                                      <p:tavLst>
                                        <p:tav tm="0">
                                          <p:val>
                                            <p:strVal val="#ppt_w+.3"/>
                                          </p:val>
                                        </p:tav>
                                        <p:tav tm="100000">
                                          <p:val>
                                            <p:strVal val="#ppt_w"/>
                                          </p:val>
                                        </p:tav>
                                      </p:tavLst>
                                    </p:anim>
                                    <p:anim calcmode="lin" valueType="num">
                                      <p:cBhvr>
                                        <p:cTn id="15" dur="750" fill="hold"/>
                                        <p:tgtEl>
                                          <p:spTgt spid="9"/>
                                        </p:tgtEl>
                                        <p:attrNameLst>
                                          <p:attrName>ppt_h</p:attrName>
                                        </p:attrNameLst>
                                      </p:cBhvr>
                                      <p:tavLst>
                                        <p:tav tm="0">
                                          <p:val>
                                            <p:strVal val="#ppt_h"/>
                                          </p:val>
                                        </p:tav>
                                        <p:tav tm="100000">
                                          <p:val>
                                            <p:strVal val="#ppt_h"/>
                                          </p:val>
                                        </p:tav>
                                      </p:tavLst>
                                    </p:anim>
                                    <p:animEffect transition="in" filter="fade">
                                      <p:cBhvr>
                                        <p:cTn id="16" dur="75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3667125"/>
            <a:ext cx="9144000" cy="76200"/>
          </a:xfrm>
          <a:prstGeom prst="rect">
            <a:avLst/>
          </a:prstGeom>
          <a:solidFill>
            <a:srgbClr val="453D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7" name="矩形 6"/>
          <p:cNvSpPr/>
          <p:nvPr/>
        </p:nvSpPr>
        <p:spPr>
          <a:xfrm>
            <a:off x="0" y="2695575"/>
            <a:ext cx="9144000" cy="971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1" name="文本框 10"/>
          <p:cNvSpPr txBox="1"/>
          <p:nvPr/>
        </p:nvSpPr>
        <p:spPr>
          <a:xfrm>
            <a:off x="96838" y="2889250"/>
            <a:ext cx="8297862" cy="707886"/>
          </a:xfrm>
          <a:prstGeom prst="rect">
            <a:avLst/>
          </a:prstGeom>
          <a:noFill/>
          <a:ln w="9525">
            <a:noFill/>
          </a:ln>
        </p:spPr>
        <p:txBody>
          <a:bodyPr>
            <a:spAutoFit/>
          </a:bodyPr>
          <a:lstStyle/>
          <a:p>
            <a:pPr algn="ctr"/>
            <a:r>
              <a:rPr lang="en-US" altLang="zh-CN" sz="4000" b="1" dirty="0">
                <a:solidFill>
                  <a:schemeClr val="bg1"/>
                </a:solidFill>
                <a:latin typeface="Verdana" panose="020B0604030504040204" pitchFamily="34" charset="0"/>
              </a:rPr>
              <a:t>4.8    </a:t>
            </a:r>
            <a:r>
              <a:rPr lang="zh-CN" altLang="en-US" sz="4000" b="1" dirty="0" smtClean="0">
                <a:solidFill>
                  <a:schemeClr val="bg1"/>
                </a:solidFill>
                <a:latin typeface="Verdana" panose="020B0604030504040204" pitchFamily="34" charset="0"/>
              </a:rPr>
              <a:t>电子</a:t>
            </a:r>
            <a:r>
              <a:rPr lang="zh-CN" altLang="en-US" sz="4000" b="1" dirty="0">
                <a:solidFill>
                  <a:schemeClr val="bg1"/>
                </a:solidFill>
                <a:latin typeface="Verdana" panose="020B0604030504040204" pitchFamily="34" charset="0"/>
              </a:rPr>
              <a:t>示波器的使用</a:t>
            </a:r>
            <a:endParaRPr lang="zh-CN" altLang="en-US" sz="4000" b="1" dirty="0">
              <a:solidFill>
                <a:schemeClr val="bg1"/>
              </a:solidFill>
              <a:latin typeface="Verdana" panose="020B0604030504040204" pitchFamily="34" charset="0"/>
            </a:endParaRPr>
          </a:p>
        </p:txBody>
      </p:sp>
      <p:sp>
        <p:nvSpPr>
          <p:cNvPr id="15" name="矩形 14"/>
          <p:cNvSpPr/>
          <p:nvPr/>
        </p:nvSpPr>
        <p:spPr>
          <a:xfrm>
            <a:off x="8301038" y="2193925"/>
            <a:ext cx="338138" cy="323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6" name="矩形 15"/>
          <p:cNvSpPr/>
          <p:nvPr/>
        </p:nvSpPr>
        <p:spPr>
          <a:xfrm>
            <a:off x="8077200" y="1895475"/>
            <a:ext cx="207963" cy="2381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5" name="Freeform 5"/>
          <p:cNvSpPr>
            <a:spLocks noEditPoints="1"/>
          </p:cNvSpPr>
          <p:nvPr/>
        </p:nvSpPr>
        <p:spPr>
          <a:xfrm>
            <a:off x="8077200" y="2797175"/>
            <a:ext cx="415925" cy="488950"/>
          </a:xfrm>
          <a:custGeom>
            <a:avLst/>
            <a:gdLst/>
            <a:ahLst/>
            <a:cxnLst>
              <a:cxn ang="0">
                <a:pos x="636004374" y="1726629135"/>
              </a:cxn>
              <a:cxn ang="0">
                <a:pos x="1234599964" y="2058675080"/>
              </a:cxn>
              <a:cxn ang="0">
                <a:pos x="1234599964" y="2058675080"/>
              </a:cxn>
              <a:cxn ang="0">
                <a:pos x="1833195554" y="1726629135"/>
              </a:cxn>
              <a:cxn ang="0">
                <a:pos x="1272014864" y="1195360513"/>
              </a:cxn>
              <a:cxn ang="0">
                <a:pos x="2147483647" y="1062545394"/>
              </a:cxn>
              <a:cxn ang="0">
                <a:pos x="2057666607" y="1527406458"/>
              </a:cxn>
              <a:cxn ang="0">
                <a:pos x="2095075390" y="996137835"/>
              </a:cxn>
              <a:cxn ang="0">
                <a:pos x="2095075390" y="796907008"/>
              </a:cxn>
              <a:cxn ang="0">
                <a:pos x="1945428022" y="1527406458"/>
              </a:cxn>
              <a:cxn ang="0">
                <a:pos x="2147483647" y="2125082639"/>
              </a:cxn>
              <a:cxn ang="0">
                <a:pos x="2147483647" y="2147483647"/>
              </a:cxn>
              <a:cxn ang="0">
                <a:pos x="2147483647" y="2147483647"/>
              </a:cxn>
              <a:cxn ang="0">
                <a:pos x="1084952596" y="2147483647"/>
              </a:cxn>
              <a:cxn ang="0">
                <a:pos x="2147483647" y="2147483647"/>
              </a:cxn>
              <a:cxn ang="0">
                <a:pos x="1122361379" y="2147483647"/>
              </a:cxn>
              <a:cxn ang="0">
                <a:pos x="1047537695" y="2147483647"/>
              </a:cxn>
              <a:cxn ang="0">
                <a:pos x="112238585" y="1660221576"/>
              </a:cxn>
              <a:cxn ang="0">
                <a:pos x="523771906" y="1527406458"/>
              </a:cxn>
              <a:cxn ang="0">
                <a:pos x="37414900" y="664091890"/>
              </a:cxn>
              <a:cxn ang="0">
                <a:pos x="1197185064" y="0"/>
              </a:cxn>
              <a:cxn ang="0">
                <a:pos x="2147483647" y="597684331"/>
              </a:cxn>
              <a:cxn ang="0">
                <a:pos x="2147483647" y="929722127"/>
              </a:cxn>
              <a:cxn ang="0">
                <a:pos x="2147483647" y="1062545394"/>
              </a:cxn>
              <a:cxn ang="0">
                <a:pos x="2147483647" y="597684331"/>
              </a:cxn>
              <a:cxn ang="0">
                <a:pos x="1234599964" y="265638386"/>
              </a:cxn>
              <a:cxn ang="0">
                <a:pos x="1234599964" y="531268623"/>
              </a:cxn>
              <a:cxn ang="0">
                <a:pos x="2020251706" y="664091890"/>
              </a:cxn>
              <a:cxn ang="0">
                <a:pos x="1197185064" y="2147483647"/>
              </a:cxn>
              <a:cxn ang="0">
                <a:pos x="2147483647" y="2147483647"/>
              </a:cxn>
              <a:cxn ang="0">
                <a:pos x="1197185064" y="2147483647"/>
              </a:cxn>
              <a:cxn ang="0">
                <a:pos x="2147483647" y="2147483647"/>
              </a:cxn>
              <a:cxn ang="0">
                <a:pos x="1197185064" y="2147483647"/>
              </a:cxn>
              <a:cxn ang="0">
                <a:pos x="1197185064" y="2147483647"/>
              </a:cxn>
              <a:cxn ang="0">
                <a:pos x="2147483647" y="2147483647"/>
              </a:cxn>
            </a:cxnLst>
            <a:rect l="0" t="0" r="0" b="0"/>
            <a:pathLst>
              <a:path w="68" h="60">
                <a:moveTo>
                  <a:pt x="17" y="14"/>
                </a:moveTo>
                <a:cubicBezTo>
                  <a:pt x="17" y="26"/>
                  <a:pt x="17" y="26"/>
                  <a:pt x="17" y="26"/>
                </a:cubicBezTo>
                <a:cubicBezTo>
                  <a:pt x="17" y="26"/>
                  <a:pt x="18" y="27"/>
                  <a:pt x="18" y="27"/>
                </a:cubicBezTo>
                <a:cubicBezTo>
                  <a:pt x="22" y="28"/>
                  <a:pt x="29" y="31"/>
                  <a:pt x="33" y="31"/>
                </a:cubicBezTo>
                <a:cubicBezTo>
                  <a:pt x="33" y="31"/>
                  <a:pt x="33" y="31"/>
                  <a:pt x="33" y="31"/>
                </a:cubicBezTo>
                <a:cubicBezTo>
                  <a:pt x="33" y="31"/>
                  <a:pt x="33" y="31"/>
                  <a:pt x="33" y="31"/>
                </a:cubicBezTo>
                <a:cubicBezTo>
                  <a:pt x="36" y="31"/>
                  <a:pt x="39" y="30"/>
                  <a:pt x="41" y="30"/>
                </a:cubicBezTo>
                <a:cubicBezTo>
                  <a:pt x="45" y="29"/>
                  <a:pt x="47" y="27"/>
                  <a:pt x="49" y="26"/>
                </a:cubicBezTo>
                <a:cubicBezTo>
                  <a:pt x="49" y="14"/>
                  <a:pt x="49" y="14"/>
                  <a:pt x="49" y="14"/>
                </a:cubicBezTo>
                <a:cubicBezTo>
                  <a:pt x="34" y="18"/>
                  <a:pt x="34" y="18"/>
                  <a:pt x="34" y="18"/>
                </a:cubicBezTo>
                <a:cubicBezTo>
                  <a:pt x="17" y="14"/>
                  <a:pt x="17" y="14"/>
                  <a:pt x="17" y="14"/>
                </a:cubicBezTo>
                <a:close/>
                <a:moveTo>
                  <a:pt x="59" y="16"/>
                </a:moveTo>
                <a:cubicBezTo>
                  <a:pt x="61" y="23"/>
                  <a:pt x="61" y="23"/>
                  <a:pt x="61" y="23"/>
                </a:cubicBezTo>
                <a:cubicBezTo>
                  <a:pt x="59" y="25"/>
                  <a:pt x="57" y="25"/>
                  <a:pt x="55" y="23"/>
                </a:cubicBezTo>
                <a:cubicBezTo>
                  <a:pt x="56" y="16"/>
                  <a:pt x="56" y="16"/>
                  <a:pt x="56" y="16"/>
                </a:cubicBezTo>
                <a:cubicBezTo>
                  <a:pt x="56" y="16"/>
                  <a:pt x="56" y="16"/>
                  <a:pt x="56" y="15"/>
                </a:cubicBezTo>
                <a:cubicBezTo>
                  <a:pt x="56" y="15"/>
                  <a:pt x="56" y="14"/>
                  <a:pt x="56" y="14"/>
                </a:cubicBezTo>
                <a:cubicBezTo>
                  <a:pt x="56" y="12"/>
                  <a:pt x="56" y="12"/>
                  <a:pt x="56" y="12"/>
                </a:cubicBezTo>
                <a:cubicBezTo>
                  <a:pt x="52" y="13"/>
                  <a:pt x="52" y="13"/>
                  <a:pt x="52" y="13"/>
                </a:cubicBezTo>
                <a:cubicBezTo>
                  <a:pt x="52" y="23"/>
                  <a:pt x="52" y="23"/>
                  <a:pt x="52" y="23"/>
                </a:cubicBezTo>
                <a:cubicBezTo>
                  <a:pt x="68" y="30"/>
                  <a:pt x="68" y="30"/>
                  <a:pt x="68" y="30"/>
                </a:cubicBezTo>
                <a:cubicBezTo>
                  <a:pt x="68" y="32"/>
                  <a:pt x="68" y="32"/>
                  <a:pt x="68" y="32"/>
                </a:cubicBezTo>
                <a:cubicBezTo>
                  <a:pt x="68" y="34"/>
                  <a:pt x="68" y="34"/>
                  <a:pt x="68" y="34"/>
                </a:cubicBezTo>
                <a:cubicBezTo>
                  <a:pt x="68" y="34"/>
                  <a:pt x="68" y="34"/>
                  <a:pt x="68" y="34"/>
                </a:cubicBezTo>
                <a:cubicBezTo>
                  <a:pt x="68" y="34"/>
                  <a:pt x="68" y="34"/>
                  <a:pt x="68" y="34"/>
                </a:cubicBezTo>
                <a:cubicBezTo>
                  <a:pt x="67" y="34"/>
                  <a:pt x="67" y="34"/>
                  <a:pt x="67" y="34"/>
                </a:cubicBezTo>
                <a:cubicBezTo>
                  <a:pt x="30" y="44"/>
                  <a:pt x="30" y="44"/>
                  <a:pt x="30" y="44"/>
                </a:cubicBezTo>
                <a:cubicBezTo>
                  <a:pt x="29" y="46"/>
                  <a:pt x="29" y="48"/>
                  <a:pt x="29" y="50"/>
                </a:cubicBezTo>
                <a:cubicBezTo>
                  <a:pt x="29" y="52"/>
                  <a:pt x="29" y="54"/>
                  <a:pt x="30" y="56"/>
                </a:cubicBezTo>
                <a:cubicBezTo>
                  <a:pt x="68" y="45"/>
                  <a:pt x="68" y="45"/>
                  <a:pt x="68" y="45"/>
                </a:cubicBezTo>
                <a:cubicBezTo>
                  <a:pt x="68" y="48"/>
                  <a:pt x="68" y="48"/>
                  <a:pt x="68" y="48"/>
                </a:cubicBezTo>
                <a:cubicBezTo>
                  <a:pt x="30" y="60"/>
                  <a:pt x="30" y="60"/>
                  <a:pt x="30" y="60"/>
                </a:cubicBezTo>
                <a:cubicBezTo>
                  <a:pt x="29" y="60"/>
                  <a:pt x="29" y="60"/>
                  <a:pt x="29" y="60"/>
                </a:cubicBezTo>
                <a:cubicBezTo>
                  <a:pt x="28" y="59"/>
                  <a:pt x="28" y="59"/>
                  <a:pt x="28" y="59"/>
                </a:cubicBezTo>
                <a:cubicBezTo>
                  <a:pt x="3" y="38"/>
                  <a:pt x="3" y="38"/>
                  <a:pt x="3" y="38"/>
                </a:cubicBezTo>
                <a:cubicBezTo>
                  <a:pt x="2" y="34"/>
                  <a:pt x="1" y="30"/>
                  <a:pt x="3" y="25"/>
                </a:cubicBezTo>
                <a:cubicBezTo>
                  <a:pt x="3" y="25"/>
                  <a:pt x="3" y="25"/>
                  <a:pt x="3" y="25"/>
                </a:cubicBezTo>
                <a:cubicBezTo>
                  <a:pt x="14" y="23"/>
                  <a:pt x="14" y="23"/>
                  <a:pt x="14" y="23"/>
                </a:cubicBezTo>
                <a:cubicBezTo>
                  <a:pt x="14" y="13"/>
                  <a:pt x="14" y="13"/>
                  <a:pt x="14" y="13"/>
                </a:cubicBezTo>
                <a:cubicBezTo>
                  <a:pt x="1" y="10"/>
                  <a:pt x="1" y="10"/>
                  <a:pt x="1" y="10"/>
                </a:cubicBezTo>
                <a:cubicBezTo>
                  <a:pt x="0" y="8"/>
                  <a:pt x="0" y="8"/>
                  <a:pt x="0" y="8"/>
                </a:cubicBezTo>
                <a:cubicBezTo>
                  <a:pt x="32" y="0"/>
                  <a:pt x="32" y="0"/>
                  <a:pt x="32" y="0"/>
                </a:cubicBezTo>
                <a:cubicBezTo>
                  <a:pt x="65" y="7"/>
                  <a:pt x="65" y="7"/>
                  <a:pt x="65" y="7"/>
                </a:cubicBezTo>
                <a:cubicBezTo>
                  <a:pt x="65" y="9"/>
                  <a:pt x="65" y="9"/>
                  <a:pt x="65" y="9"/>
                </a:cubicBezTo>
                <a:cubicBezTo>
                  <a:pt x="59" y="11"/>
                  <a:pt x="59" y="11"/>
                  <a:pt x="59" y="11"/>
                </a:cubicBezTo>
                <a:cubicBezTo>
                  <a:pt x="59" y="14"/>
                  <a:pt x="59" y="14"/>
                  <a:pt x="59" y="14"/>
                </a:cubicBezTo>
                <a:cubicBezTo>
                  <a:pt x="59" y="14"/>
                  <a:pt x="59" y="15"/>
                  <a:pt x="59" y="15"/>
                </a:cubicBezTo>
                <a:cubicBezTo>
                  <a:pt x="59" y="16"/>
                  <a:pt x="59" y="16"/>
                  <a:pt x="59" y="16"/>
                </a:cubicBezTo>
                <a:close/>
                <a:moveTo>
                  <a:pt x="54" y="10"/>
                </a:moveTo>
                <a:cubicBezTo>
                  <a:pt x="58" y="9"/>
                  <a:pt x="58" y="9"/>
                  <a:pt x="58" y="9"/>
                </a:cubicBezTo>
                <a:cubicBezTo>
                  <a:pt x="36" y="5"/>
                  <a:pt x="36" y="5"/>
                  <a:pt x="36" y="5"/>
                </a:cubicBezTo>
                <a:cubicBezTo>
                  <a:pt x="36" y="4"/>
                  <a:pt x="34" y="4"/>
                  <a:pt x="33" y="4"/>
                </a:cubicBezTo>
                <a:cubicBezTo>
                  <a:pt x="31" y="4"/>
                  <a:pt x="29" y="5"/>
                  <a:pt x="29" y="6"/>
                </a:cubicBezTo>
                <a:cubicBezTo>
                  <a:pt x="29" y="7"/>
                  <a:pt x="31" y="8"/>
                  <a:pt x="33" y="8"/>
                </a:cubicBezTo>
                <a:cubicBezTo>
                  <a:pt x="34" y="8"/>
                  <a:pt x="35" y="8"/>
                  <a:pt x="36" y="7"/>
                </a:cubicBezTo>
                <a:cubicBezTo>
                  <a:pt x="54" y="10"/>
                  <a:pt x="54" y="10"/>
                  <a:pt x="54" y="10"/>
                </a:cubicBezTo>
                <a:close/>
                <a:moveTo>
                  <a:pt x="32" y="52"/>
                </a:moveTo>
                <a:cubicBezTo>
                  <a:pt x="32" y="53"/>
                  <a:pt x="32" y="53"/>
                  <a:pt x="32" y="53"/>
                </a:cubicBezTo>
                <a:cubicBezTo>
                  <a:pt x="67" y="43"/>
                  <a:pt x="67" y="43"/>
                  <a:pt x="67" y="43"/>
                </a:cubicBezTo>
                <a:cubicBezTo>
                  <a:pt x="67" y="42"/>
                  <a:pt x="67" y="42"/>
                  <a:pt x="67" y="42"/>
                </a:cubicBezTo>
                <a:cubicBezTo>
                  <a:pt x="32" y="52"/>
                  <a:pt x="32" y="52"/>
                  <a:pt x="32" y="52"/>
                </a:cubicBezTo>
                <a:close/>
                <a:moveTo>
                  <a:pt x="32" y="49"/>
                </a:moveTo>
                <a:cubicBezTo>
                  <a:pt x="32" y="49"/>
                  <a:pt x="32" y="49"/>
                  <a:pt x="32" y="49"/>
                </a:cubicBezTo>
                <a:cubicBezTo>
                  <a:pt x="67" y="40"/>
                  <a:pt x="67" y="40"/>
                  <a:pt x="67" y="40"/>
                </a:cubicBezTo>
                <a:cubicBezTo>
                  <a:pt x="67" y="39"/>
                  <a:pt x="67" y="39"/>
                  <a:pt x="67" y="39"/>
                </a:cubicBezTo>
                <a:cubicBezTo>
                  <a:pt x="32" y="49"/>
                  <a:pt x="32" y="49"/>
                  <a:pt x="32" y="49"/>
                </a:cubicBezTo>
                <a:close/>
                <a:moveTo>
                  <a:pt x="31" y="46"/>
                </a:moveTo>
                <a:cubicBezTo>
                  <a:pt x="32" y="47"/>
                  <a:pt x="32" y="47"/>
                  <a:pt x="32" y="47"/>
                </a:cubicBezTo>
                <a:cubicBezTo>
                  <a:pt x="67" y="37"/>
                  <a:pt x="67" y="37"/>
                  <a:pt x="67" y="37"/>
                </a:cubicBezTo>
                <a:cubicBezTo>
                  <a:pt x="67" y="36"/>
                  <a:pt x="67" y="36"/>
                  <a:pt x="67" y="36"/>
                </a:cubicBezTo>
                <a:lnTo>
                  <a:pt x="31" y="46"/>
                </a:lnTo>
                <a:close/>
              </a:path>
            </a:pathLst>
          </a:custGeom>
          <a:solidFill>
            <a:schemeClr val="bg1">
              <a:alpha val="100000"/>
            </a:schemeClr>
          </a:solidFill>
          <a:ln w="9525">
            <a:noFill/>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par>
                                <p:cTn id="11" presetID="22" presetClass="entr" presetSubtype="8" fill="hold" grpId="0" nodeType="withEffect">
                                  <p:stCondLst>
                                    <p:cond delay="120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42" presetClass="entr" presetSubtype="0" fill="hold" nodeType="withEffect">
                                  <p:stCondLst>
                                    <p:cond delay="1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anim calcmode="lin" valueType="num">
                                      <p:cBhvr>
                                        <p:cTn id="17" dur="500" fill="hold"/>
                                        <p:tgtEl>
                                          <p:spTgt spid="5"/>
                                        </p:tgtEl>
                                        <p:attrNameLst>
                                          <p:attrName>ppt_x</p:attrName>
                                        </p:attrNameLst>
                                      </p:cBhvr>
                                      <p:tavLst>
                                        <p:tav tm="0">
                                          <p:val>
                                            <p:strVal val="#ppt_x"/>
                                          </p:val>
                                        </p:tav>
                                        <p:tav tm="100000">
                                          <p:val>
                                            <p:strVal val="#ppt_x"/>
                                          </p:val>
                                        </p:tav>
                                      </p:tavLst>
                                    </p:anim>
                                    <p:anim calcmode="lin" valueType="num">
                                      <p:cBhvr>
                                        <p:cTn id="18" dur="500" fill="hold"/>
                                        <p:tgtEl>
                                          <p:spTgt spid="5"/>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16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200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7" grpId="0" bldLvl="0" animBg="1"/>
      <p:bldP spid="11" grpId="0"/>
      <p:bldP spid="15" grpId="0" bldLvl="0" animBg="1"/>
      <p:bldP spid="16"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1"/>
          <p:cNvSpPr txBox="1">
            <a:spLocks noGrp="1"/>
          </p:cNvSpPr>
          <p:nvPr>
            <p:ph type="sldNum" sz="quarter" idx="4"/>
          </p:nvPr>
        </p:nvSpPr>
        <p:spPr>
          <a:xfrm>
            <a:off x="8101013" y="6405563"/>
            <a:ext cx="1042987" cy="365125"/>
          </a:xfrm>
          <a:noFill/>
          <a:ln>
            <a:noFill/>
          </a:ln>
        </p:spPr>
        <p:txBody>
          <a:bodyPr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5pPr>
          </a:lstStyle>
          <a:p>
            <a:pPr lvl="0" algn="ctr" eaLnBrk="1" hangingPunct="1"/>
            <a:fld id="{9A0DB2DC-4C9A-4742-B13C-FB6460FD3503}" type="slidenum">
              <a:rPr lang="zh-CN" altLang="en-US" sz="2000" b="1" dirty="0">
                <a:solidFill>
                  <a:schemeClr val="bg1"/>
                </a:solidFill>
              </a:rPr>
            </a:fld>
            <a:endParaRPr lang="zh-CN" altLang="en-US" sz="2000" b="1" dirty="0">
              <a:solidFill>
                <a:schemeClr val="bg1"/>
              </a:solidFill>
            </a:endParaRPr>
          </a:p>
        </p:txBody>
      </p:sp>
      <p:sp>
        <p:nvSpPr>
          <p:cNvPr id="21507" name="文本框 3"/>
          <p:cNvSpPr txBox="1"/>
          <p:nvPr/>
        </p:nvSpPr>
        <p:spPr>
          <a:xfrm>
            <a:off x="304800" y="1044575"/>
            <a:ext cx="8616950" cy="2491740"/>
          </a:xfrm>
          <a:prstGeom prst="rect">
            <a:avLst/>
          </a:prstGeom>
          <a:noFill/>
          <a:ln w="9525">
            <a:noFill/>
          </a:ln>
        </p:spPr>
        <p:txBody>
          <a:bodyPr>
            <a:spAutoFit/>
          </a:bodyPr>
          <a:lstStyle/>
          <a:p>
            <a:pPr>
              <a:lnSpc>
                <a:spcPct val="200000"/>
              </a:lnSpc>
            </a:pPr>
            <a:r>
              <a:rPr lang="en-US" altLang="zh-CN" sz="2000" b="1" dirty="0">
                <a:solidFill>
                  <a:srgbClr val="C00000"/>
                </a:solidFill>
                <a:latin typeface="Arial" panose="020B0604020202020204" pitchFamily="34" charset="0"/>
                <a:ea typeface="宋体" panose="02010600030101010101" pitchFamily="2" charset="-122"/>
              </a:rPr>
              <a:t>1</a:t>
            </a:r>
            <a:r>
              <a:rPr lang="zh-CN" altLang="en-US" sz="2000" b="1" dirty="0">
                <a:solidFill>
                  <a:srgbClr val="C00000"/>
                </a:solidFill>
                <a:latin typeface="Arial" panose="020B0604020202020204" pitchFamily="34" charset="0"/>
                <a:ea typeface="宋体" panose="02010600030101010101" pitchFamily="2" charset="-122"/>
              </a:rPr>
              <a:t>、连接电路。</a:t>
            </a:r>
            <a:endParaRPr lang="zh-CN" altLang="en-US" b="1" dirty="0">
              <a:solidFill>
                <a:schemeClr val="accent1"/>
              </a:solidFill>
              <a:latin typeface="Times New Roman" panose="02020603050405020304" pitchFamily="18" charset="0"/>
              <a:ea typeface="宋体" panose="02010600030101010101" pitchFamily="2" charset="-122"/>
            </a:endParaRPr>
          </a:p>
          <a:p>
            <a:pPr>
              <a:lnSpc>
                <a:spcPct val="200000"/>
              </a:lnSpc>
            </a:pPr>
            <a:r>
              <a:rPr lang="en-US" altLang="zh-CN" sz="2000" b="1" dirty="0">
                <a:solidFill>
                  <a:srgbClr val="C00000"/>
                </a:solidFill>
                <a:latin typeface="Times New Roman" panose="02020603050405020304" pitchFamily="18" charset="0"/>
                <a:ea typeface="宋体" panose="02010600030101010101" pitchFamily="2" charset="-122"/>
              </a:rPr>
              <a:t>2</a:t>
            </a:r>
            <a:r>
              <a:rPr lang="zh-CN" altLang="en-US" sz="2000" b="1" dirty="0">
                <a:solidFill>
                  <a:srgbClr val="C00000"/>
                </a:solidFill>
                <a:latin typeface="Times New Roman" panose="02020603050405020304" pitchFamily="18" charset="0"/>
                <a:ea typeface="宋体" panose="02010600030101010101" pitchFamily="2" charset="-122"/>
              </a:rPr>
              <a:t>、测绘基本磁化曲线：</a:t>
            </a:r>
            <a:endParaRPr lang="zh-CN" altLang="en-US" b="1" dirty="0">
              <a:solidFill>
                <a:schemeClr val="accent1"/>
              </a:solidFill>
              <a:latin typeface="Times New Roman" panose="02020603050405020304" pitchFamily="18" charset="0"/>
              <a:ea typeface="宋体" panose="02010600030101010101" pitchFamily="2" charset="-122"/>
            </a:endParaRPr>
          </a:p>
          <a:p>
            <a:pPr>
              <a:lnSpc>
                <a:spcPct val="200000"/>
              </a:lnSpc>
            </a:pPr>
            <a:r>
              <a:rPr lang="en-US" altLang="zh-CN" sz="2000" b="1" dirty="0">
                <a:solidFill>
                  <a:srgbClr val="C00000"/>
                </a:solidFill>
                <a:latin typeface="Times New Roman" panose="02020603050405020304" pitchFamily="18" charset="0"/>
                <a:ea typeface="宋体" panose="02010600030101010101" pitchFamily="2" charset="-122"/>
                <a:sym typeface="微软雅黑" panose="020B0503020204020204" pitchFamily="34" charset="-122"/>
              </a:rPr>
              <a:t>3</a:t>
            </a:r>
            <a:r>
              <a:rPr lang="zh-CN" altLang="en-US" sz="2000" b="1" dirty="0">
                <a:solidFill>
                  <a:srgbClr val="C00000"/>
                </a:solidFill>
                <a:latin typeface="Times New Roman" panose="02020603050405020304" pitchFamily="18" charset="0"/>
                <a:ea typeface="宋体" panose="02010600030101010101" pitchFamily="2" charset="-122"/>
                <a:sym typeface="微软雅黑" panose="020B0503020204020204" pitchFamily="34" charset="-122"/>
              </a:rPr>
              <a:t>、测绘饱和磁滞回线：</a:t>
            </a:r>
            <a:endParaRPr lang="zh-CN" altLang="en-US" sz="2000" b="1" dirty="0">
              <a:solidFill>
                <a:srgbClr val="C00000"/>
              </a:solidFill>
              <a:latin typeface="Times New Roman" panose="02020603050405020304" pitchFamily="18" charset="0"/>
              <a:ea typeface="宋体" panose="02010600030101010101" pitchFamily="2" charset="-122"/>
              <a:sym typeface="微软雅黑" panose="020B0503020204020204" pitchFamily="34" charset="-122"/>
            </a:endParaRPr>
          </a:p>
          <a:p>
            <a:pPr>
              <a:lnSpc>
                <a:spcPct val="200000"/>
              </a:lnSpc>
            </a:pPr>
            <a:r>
              <a:rPr lang="zh-CN" altLang="en-US" b="1" dirty="0">
                <a:solidFill>
                  <a:schemeClr val="accent1"/>
                </a:solidFill>
                <a:latin typeface="Times New Roman" panose="02020603050405020304" pitchFamily="18" charset="0"/>
                <a:ea typeface="宋体" panose="02010600030101010101" pitchFamily="2" charset="-122"/>
                <a:sym typeface="微软雅黑" panose="020B0503020204020204" pitchFamily="34" charset="-122"/>
              </a:rPr>
              <a:t>       </a:t>
            </a:r>
            <a:endParaRPr lang="zh-CN" altLang="en-US" b="1" dirty="0">
              <a:solidFill>
                <a:schemeClr val="accent1"/>
              </a:solidFill>
              <a:latin typeface="Arial" panose="020B0604020202020204" pitchFamily="34" charset="0"/>
              <a:ea typeface="宋体" panose="02010600030101010101" pitchFamily="2" charset="-122"/>
              <a:sym typeface="微软雅黑" panose="020B0503020204020204" pitchFamily="34" charset="-122"/>
            </a:endParaRPr>
          </a:p>
        </p:txBody>
      </p:sp>
      <p:sp>
        <p:nvSpPr>
          <p:cNvPr id="21508" name="文本框 10"/>
          <p:cNvSpPr txBox="1"/>
          <p:nvPr/>
        </p:nvSpPr>
        <p:spPr>
          <a:xfrm>
            <a:off x="522288" y="296228"/>
            <a:ext cx="4049712" cy="523875"/>
          </a:xfrm>
          <a:prstGeom prst="rect">
            <a:avLst/>
          </a:prstGeom>
          <a:noFill/>
          <a:ln w="9525">
            <a:noFill/>
          </a:ln>
        </p:spPr>
        <p:txBody>
          <a:bodyPr>
            <a:spAutoFit/>
          </a:bodyPr>
          <a:lstStyle/>
          <a:p>
            <a:r>
              <a:rPr lang="zh-CN" altLang="en-US" sz="2800" b="1" dirty="0">
                <a:latin typeface="微软雅黑" panose="020B0503020204020204" pitchFamily="34" charset="-122"/>
              </a:rPr>
              <a:t>实验内容</a:t>
            </a:r>
            <a:endParaRPr lang="zh-CN" altLang="en-US" sz="2800" b="1" dirty="0">
              <a:latin typeface="微软雅黑" panose="020B0503020204020204" pitchFamily="34" charset="-122"/>
            </a:endParaRPr>
          </a:p>
        </p:txBody>
      </p:sp>
      <p:grpSp>
        <p:nvGrpSpPr>
          <p:cNvPr id="2" name="组合 1"/>
          <p:cNvGrpSpPr/>
          <p:nvPr/>
        </p:nvGrpSpPr>
        <p:grpSpPr>
          <a:xfrm>
            <a:off x="-38735" y="3535680"/>
            <a:ext cx="8623935" cy="3054350"/>
            <a:chOff x="-61" y="5568"/>
            <a:chExt cx="13581" cy="4810"/>
          </a:xfrm>
        </p:grpSpPr>
        <p:grpSp>
          <p:nvGrpSpPr>
            <p:cNvPr id="22531" name="组合 17"/>
            <p:cNvGrpSpPr/>
            <p:nvPr/>
          </p:nvGrpSpPr>
          <p:grpSpPr>
            <a:xfrm>
              <a:off x="-61" y="5568"/>
              <a:ext cx="7900" cy="4788"/>
              <a:chOff x="272" y="3973"/>
              <a:chExt cx="9127" cy="6662"/>
            </a:xfrm>
          </p:grpSpPr>
          <p:pic>
            <p:nvPicPr>
              <p:cNvPr id="24594" name="图片 4" descr="IMG_20160509_172017"/>
              <p:cNvPicPr>
                <a:picLocks noChangeAspect="1"/>
              </p:cNvPicPr>
              <p:nvPr/>
            </p:nvPicPr>
            <p:blipFill>
              <a:blip r:embed="rId1"/>
              <a:srcRect l="7016" t="31577" b="12904"/>
              <a:stretch>
                <a:fillRect/>
              </a:stretch>
            </p:blipFill>
            <p:spPr>
              <a:xfrm>
                <a:off x="1091" y="4284"/>
                <a:ext cx="8308" cy="6351"/>
              </a:xfrm>
              <a:prstGeom prst="rect">
                <a:avLst/>
              </a:prstGeom>
              <a:noFill/>
              <a:ln w="9525">
                <a:noFill/>
              </a:ln>
            </p:spPr>
          </p:pic>
          <p:grpSp>
            <p:nvGrpSpPr>
              <p:cNvPr id="24595" name="组合 13"/>
              <p:cNvGrpSpPr/>
              <p:nvPr/>
            </p:nvGrpSpPr>
            <p:grpSpPr>
              <a:xfrm>
                <a:off x="272" y="4790"/>
                <a:ext cx="4123" cy="2229"/>
                <a:chOff x="272" y="4790"/>
                <a:chExt cx="4123" cy="2229"/>
              </a:xfrm>
            </p:grpSpPr>
            <p:grpSp>
              <p:nvGrpSpPr>
                <p:cNvPr id="24599" name="组合 9"/>
                <p:cNvGrpSpPr/>
                <p:nvPr/>
              </p:nvGrpSpPr>
              <p:grpSpPr>
                <a:xfrm>
                  <a:off x="272" y="5607"/>
                  <a:ext cx="1425" cy="1412"/>
                  <a:chOff x="272" y="5607"/>
                  <a:chExt cx="1425" cy="1412"/>
                </a:xfrm>
              </p:grpSpPr>
              <p:cxnSp>
                <p:nvCxnSpPr>
                  <p:cNvPr id="13" name="直接箭头连接符 12"/>
                  <p:cNvCxnSpPr/>
                  <p:nvPr/>
                </p:nvCxnSpPr>
                <p:spPr>
                  <a:xfrm flipH="1" flipV="1">
                    <a:off x="736" y="6310"/>
                    <a:ext cx="961" cy="709"/>
                  </a:xfrm>
                  <a:prstGeom prst="straightConnector1">
                    <a:avLst/>
                  </a:prstGeom>
                  <a:ln w="28575">
                    <a:solidFill>
                      <a:srgbClr val="FF0000"/>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24604" name="文本框 8"/>
                  <p:cNvSpPr txBox="1"/>
                  <p:nvPr/>
                </p:nvSpPr>
                <p:spPr>
                  <a:xfrm>
                    <a:off x="272" y="5607"/>
                    <a:ext cx="1245" cy="874"/>
                  </a:xfrm>
                  <a:prstGeom prst="rect">
                    <a:avLst/>
                  </a:prstGeom>
                  <a:noFill/>
                  <a:ln w="9525">
                    <a:noFill/>
                  </a:ln>
                </p:spPr>
                <p:txBody>
                  <a:bodyPr>
                    <a:spAutoFit/>
                  </a:bodyPr>
                  <a:lstStyle/>
                  <a:p>
                    <a:r>
                      <a:rPr lang="en-US" altLang="zh-CN" sz="2000" dirty="0">
                        <a:solidFill>
                          <a:srgbClr val="FF0000"/>
                        </a:solidFill>
                        <a:latin typeface="Times New Roman" panose="02020603050405020304" pitchFamily="18" charset="0"/>
                        <a:ea typeface="宋体" panose="02010600030101010101" pitchFamily="2" charset="-122"/>
                      </a:rPr>
                      <a:t>Sx</a:t>
                    </a:r>
                    <a:endParaRPr lang="en-US" altLang="zh-CN" sz="2000" dirty="0">
                      <a:solidFill>
                        <a:srgbClr val="FF0000"/>
                      </a:solidFill>
                      <a:latin typeface="Times New Roman" panose="02020603050405020304" pitchFamily="18" charset="0"/>
                      <a:ea typeface="宋体" panose="02010600030101010101" pitchFamily="2" charset="-122"/>
                    </a:endParaRPr>
                  </a:p>
                </p:txBody>
              </p:sp>
            </p:grpSp>
            <p:grpSp>
              <p:nvGrpSpPr>
                <p:cNvPr id="24600" name="组合 10"/>
                <p:cNvGrpSpPr/>
                <p:nvPr/>
              </p:nvGrpSpPr>
              <p:grpSpPr>
                <a:xfrm>
                  <a:off x="3334" y="4790"/>
                  <a:ext cx="1061" cy="1755"/>
                  <a:chOff x="535" y="5494"/>
                  <a:chExt cx="1061" cy="1755"/>
                </a:xfrm>
              </p:grpSpPr>
              <p:cxnSp>
                <p:nvCxnSpPr>
                  <p:cNvPr id="15" name="直接箭头连接符 14"/>
                  <p:cNvCxnSpPr/>
                  <p:nvPr/>
                </p:nvCxnSpPr>
                <p:spPr>
                  <a:xfrm flipH="1" flipV="1">
                    <a:off x="1015" y="6311"/>
                    <a:ext cx="581" cy="938"/>
                  </a:xfrm>
                  <a:prstGeom prst="straightConnector1">
                    <a:avLst/>
                  </a:prstGeom>
                  <a:ln w="28575">
                    <a:solidFill>
                      <a:srgbClr val="FF0000"/>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24602" name="文本框 12"/>
                  <p:cNvSpPr txBox="1"/>
                  <p:nvPr/>
                </p:nvSpPr>
                <p:spPr>
                  <a:xfrm>
                    <a:off x="535" y="5494"/>
                    <a:ext cx="942" cy="874"/>
                  </a:xfrm>
                  <a:prstGeom prst="rect">
                    <a:avLst/>
                  </a:prstGeom>
                  <a:noFill/>
                  <a:ln w="9525">
                    <a:noFill/>
                  </a:ln>
                </p:spPr>
                <p:txBody>
                  <a:bodyPr>
                    <a:spAutoFit/>
                  </a:bodyPr>
                  <a:lstStyle/>
                  <a:p>
                    <a:r>
                      <a:rPr lang="en-US" altLang="zh-CN" sz="2000" dirty="0">
                        <a:solidFill>
                          <a:srgbClr val="FF0000"/>
                        </a:solidFill>
                        <a:latin typeface="Times New Roman" panose="02020603050405020304" pitchFamily="18" charset="0"/>
                        <a:ea typeface="宋体" panose="02010600030101010101" pitchFamily="2" charset="-122"/>
                      </a:rPr>
                      <a:t>Sy</a:t>
                    </a:r>
                    <a:endParaRPr lang="en-US" altLang="zh-CN" sz="2000" dirty="0">
                      <a:solidFill>
                        <a:srgbClr val="FF0000"/>
                      </a:solidFill>
                      <a:latin typeface="Times New Roman" panose="02020603050405020304" pitchFamily="18" charset="0"/>
                      <a:ea typeface="宋体" panose="02010600030101010101" pitchFamily="2" charset="-122"/>
                    </a:endParaRPr>
                  </a:p>
                </p:txBody>
              </p:sp>
            </p:grpSp>
          </p:grpSp>
          <p:cxnSp>
            <p:nvCxnSpPr>
              <p:cNvPr id="16" name="直接箭头连接符 15"/>
              <p:cNvCxnSpPr/>
              <p:nvPr/>
            </p:nvCxnSpPr>
            <p:spPr>
              <a:xfrm flipV="1">
                <a:off x="6955" y="4676"/>
                <a:ext cx="0" cy="1386"/>
              </a:xfrm>
              <a:prstGeom prst="straightConnector1">
                <a:avLst/>
              </a:prstGeom>
              <a:ln w="28575">
                <a:solidFill>
                  <a:srgbClr val="FF0000"/>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24597" name="文本框 15"/>
              <p:cNvSpPr txBox="1"/>
              <p:nvPr/>
            </p:nvSpPr>
            <p:spPr>
              <a:xfrm>
                <a:off x="5907" y="3973"/>
                <a:ext cx="2048" cy="874"/>
              </a:xfrm>
              <a:prstGeom prst="rect">
                <a:avLst/>
              </a:prstGeom>
              <a:noFill/>
              <a:ln w="9525">
                <a:noFill/>
              </a:ln>
            </p:spPr>
            <p:txBody>
              <a:bodyPr>
                <a:spAutoFit/>
              </a:bodyPr>
              <a:lstStyle/>
              <a:p>
                <a:r>
                  <a:rPr lang="zh-CN" altLang="en-US" sz="2000" dirty="0">
                    <a:solidFill>
                      <a:srgbClr val="FF0000"/>
                    </a:solidFill>
                    <a:latin typeface="Arial" panose="020B0604020202020204" pitchFamily="34" charset="0"/>
                    <a:ea typeface="宋体" panose="02010600030101010101" pitchFamily="2" charset="-122"/>
                  </a:rPr>
                  <a:t>按下</a:t>
                </a:r>
                <a:r>
                  <a:rPr lang="en-US" altLang="zh-CN" sz="2000" dirty="0">
                    <a:solidFill>
                      <a:srgbClr val="FF0000"/>
                    </a:solidFill>
                    <a:latin typeface="Arial" panose="020B0604020202020204" pitchFamily="34" charset="0"/>
                    <a:ea typeface="宋体" panose="02010600030101010101" pitchFamily="2" charset="-122"/>
                  </a:rPr>
                  <a:t>X-Y</a:t>
                </a:r>
                <a:endParaRPr lang="en-US" altLang="zh-CN" sz="2000" dirty="0">
                  <a:solidFill>
                    <a:srgbClr val="FF0000"/>
                  </a:solidFill>
                  <a:latin typeface="Arial" panose="020B0604020202020204" pitchFamily="34" charset="0"/>
                  <a:ea typeface="宋体" panose="02010600030101010101" pitchFamily="2" charset="-122"/>
                </a:endParaRPr>
              </a:p>
            </p:txBody>
          </p:sp>
          <p:sp>
            <p:nvSpPr>
              <p:cNvPr id="24598" name="矩形 16"/>
              <p:cNvSpPr/>
              <p:nvPr/>
            </p:nvSpPr>
            <p:spPr>
              <a:xfrm>
                <a:off x="1417" y="8462"/>
                <a:ext cx="3402" cy="1021"/>
              </a:xfrm>
              <a:prstGeom prst="rect">
                <a:avLst/>
              </a:prstGeom>
              <a:noFill/>
              <a:ln w="31750" cap="flat" cmpd="sng">
                <a:solidFill>
                  <a:srgbClr val="FF0000"/>
                </a:solidFill>
                <a:prstDash val="solid"/>
                <a:round/>
                <a:headEnd type="none" w="med" len="med"/>
                <a:tailEnd type="none" w="med" len="med"/>
              </a:ln>
            </p:spPr>
            <p:txBody>
              <a:bodyPr/>
              <a:lstStyle/>
              <a:p>
                <a:endParaRPr lang="zh-CN" altLang="zh-CN" dirty="0">
                  <a:latin typeface="Arial" panose="020B0604020202020204" pitchFamily="34" charset="0"/>
                  <a:ea typeface="黑体" panose="02010609060101010101" pitchFamily="2" charset="-122"/>
                </a:endParaRPr>
              </a:p>
            </p:txBody>
          </p:sp>
        </p:grpSp>
        <p:sp>
          <p:nvSpPr>
            <p:cNvPr id="4" name="文本框 3"/>
            <p:cNvSpPr txBox="1"/>
            <p:nvPr/>
          </p:nvSpPr>
          <p:spPr>
            <a:xfrm>
              <a:off x="8228" y="5758"/>
              <a:ext cx="5292" cy="1422"/>
            </a:xfrm>
            <a:prstGeom prst="rect">
              <a:avLst/>
            </a:prstGeom>
            <a:noFill/>
          </p:spPr>
          <p:txBody>
            <a:bodyPr wrap="square" rtlCol="0" anchor="t">
              <a:spAutoFit/>
            </a:bodyPr>
            <a:lstStyle/>
            <a:p>
              <a:pPr marL="285750" indent="-285750">
                <a:lnSpc>
                  <a:spcPct val="110000"/>
                </a:lnSpc>
                <a:buFont typeface="Arial" panose="020B0604020202020204" pitchFamily="34" charset="0"/>
                <a:buChar char="•"/>
              </a:pPr>
              <a:r>
                <a:rPr lang="zh-CN" altLang="en-US" sz="1600"/>
                <a:t>按下X-Y按钮，</a:t>
              </a:r>
              <a:endParaRPr lang="zh-CN" altLang="en-US" sz="1600"/>
            </a:p>
            <a:p>
              <a:pPr marL="285750" indent="-285750">
                <a:lnSpc>
                  <a:spcPct val="110000"/>
                </a:lnSpc>
                <a:buFont typeface="Arial" panose="020B0604020202020204" pitchFamily="34" charset="0"/>
                <a:buChar char="•"/>
              </a:pPr>
              <a:r>
                <a:rPr lang="zh-CN" altLang="en-US" sz="1600"/>
                <a:t>调节CH1通道和CH2通道的光点均与坐标原点重合</a:t>
              </a:r>
              <a:endParaRPr lang="zh-CN" altLang="en-US" sz="1600"/>
            </a:p>
          </p:txBody>
        </p:sp>
        <p:pic>
          <p:nvPicPr>
            <p:cNvPr id="5" name="图片 4"/>
            <p:cNvPicPr>
              <a:picLocks noChangeAspect="1"/>
            </p:cNvPicPr>
            <p:nvPr/>
          </p:nvPicPr>
          <p:blipFill>
            <a:blip r:embed="rId2"/>
            <a:stretch>
              <a:fillRect/>
            </a:stretch>
          </p:blipFill>
          <p:spPr>
            <a:xfrm>
              <a:off x="8775" y="7416"/>
              <a:ext cx="3481" cy="2962"/>
            </a:xfrm>
            <a:prstGeom prst="rect">
              <a:avLst/>
            </a:prstGeom>
          </p:spPr>
        </p:pic>
      </p:grpSp>
      <p:sp>
        <p:nvSpPr>
          <p:cNvPr id="7" name="矩形 6"/>
          <p:cNvSpPr/>
          <p:nvPr/>
        </p:nvSpPr>
        <p:spPr>
          <a:xfrm>
            <a:off x="0" y="3235325"/>
            <a:ext cx="9144000" cy="61913"/>
          </a:xfrm>
          <a:prstGeom prst="rect">
            <a:avLst/>
          </a:prstGeom>
          <a:solidFill>
            <a:srgbClr val="29303A"/>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1" lang="zh-CN" altLang="en-US" sz="3200" b="0" i="0" u="none" strike="noStrike" kern="1200" cap="none" spc="0" normalizeH="0" baseline="0" noProof="1">
              <a:ln>
                <a:noFill/>
              </a:ln>
              <a:solidFill>
                <a:schemeClr val="lt1"/>
              </a:solidFill>
              <a:effectLst/>
              <a:uLnTx/>
              <a:uFillTx/>
              <a:latin typeface="微软雅黑" panose="020B0503020204020204" pitchFamily="34" charset="-122"/>
              <a:ea typeface="+mn-ea"/>
              <a:cs typeface="微软雅黑" panose="020B0503020204020204" pitchFamily="34" charset="-122"/>
            </a:endParaRPr>
          </a:p>
        </p:txBody>
      </p:sp>
      <p:pic>
        <p:nvPicPr>
          <p:cNvPr id="23" name="图片 22"/>
          <p:cNvPicPr>
            <a:picLocks noChangeAspect="1"/>
          </p:cNvPicPr>
          <p:nvPr/>
        </p:nvPicPr>
        <p:blipFill>
          <a:blip r:embed="rId3"/>
          <a:stretch>
            <a:fillRect/>
          </a:stretch>
        </p:blipFill>
        <p:spPr>
          <a:xfrm>
            <a:off x="3268663" y="787221"/>
            <a:ext cx="2828925" cy="20988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图片 23"/>
          <p:cNvPicPr>
            <a:picLocks noChangeAspect="1"/>
          </p:cNvPicPr>
          <p:nvPr/>
        </p:nvPicPr>
        <p:blipFill rotWithShape="1">
          <a:blip r:embed="rId4"/>
          <a:srcRect t="-1" r="2460" b="3372"/>
          <a:stretch>
            <a:fillRect/>
          </a:stretch>
        </p:blipFill>
        <p:spPr>
          <a:xfrm>
            <a:off x="6248400" y="787221"/>
            <a:ext cx="2824348" cy="209848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文本框 10"/>
          <p:cNvSpPr txBox="1"/>
          <p:nvPr/>
        </p:nvSpPr>
        <p:spPr>
          <a:xfrm>
            <a:off x="522288" y="287338"/>
            <a:ext cx="4049712" cy="523875"/>
          </a:xfrm>
          <a:prstGeom prst="rect">
            <a:avLst/>
          </a:prstGeom>
          <a:noFill/>
          <a:ln w="9525">
            <a:noFill/>
          </a:ln>
        </p:spPr>
        <p:txBody>
          <a:bodyPr>
            <a:spAutoFit/>
          </a:bodyPr>
          <a:lstStyle/>
          <a:p>
            <a:r>
              <a:rPr lang="zh-CN" altLang="en-US" sz="2800" b="1" dirty="0">
                <a:latin typeface="微软雅黑" panose="020B0503020204020204" pitchFamily="34" charset="-122"/>
              </a:rPr>
              <a:t>实验内容</a:t>
            </a:r>
            <a:endParaRPr lang="zh-CN" altLang="en-US" sz="2800" b="1" dirty="0">
              <a:latin typeface="微软雅黑" panose="020B0503020204020204" pitchFamily="34" charset="-122"/>
            </a:endParaRPr>
          </a:p>
        </p:txBody>
      </p:sp>
      <p:sp>
        <p:nvSpPr>
          <p:cNvPr id="22531" name="灯片编号占位符 3"/>
          <p:cNvSpPr txBox="1">
            <a:spLocks noGrp="1"/>
          </p:cNvSpPr>
          <p:nvPr>
            <p:ph type="sldNum" sz="quarter" idx="4"/>
          </p:nvPr>
        </p:nvSpPr>
        <p:spPr>
          <a:xfrm>
            <a:off x="8101013" y="6405563"/>
            <a:ext cx="1042987" cy="365125"/>
          </a:xfrm>
          <a:noFill/>
          <a:ln>
            <a:noFill/>
          </a:ln>
        </p:spPr>
        <p:txBody>
          <a:bodyPr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5pPr>
          </a:lstStyle>
          <a:p>
            <a:pPr lvl="0" algn="ctr" eaLnBrk="1" hangingPunct="1"/>
            <a:fld id="{9A0DB2DC-4C9A-4742-B13C-FB6460FD3503}" type="slidenum">
              <a:rPr lang="zh-CN" altLang="en-US" sz="2000" b="1" dirty="0">
                <a:solidFill>
                  <a:schemeClr val="bg1"/>
                </a:solidFill>
              </a:rPr>
            </a:fld>
            <a:endParaRPr lang="zh-CN" altLang="en-US" sz="2000" b="1" dirty="0">
              <a:solidFill>
                <a:schemeClr val="bg1"/>
              </a:solidFill>
            </a:endParaRPr>
          </a:p>
        </p:txBody>
      </p:sp>
      <p:sp>
        <p:nvSpPr>
          <p:cNvPr id="36" name="矩形 35"/>
          <p:cNvSpPr/>
          <p:nvPr/>
        </p:nvSpPr>
        <p:spPr>
          <a:xfrm>
            <a:off x="522288" y="1014413"/>
            <a:ext cx="3568700" cy="460375"/>
          </a:xfrm>
          <a:prstGeom prst="rect">
            <a:avLst/>
          </a:prstGeom>
          <a:solidFill>
            <a:schemeClr val="accent1"/>
          </a:solidFill>
          <a:ln w="9525">
            <a:noFill/>
          </a:ln>
        </p:spPr>
        <p:txBody>
          <a:bodyPr wrap="none">
            <a:spAutoFit/>
          </a:bodyPr>
          <a:lstStyle/>
          <a:p>
            <a:r>
              <a:rPr lang="zh-CN" altLang="en-US" sz="2400" b="1" dirty="0">
                <a:solidFill>
                  <a:schemeClr val="bg1"/>
                </a:solidFill>
                <a:latin typeface="Verdana" panose="020B0604030504040204" pitchFamily="34" charset="0"/>
              </a:rPr>
              <a:t>怎么测绘基本磁化曲线？</a:t>
            </a:r>
            <a:endParaRPr lang="en-US" altLang="zh-CN" sz="2400" b="1" dirty="0">
              <a:solidFill>
                <a:schemeClr val="bg1"/>
              </a:solidFill>
              <a:latin typeface="Verdana" panose="020B0604030504040204" pitchFamily="34" charset="0"/>
            </a:endParaRPr>
          </a:p>
        </p:txBody>
      </p:sp>
      <p:pic>
        <p:nvPicPr>
          <p:cNvPr id="22533" name="Picture 3"/>
          <p:cNvPicPr>
            <a:picLocks noChangeAspect="1"/>
          </p:cNvPicPr>
          <p:nvPr>
            <p:custDataLst>
              <p:tags r:id="rId1"/>
            </p:custDataLst>
          </p:nvPr>
        </p:nvPicPr>
        <p:blipFill>
          <a:blip r:embed="rId2"/>
          <a:srcRect r="339" b="1638"/>
          <a:stretch>
            <a:fillRect/>
          </a:stretch>
        </p:blipFill>
        <p:spPr>
          <a:xfrm>
            <a:off x="522605" y="1704975"/>
            <a:ext cx="2990215" cy="2821940"/>
          </a:xfrm>
          <a:prstGeom prst="rect">
            <a:avLst/>
          </a:prstGeom>
          <a:noFill/>
          <a:ln w="9525">
            <a:noFill/>
          </a:ln>
        </p:spPr>
      </p:pic>
      <p:sp>
        <p:nvSpPr>
          <p:cNvPr id="7180" name="TextBox 7179"/>
          <p:cNvSpPr txBox="1"/>
          <p:nvPr/>
        </p:nvSpPr>
        <p:spPr>
          <a:xfrm>
            <a:off x="3788410" y="1760220"/>
            <a:ext cx="4916805" cy="175323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342900" indent="-342900" algn="just">
              <a:lnSpc>
                <a:spcPct val="180000"/>
              </a:lnSpc>
              <a:buFont typeface="Arial" panose="020B0604020202020204" pitchFamily="34" charset="0"/>
              <a:buChar char="•"/>
            </a:pPr>
            <a:r>
              <a:rPr lang="zh-CN" altLang="en-US" sz="2000" dirty="0">
                <a:latin typeface="Verdana" panose="020B0604030504040204" pitchFamily="34" charset="0"/>
              </a:rPr>
              <a:t>调电压，得一系列磁滞回线图</a:t>
            </a:r>
            <a:endParaRPr lang="zh-CN" altLang="en-US" sz="2000" dirty="0">
              <a:latin typeface="Verdana" panose="020B0604030504040204" pitchFamily="34" charset="0"/>
            </a:endParaRPr>
          </a:p>
          <a:p>
            <a:pPr marL="342900" indent="-342900" algn="just">
              <a:lnSpc>
                <a:spcPct val="180000"/>
              </a:lnSpc>
              <a:buFont typeface="Arial" panose="020B0604020202020204" pitchFamily="34" charset="0"/>
              <a:buChar char="•"/>
            </a:pPr>
            <a:r>
              <a:rPr lang="zh-CN" altLang="en-US" sz="2000" dirty="0">
                <a:latin typeface="Verdana" panose="020B0604030504040204" pitchFamily="34" charset="0"/>
              </a:rPr>
              <a:t>记录各回线的</a:t>
            </a:r>
            <a:r>
              <a:rPr lang="zh-CN" altLang="en-US" sz="2000" dirty="0">
                <a:solidFill>
                  <a:srgbClr val="FF0000"/>
                </a:solidFill>
                <a:latin typeface="Verdana" panose="020B0604030504040204" pitchFamily="34" charset="0"/>
              </a:rPr>
              <a:t>第一象限顶点坐标</a:t>
            </a:r>
            <a:endParaRPr lang="zh-CN" altLang="en-US" sz="2000" dirty="0">
              <a:latin typeface="Verdana" panose="020B0604030504040204" pitchFamily="34" charset="0"/>
            </a:endParaRPr>
          </a:p>
          <a:p>
            <a:pPr marL="342900" indent="-342900" algn="just">
              <a:lnSpc>
                <a:spcPct val="180000"/>
              </a:lnSpc>
              <a:buFont typeface="Arial" panose="020B0604020202020204" pitchFamily="34" charset="0"/>
              <a:buChar char="•"/>
            </a:pPr>
            <a:r>
              <a:rPr lang="zh-CN" altLang="en-US" sz="2000" dirty="0">
                <a:latin typeface="Verdana" panose="020B0604030504040204" pitchFamily="34" charset="0"/>
              </a:rPr>
              <a:t>计算</a:t>
            </a:r>
            <a:r>
              <a:rPr lang="en-US" altLang="zh-CN" sz="2000" dirty="0">
                <a:latin typeface="Verdana" panose="020B0604030504040204" pitchFamily="34" charset="0"/>
              </a:rPr>
              <a:t>H</a:t>
            </a:r>
            <a:r>
              <a:rPr lang="zh-CN" altLang="en-US" sz="2000" dirty="0">
                <a:latin typeface="Verdana" panose="020B0604030504040204" pitchFamily="34" charset="0"/>
              </a:rPr>
              <a:t>、</a:t>
            </a:r>
            <a:r>
              <a:rPr lang="en-US" altLang="zh-CN" sz="2000" dirty="0">
                <a:latin typeface="Verdana" panose="020B0604030504040204" pitchFamily="34" charset="0"/>
              </a:rPr>
              <a:t>B</a:t>
            </a:r>
            <a:r>
              <a:rPr lang="zh-CN" altLang="en-US" sz="2000" dirty="0">
                <a:latin typeface="Verdana" panose="020B0604030504040204" pitchFamily="34" charset="0"/>
              </a:rPr>
              <a:t>，作图即为</a:t>
            </a:r>
            <a:r>
              <a:rPr lang="zh-CN" altLang="en-US" sz="2000" dirty="0">
                <a:solidFill>
                  <a:srgbClr val="FF0000"/>
                </a:solidFill>
                <a:latin typeface="Verdana" panose="020B0604030504040204" pitchFamily="34" charset="0"/>
              </a:rPr>
              <a:t>基本磁化曲线。</a:t>
            </a:r>
            <a:endParaRPr lang="zh-CN" altLang="en-US" sz="2000" dirty="0">
              <a:solidFill>
                <a:srgbClr val="FF0000"/>
              </a:solidFill>
              <a:latin typeface="Verdana" panose="020B0604030504040204" pitchFamily="34" charset="0"/>
            </a:endParaRPr>
          </a:p>
        </p:txBody>
      </p:sp>
      <p:pic>
        <p:nvPicPr>
          <p:cNvPr id="26629" name="图片 4"/>
          <p:cNvPicPr>
            <a:picLocks noChangeAspect="1"/>
          </p:cNvPicPr>
          <p:nvPr>
            <p:custDataLst>
              <p:tags r:id="rId3"/>
            </p:custDataLst>
          </p:nvPr>
        </p:nvPicPr>
        <p:blipFill>
          <a:blip r:embed="rId4"/>
          <a:stretch>
            <a:fillRect/>
          </a:stretch>
        </p:blipFill>
        <p:spPr>
          <a:xfrm>
            <a:off x="3740150" y="4221480"/>
            <a:ext cx="5101590" cy="206502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文本框 10"/>
          <p:cNvSpPr txBox="1"/>
          <p:nvPr/>
        </p:nvSpPr>
        <p:spPr>
          <a:xfrm>
            <a:off x="522288" y="287338"/>
            <a:ext cx="4049712" cy="523875"/>
          </a:xfrm>
          <a:prstGeom prst="rect">
            <a:avLst/>
          </a:prstGeom>
          <a:noFill/>
          <a:ln w="9525">
            <a:noFill/>
          </a:ln>
        </p:spPr>
        <p:txBody>
          <a:bodyPr>
            <a:spAutoFit/>
          </a:bodyPr>
          <a:lstStyle/>
          <a:p>
            <a:r>
              <a:rPr lang="zh-CN" altLang="en-US" sz="2800" b="1" dirty="0">
                <a:latin typeface="微软雅黑" panose="020B0503020204020204" pitchFamily="34" charset="-122"/>
              </a:rPr>
              <a:t>实验内容</a:t>
            </a:r>
            <a:endParaRPr lang="zh-CN" altLang="en-US" sz="2800" b="1" dirty="0">
              <a:latin typeface="微软雅黑" panose="020B0503020204020204" pitchFamily="34" charset="-122"/>
            </a:endParaRPr>
          </a:p>
        </p:txBody>
      </p:sp>
      <p:sp>
        <p:nvSpPr>
          <p:cNvPr id="23555" name="灯片编号占位符 3"/>
          <p:cNvSpPr txBox="1">
            <a:spLocks noGrp="1"/>
          </p:cNvSpPr>
          <p:nvPr>
            <p:ph type="sldNum" sz="quarter" idx="4"/>
          </p:nvPr>
        </p:nvSpPr>
        <p:spPr>
          <a:xfrm>
            <a:off x="8101013" y="6405563"/>
            <a:ext cx="1042987" cy="365125"/>
          </a:xfrm>
          <a:noFill/>
          <a:ln>
            <a:noFill/>
          </a:ln>
        </p:spPr>
        <p:txBody>
          <a:bodyPr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5pPr>
          </a:lstStyle>
          <a:p>
            <a:pPr lvl="0" algn="ctr" eaLnBrk="1" hangingPunct="1"/>
            <a:fld id="{9A0DB2DC-4C9A-4742-B13C-FB6460FD3503}" type="slidenum">
              <a:rPr lang="zh-CN" altLang="en-US" sz="2000" b="1" dirty="0">
                <a:solidFill>
                  <a:schemeClr val="bg1"/>
                </a:solidFill>
              </a:rPr>
            </a:fld>
            <a:endParaRPr lang="zh-CN" altLang="en-US" sz="2000" b="1" dirty="0">
              <a:solidFill>
                <a:schemeClr val="bg1"/>
              </a:solidFill>
            </a:endParaRPr>
          </a:p>
        </p:txBody>
      </p:sp>
      <p:sp>
        <p:nvSpPr>
          <p:cNvPr id="36" name="矩形 35"/>
          <p:cNvSpPr/>
          <p:nvPr/>
        </p:nvSpPr>
        <p:spPr>
          <a:xfrm>
            <a:off x="522288" y="1014413"/>
            <a:ext cx="3568700" cy="460375"/>
          </a:xfrm>
          <a:prstGeom prst="rect">
            <a:avLst/>
          </a:prstGeom>
          <a:solidFill>
            <a:schemeClr val="accent1"/>
          </a:solidFill>
          <a:ln w="9525">
            <a:noFill/>
          </a:ln>
        </p:spPr>
        <p:txBody>
          <a:bodyPr wrap="none">
            <a:spAutoFit/>
          </a:bodyPr>
          <a:lstStyle/>
          <a:p>
            <a:r>
              <a:rPr lang="zh-CN" altLang="en-US" sz="2400" b="1" dirty="0">
                <a:solidFill>
                  <a:schemeClr val="bg1"/>
                </a:solidFill>
                <a:latin typeface="Verdana" panose="020B0604030504040204" pitchFamily="34" charset="0"/>
              </a:rPr>
              <a:t>怎么测绘饱和磁滞回线？</a:t>
            </a:r>
            <a:endParaRPr lang="en-US" altLang="zh-CN" sz="2400" b="1" dirty="0">
              <a:solidFill>
                <a:schemeClr val="bg1"/>
              </a:solidFill>
              <a:latin typeface="Verdana" panose="020B0604030504040204" pitchFamily="34" charset="0"/>
            </a:endParaRPr>
          </a:p>
        </p:txBody>
      </p:sp>
      <p:sp>
        <p:nvSpPr>
          <p:cNvPr id="3" name="椭圆 2"/>
          <p:cNvSpPr/>
          <p:nvPr/>
        </p:nvSpPr>
        <p:spPr>
          <a:xfrm>
            <a:off x="792163" y="4057650"/>
            <a:ext cx="403225" cy="415925"/>
          </a:xfrm>
          <a:prstGeom prst="ellipse">
            <a:avLst/>
          </a:prstGeom>
          <a:noFill/>
          <a:ln w="28575" cmpd="sng">
            <a:solidFill>
              <a:srgbClr val="FF0000"/>
            </a:solidFill>
            <a:prstDash val="sys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nvGrpSpPr>
          <p:cNvPr id="23559" name="组合 37"/>
          <p:cNvGrpSpPr/>
          <p:nvPr/>
        </p:nvGrpSpPr>
        <p:grpSpPr>
          <a:xfrm>
            <a:off x="454025" y="1758950"/>
            <a:ext cx="3149600" cy="2921000"/>
            <a:chOff x="9090" y="5472"/>
            <a:chExt cx="4960" cy="4600"/>
          </a:xfrm>
        </p:grpSpPr>
        <p:sp>
          <p:nvSpPr>
            <p:cNvPr id="23560" name="文本框 21"/>
            <p:cNvSpPr txBox="1"/>
            <p:nvPr/>
          </p:nvSpPr>
          <p:spPr>
            <a:xfrm>
              <a:off x="10975" y="6595"/>
              <a:ext cx="444" cy="480"/>
            </a:xfrm>
            <a:prstGeom prst="rect">
              <a:avLst/>
            </a:prstGeom>
            <a:noFill/>
            <a:ln w="9525">
              <a:noFill/>
            </a:ln>
          </p:spPr>
          <p:txBody>
            <a:bodyPr wrap="none">
              <a:spAutoFit/>
            </a:bodyPr>
            <a:lstStyle/>
            <a:p>
              <a:r>
                <a:rPr lang="en-US" altLang="zh-CN" sz="1400" b="1" dirty="0">
                  <a:solidFill>
                    <a:srgbClr val="FF0000"/>
                  </a:solidFill>
                  <a:latin typeface="Times New Roman" panose="02020603050405020304" pitchFamily="18" charset="0"/>
                  <a:ea typeface="宋体" panose="02010600030101010101" pitchFamily="2" charset="-122"/>
                </a:rPr>
                <a:t>b</a:t>
              </a:r>
              <a:endParaRPr lang="en-US" altLang="zh-CN" sz="1400" b="1" dirty="0">
                <a:solidFill>
                  <a:srgbClr val="FF0000"/>
                </a:solidFill>
                <a:latin typeface="Times New Roman" panose="02020603050405020304" pitchFamily="18" charset="0"/>
                <a:ea typeface="宋体" panose="02010600030101010101" pitchFamily="2" charset="-122"/>
              </a:endParaRPr>
            </a:p>
          </p:txBody>
        </p:sp>
        <p:sp>
          <p:nvSpPr>
            <p:cNvPr id="23561" name="文本框 22"/>
            <p:cNvSpPr txBox="1"/>
            <p:nvPr/>
          </p:nvSpPr>
          <p:spPr>
            <a:xfrm>
              <a:off x="10271" y="7812"/>
              <a:ext cx="482" cy="480"/>
            </a:xfrm>
            <a:prstGeom prst="rect">
              <a:avLst/>
            </a:prstGeom>
            <a:noFill/>
            <a:ln w="9525">
              <a:noFill/>
            </a:ln>
          </p:spPr>
          <p:txBody>
            <a:bodyPr wrap="none">
              <a:spAutoFit/>
            </a:bodyPr>
            <a:lstStyle/>
            <a:p>
              <a:r>
                <a:rPr lang="en-US" altLang="zh-CN" sz="1400" b="1" dirty="0">
                  <a:latin typeface="Times New Roman" panose="02020603050405020304" pitchFamily="18" charset="0"/>
                  <a:ea typeface="宋体" panose="02010600030101010101" pitchFamily="2" charset="-122"/>
                </a:rPr>
                <a:t> </a:t>
              </a:r>
              <a:r>
                <a:rPr lang="en-US" altLang="zh-CN" sz="1400" b="1" dirty="0">
                  <a:solidFill>
                    <a:srgbClr val="FF0000"/>
                  </a:solidFill>
                  <a:latin typeface="Times New Roman" panose="02020603050405020304" pitchFamily="18" charset="0"/>
                  <a:ea typeface="宋体" panose="02010600030101010101" pitchFamily="2" charset="-122"/>
                </a:rPr>
                <a:t>c</a:t>
              </a:r>
              <a:endParaRPr lang="en-US" altLang="zh-CN" sz="1400" b="1" dirty="0">
                <a:solidFill>
                  <a:srgbClr val="FF0000"/>
                </a:solidFill>
                <a:latin typeface="Times New Roman" panose="02020603050405020304" pitchFamily="18" charset="0"/>
                <a:ea typeface="宋体" panose="02010600030101010101" pitchFamily="2" charset="-122"/>
              </a:endParaRPr>
            </a:p>
          </p:txBody>
        </p:sp>
        <p:grpSp>
          <p:nvGrpSpPr>
            <p:cNvPr id="23562" name="组合 36"/>
            <p:cNvGrpSpPr/>
            <p:nvPr/>
          </p:nvGrpSpPr>
          <p:grpSpPr>
            <a:xfrm>
              <a:off x="9090" y="5472"/>
              <a:ext cx="4960" cy="4600"/>
              <a:chOff x="9090" y="5472"/>
              <a:chExt cx="4960" cy="4600"/>
            </a:xfrm>
          </p:grpSpPr>
          <p:grpSp>
            <p:nvGrpSpPr>
              <p:cNvPr id="23563" name="组合 47"/>
              <p:cNvGrpSpPr/>
              <p:nvPr/>
            </p:nvGrpSpPr>
            <p:grpSpPr>
              <a:xfrm>
                <a:off x="9090" y="5472"/>
                <a:ext cx="4960" cy="4600"/>
                <a:chOff x="6603" y="1775"/>
                <a:chExt cx="7402" cy="6555"/>
              </a:xfrm>
            </p:grpSpPr>
            <p:grpSp>
              <p:nvGrpSpPr>
                <p:cNvPr id="23580" name="组合 48"/>
                <p:cNvGrpSpPr/>
                <p:nvPr/>
              </p:nvGrpSpPr>
              <p:grpSpPr>
                <a:xfrm>
                  <a:off x="10005" y="3058"/>
                  <a:ext cx="2145" cy="2235"/>
                  <a:chOff x="2744" y="1856"/>
                  <a:chExt cx="858" cy="894"/>
                </a:xfrm>
              </p:grpSpPr>
              <p:sp>
                <p:nvSpPr>
                  <p:cNvPr id="23595" name="任意多边形 49"/>
                  <p:cNvSpPr/>
                  <p:nvPr/>
                </p:nvSpPr>
                <p:spPr>
                  <a:xfrm>
                    <a:off x="2744" y="1856"/>
                    <a:ext cx="858" cy="894"/>
                  </a:xfrm>
                  <a:custGeom>
                    <a:avLst/>
                    <a:gdLst/>
                    <a:ahLst/>
                    <a:cxnLst>
                      <a:cxn ang="0">
                        <a:pos x="0" y="894"/>
                      </a:cxn>
                      <a:cxn ang="0">
                        <a:pos x="180" y="758"/>
                      </a:cxn>
                      <a:cxn ang="0">
                        <a:pos x="529" y="183"/>
                      </a:cxn>
                      <a:cxn ang="0">
                        <a:pos x="858" y="0"/>
                      </a:cxn>
                    </a:cxnLst>
                    <a:rect l="0" t="0" r="0" b="0"/>
                    <a:pathLst>
                      <a:path w="858" h="894">
                        <a:moveTo>
                          <a:pt x="0" y="894"/>
                        </a:moveTo>
                        <a:cubicBezTo>
                          <a:pt x="51" y="879"/>
                          <a:pt x="92" y="876"/>
                          <a:pt x="180" y="758"/>
                        </a:cubicBezTo>
                        <a:cubicBezTo>
                          <a:pt x="268" y="640"/>
                          <a:pt x="416" y="309"/>
                          <a:pt x="529" y="183"/>
                        </a:cubicBezTo>
                        <a:cubicBezTo>
                          <a:pt x="642" y="57"/>
                          <a:pt x="790" y="38"/>
                          <a:pt x="858" y="0"/>
                        </a:cubicBezTo>
                      </a:path>
                    </a:pathLst>
                  </a:custGeom>
                  <a:noFill/>
                  <a:ln w="28575" cap="flat" cmpd="sng">
                    <a:solidFill>
                      <a:srgbClr val="FF3300">
                        <a:alpha val="100000"/>
                      </a:srgbClr>
                    </a:solidFill>
                    <a:prstDash val="solid"/>
                    <a:round/>
                    <a:headEnd type="none" w="med" len="med"/>
                    <a:tailEnd type="none" w="med" len="med"/>
                  </a:ln>
                </p:spPr>
                <p:txBody>
                  <a:bodyPr/>
                  <a:lstStyle/>
                  <a:p>
                    <a:endParaRPr lang="zh-CN" altLang="en-US"/>
                  </a:p>
                </p:txBody>
              </p:sp>
              <p:sp>
                <p:nvSpPr>
                  <p:cNvPr id="23596" name="任意多边形 50"/>
                  <p:cNvSpPr/>
                  <p:nvPr/>
                </p:nvSpPr>
                <p:spPr>
                  <a:xfrm>
                    <a:off x="2981" y="2405"/>
                    <a:ext cx="54" cy="128"/>
                  </a:xfrm>
                  <a:custGeom>
                    <a:avLst/>
                    <a:gdLst/>
                    <a:ahLst/>
                    <a:cxnLst>
                      <a:cxn ang="0">
                        <a:pos x="0" y="128"/>
                      </a:cxn>
                      <a:cxn ang="0">
                        <a:pos x="54" y="0"/>
                      </a:cxn>
                    </a:cxnLst>
                    <a:rect l="0" t="0" r="0" b="0"/>
                    <a:pathLst>
                      <a:path w="54" h="128">
                        <a:moveTo>
                          <a:pt x="0" y="128"/>
                        </a:moveTo>
                        <a:lnTo>
                          <a:pt x="54" y="0"/>
                        </a:lnTo>
                      </a:path>
                    </a:pathLst>
                  </a:custGeom>
                  <a:noFill/>
                  <a:ln w="28575" cap="flat" cmpd="sng">
                    <a:solidFill>
                      <a:srgbClr val="FF3300">
                        <a:alpha val="100000"/>
                      </a:srgbClr>
                    </a:solidFill>
                    <a:prstDash val="solid"/>
                    <a:round/>
                    <a:headEnd type="none" w="med" len="med"/>
                    <a:tailEnd type="triangle" w="med" len="med"/>
                  </a:ln>
                </p:spPr>
                <p:txBody>
                  <a:bodyPr/>
                  <a:lstStyle/>
                  <a:p>
                    <a:endParaRPr lang="zh-CN" altLang="en-US"/>
                  </a:p>
                </p:txBody>
              </p:sp>
            </p:grpSp>
            <p:grpSp>
              <p:nvGrpSpPr>
                <p:cNvPr id="23581" name="组合 51"/>
                <p:cNvGrpSpPr/>
                <p:nvPr/>
              </p:nvGrpSpPr>
              <p:grpSpPr>
                <a:xfrm>
                  <a:off x="6603" y="1775"/>
                  <a:ext cx="7402" cy="6555"/>
                  <a:chOff x="6603" y="1775"/>
                  <a:chExt cx="7402" cy="6555"/>
                </a:xfrm>
              </p:grpSpPr>
              <p:grpSp>
                <p:nvGrpSpPr>
                  <p:cNvPr id="23582" name="组合 52"/>
                  <p:cNvGrpSpPr/>
                  <p:nvPr/>
                </p:nvGrpSpPr>
                <p:grpSpPr>
                  <a:xfrm>
                    <a:off x="7738" y="3080"/>
                    <a:ext cx="4435" cy="4380"/>
                    <a:chOff x="1837" y="1865"/>
                    <a:chExt cx="1774" cy="1752"/>
                  </a:xfrm>
                </p:grpSpPr>
                <p:sp>
                  <p:nvSpPr>
                    <p:cNvPr id="23593" name="任意多边形 53"/>
                    <p:cNvSpPr/>
                    <p:nvPr/>
                  </p:nvSpPr>
                  <p:spPr>
                    <a:xfrm>
                      <a:off x="1837" y="1865"/>
                      <a:ext cx="1774" cy="1752"/>
                    </a:xfrm>
                    <a:custGeom>
                      <a:avLst/>
                      <a:gdLst/>
                      <a:ahLst/>
                      <a:cxnLst>
                        <a:cxn ang="0">
                          <a:pos x="0" y="1752"/>
                        </a:cxn>
                        <a:cxn ang="0">
                          <a:pos x="915" y="1426"/>
                        </a:cxn>
                        <a:cxn ang="0">
                          <a:pos x="1290" y="878"/>
                        </a:cxn>
                        <a:cxn ang="0">
                          <a:pos x="1528" y="201"/>
                        </a:cxn>
                        <a:cxn ang="0">
                          <a:pos x="1774" y="0"/>
                        </a:cxn>
                      </a:cxnLst>
                      <a:rect l="0" t="0" r="0" b="0"/>
                      <a:pathLst>
                        <a:path w="1774" h="1752">
                          <a:moveTo>
                            <a:pt x="0" y="1752"/>
                          </a:moveTo>
                          <a:cubicBezTo>
                            <a:pt x="152" y="1698"/>
                            <a:pt x="700" y="1572"/>
                            <a:pt x="915" y="1426"/>
                          </a:cubicBezTo>
                          <a:cubicBezTo>
                            <a:pt x="1130" y="1280"/>
                            <a:pt x="1188" y="1082"/>
                            <a:pt x="1290" y="878"/>
                          </a:cubicBezTo>
                          <a:cubicBezTo>
                            <a:pt x="1392" y="674"/>
                            <a:pt x="1447" y="347"/>
                            <a:pt x="1528" y="201"/>
                          </a:cubicBezTo>
                          <a:cubicBezTo>
                            <a:pt x="1609" y="55"/>
                            <a:pt x="1723" y="42"/>
                            <a:pt x="1774" y="0"/>
                          </a:cubicBezTo>
                        </a:path>
                      </a:pathLst>
                    </a:custGeom>
                    <a:noFill/>
                    <a:ln w="28575" cap="flat" cmpd="sng">
                      <a:solidFill>
                        <a:srgbClr val="0099FF">
                          <a:alpha val="100000"/>
                        </a:srgbClr>
                      </a:solidFill>
                      <a:prstDash val="solid"/>
                      <a:round/>
                      <a:headEnd type="none" w="med" len="med"/>
                      <a:tailEnd type="none" w="med" len="med"/>
                    </a:ln>
                  </p:spPr>
                  <p:txBody>
                    <a:bodyPr/>
                    <a:lstStyle/>
                    <a:p>
                      <a:endParaRPr lang="zh-CN" altLang="en-US"/>
                    </a:p>
                  </p:txBody>
                </p:sp>
                <p:sp>
                  <p:nvSpPr>
                    <p:cNvPr id="23594" name="任意多边形 54"/>
                    <p:cNvSpPr/>
                    <p:nvPr/>
                  </p:nvSpPr>
                  <p:spPr>
                    <a:xfrm>
                      <a:off x="2971" y="2932"/>
                      <a:ext cx="64" cy="113"/>
                    </a:xfrm>
                    <a:custGeom>
                      <a:avLst/>
                      <a:gdLst/>
                      <a:ahLst/>
                      <a:cxnLst>
                        <a:cxn ang="0">
                          <a:pos x="0" y="113"/>
                        </a:cxn>
                        <a:cxn ang="0">
                          <a:pos x="64" y="0"/>
                        </a:cxn>
                      </a:cxnLst>
                      <a:rect l="0" t="0" r="0" b="0"/>
                      <a:pathLst>
                        <a:path w="64" h="113">
                          <a:moveTo>
                            <a:pt x="0" y="113"/>
                          </a:moveTo>
                          <a:lnTo>
                            <a:pt x="64" y="0"/>
                          </a:lnTo>
                        </a:path>
                      </a:pathLst>
                    </a:custGeom>
                    <a:noFill/>
                    <a:ln w="28575" cap="flat" cmpd="sng">
                      <a:solidFill>
                        <a:srgbClr val="0099FF">
                          <a:alpha val="100000"/>
                        </a:srgbClr>
                      </a:solidFill>
                      <a:prstDash val="solid"/>
                      <a:round/>
                      <a:headEnd type="none" w="med" len="med"/>
                      <a:tailEnd type="triangle" w="med" len="med"/>
                    </a:ln>
                  </p:spPr>
                  <p:txBody>
                    <a:bodyPr/>
                    <a:lstStyle/>
                    <a:p>
                      <a:endParaRPr lang="zh-CN" altLang="en-US"/>
                    </a:p>
                  </p:txBody>
                </p:sp>
              </p:grpSp>
              <p:grpSp>
                <p:nvGrpSpPr>
                  <p:cNvPr id="23583" name="组合 55"/>
                  <p:cNvGrpSpPr/>
                  <p:nvPr/>
                </p:nvGrpSpPr>
                <p:grpSpPr>
                  <a:xfrm>
                    <a:off x="6603" y="1775"/>
                    <a:ext cx="7402" cy="6555"/>
                    <a:chOff x="6603" y="1775"/>
                    <a:chExt cx="7402" cy="6555"/>
                  </a:xfrm>
                </p:grpSpPr>
                <p:grpSp>
                  <p:nvGrpSpPr>
                    <p:cNvPr id="23584" name="组合 56"/>
                    <p:cNvGrpSpPr/>
                    <p:nvPr/>
                  </p:nvGrpSpPr>
                  <p:grpSpPr>
                    <a:xfrm>
                      <a:off x="7738" y="3058"/>
                      <a:ext cx="4412" cy="4390"/>
                      <a:chOff x="1837" y="1856"/>
                      <a:chExt cx="1765" cy="1756"/>
                    </a:xfrm>
                  </p:grpSpPr>
                  <p:sp>
                    <p:nvSpPr>
                      <p:cNvPr id="23591" name="任意多边形 57"/>
                      <p:cNvSpPr/>
                      <p:nvPr/>
                    </p:nvSpPr>
                    <p:spPr>
                      <a:xfrm>
                        <a:off x="1837" y="1856"/>
                        <a:ext cx="1765" cy="1756"/>
                      </a:xfrm>
                      <a:custGeom>
                        <a:avLst/>
                        <a:gdLst/>
                        <a:ahLst/>
                        <a:cxnLst>
                          <a:cxn ang="0">
                            <a:pos x="1765" y="0"/>
                          </a:cxn>
                          <a:cxn ang="0">
                            <a:pos x="924" y="338"/>
                          </a:cxn>
                          <a:cxn ang="0">
                            <a:pos x="568" y="887"/>
                          </a:cxn>
                          <a:cxn ang="0">
                            <a:pos x="302" y="1472"/>
                          </a:cxn>
                          <a:cxn ang="0">
                            <a:pos x="0" y="1756"/>
                          </a:cxn>
                        </a:cxnLst>
                        <a:rect l="0" t="0" r="0" b="0"/>
                        <a:pathLst>
                          <a:path w="1765" h="1756">
                            <a:moveTo>
                              <a:pt x="1765" y="0"/>
                            </a:moveTo>
                            <a:cubicBezTo>
                              <a:pt x="1625" y="56"/>
                              <a:pt x="1124" y="190"/>
                              <a:pt x="924" y="338"/>
                            </a:cubicBezTo>
                            <a:cubicBezTo>
                              <a:pt x="724" y="486"/>
                              <a:pt x="672" y="698"/>
                              <a:pt x="568" y="887"/>
                            </a:cubicBezTo>
                            <a:cubicBezTo>
                              <a:pt x="464" y="1076"/>
                              <a:pt x="397" y="1327"/>
                              <a:pt x="302" y="1472"/>
                            </a:cubicBezTo>
                            <a:cubicBezTo>
                              <a:pt x="207" y="1617"/>
                              <a:pt x="63" y="1697"/>
                              <a:pt x="0" y="1756"/>
                            </a:cubicBezTo>
                          </a:path>
                        </a:pathLst>
                      </a:custGeom>
                      <a:noFill/>
                      <a:ln w="28575" cap="flat" cmpd="sng">
                        <a:solidFill>
                          <a:srgbClr val="0099FF">
                            <a:alpha val="100000"/>
                          </a:srgbClr>
                        </a:solidFill>
                        <a:prstDash val="solid"/>
                        <a:round/>
                        <a:headEnd type="none" w="med" len="med"/>
                        <a:tailEnd type="none" w="med" len="med"/>
                      </a:ln>
                    </p:spPr>
                    <p:txBody>
                      <a:bodyPr/>
                      <a:lstStyle/>
                      <a:p>
                        <a:endParaRPr lang="zh-CN" altLang="en-US"/>
                      </a:p>
                    </p:txBody>
                  </p:sp>
                  <p:sp>
                    <p:nvSpPr>
                      <p:cNvPr id="23592" name="任意多边形 58"/>
                      <p:cNvSpPr/>
                      <p:nvPr/>
                    </p:nvSpPr>
                    <p:spPr>
                      <a:xfrm>
                        <a:off x="2853" y="2075"/>
                        <a:ext cx="128" cy="55"/>
                      </a:xfrm>
                      <a:custGeom>
                        <a:avLst/>
                        <a:gdLst/>
                        <a:ahLst/>
                        <a:cxnLst>
                          <a:cxn ang="0">
                            <a:pos x="128" y="0"/>
                          </a:cxn>
                          <a:cxn ang="0">
                            <a:pos x="0" y="55"/>
                          </a:cxn>
                        </a:cxnLst>
                        <a:rect l="0" t="0" r="0" b="0"/>
                        <a:pathLst>
                          <a:path w="128" h="55">
                            <a:moveTo>
                              <a:pt x="128" y="0"/>
                            </a:moveTo>
                            <a:lnTo>
                              <a:pt x="0" y="55"/>
                            </a:lnTo>
                          </a:path>
                        </a:pathLst>
                      </a:custGeom>
                      <a:noFill/>
                      <a:ln w="28575" cap="flat" cmpd="sng">
                        <a:solidFill>
                          <a:srgbClr val="0099FF">
                            <a:alpha val="100000"/>
                          </a:srgbClr>
                        </a:solidFill>
                        <a:prstDash val="solid"/>
                        <a:round/>
                        <a:headEnd type="none" w="med" len="med"/>
                        <a:tailEnd type="triangle" w="med" len="med"/>
                      </a:ln>
                    </p:spPr>
                    <p:txBody>
                      <a:bodyPr/>
                      <a:lstStyle/>
                      <a:p>
                        <a:endParaRPr lang="zh-CN" altLang="en-US"/>
                      </a:p>
                    </p:txBody>
                  </p:sp>
                </p:grpSp>
                <p:grpSp>
                  <p:nvGrpSpPr>
                    <p:cNvPr id="23585" name="组合 59"/>
                    <p:cNvGrpSpPr/>
                    <p:nvPr/>
                  </p:nvGrpSpPr>
                  <p:grpSpPr>
                    <a:xfrm>
                      <a:off x="6603" y="1775"/>
                      <a:ext cx="7402" cy="6555"/>
                      <a:chOff x="22" y="264"/>
                      <a:chExt cx="2961" cy="2622"/>
                    </a:xfrm>
                  </p:grpSpPr>
                  <p:sp>
                    <p:nvSpPr>
                      <p:cNvPr id="23586" name="直接连接符 60"/>
                      <p:cNvSpPr/>
                      <p:nvPr/>
                    </p:nvSpPr>
                    <p:spPr>
                      <a:xfrm>
                        <a:off x="22" y="1662"/>
                        <a:ext cx="2949" cy="0"/>
                      </a:xfrm>
                      <a:prstGeom prst="line">
                        <a:avLst/>
                      </a:prstGeom>
                      <a:ln w="28575" cap="flat" cmpd="sng">
                        <a:solidFill>
                          <a:schemeClr val="accent2"/>
                        </a:solidFill>
                        <a:prstDash val="solid"/>
                        <a:headEnd type="none" w="med" len="med"/>
                        <a:tailEnd type="triangle" w="med" len="med"/>
                      </a:ln>
                    </p:spPr>
                  </p:sp>
                  <p:sp>
                    <p:nvSpPr>
                      <p:cNvPr id="23587" name="直接连接符 61"/>
                      <p:cNvSpPr/>
                      <p:nvPr/>
                    </p:nvSpPr>
                    <p:spPr>
                      <a:xfrm>
                        <a:off x="1383" y="392"/>
                        <a:ext cx="0" cy="2494"/>
                      </a:xfrm>
                      <a:prstGeom prst="line">
                        <a:avLst/>
                      </a:prstGeom>
                      <a:ln w="28575" cap="flat" cmpd="sng">
                        <a:solidFill>
                          <a:schemeClr val="accent2"/>
                        </a:solidFill>
                        <a:prstDash val="solid"/>
                        <a:headEnd type="triangle" w="med" len="med"/>
                        <a:tailEnd type="none" w="med" len="med"/>
                      </a:ln>
                    </p:spPr>
                  </p:sp>
                  <p:sp>
                    <p:nvSpPr>
                      <p:cNvPr id="23588" name="文本框 62"/>
                      <p:cNvSpPr txBox="1"/>
                      <p:nvPr/>
                    </p:nvSpPr>
                    <p:spPr>
                      <a:xfrm>
                        <a:off x="2693" y="1630"/>
                        <a:ext cx="290" cy="465"/>
                      </a:xfrm>
                      <a:prstGeom prst="rect">
                        <a:avLst/>
                      </a:prstGeom>
                      <a:noFill/>
                      <a:ln w="9525">
                        <a:noFill/>
                      </a:ln>
                    </p:spPr>
                    <p:txBody>
                      <a:bodyPr>
                        <a:spAutoFit/>
                      </a:bodyPr>
                      <a:lstStyle/>
                      <a:p>
                        <a:r>
                          <a:rPr lang="en-US" altLang="zh-CN" b="1" i="1" dirty="0">
                            <a:solidFill>
                              <a:schemeClr val="accent2"/>
                            </a:solidFill>
                            <a:latin typeface="Times New Roman" panose="02020603050405020304" pitchFamily="18" charset="0"/>
                            <a:ea typeface="华文中宋" panose="02010600040101010101" pitchFamily="2" charset="-122"/>
                          </a:rPr>
                          <a:t>H</a:t>
                        </a:r>
                        <a:endParaRPr lang="en-US" altLang="zh-CN" b="1" i="1" dirty="0">
                          <a:solidFill>
                            <a:schemeClr val="accent2"/>
                          </a:solidFill>
                          <a:latin typeface="Times New Roman" panose="02020603050405020304" pitchFamily="18" charset="0"/>
                          <a:ea typeface="华文中宋" panose="02010600040101010101" pitchFamily="2" charset="-122"/>
                        </a:endParaRPr>
                      </a:p>
                    </p:txBody>
                  </p:sp>
                  <p:sp>
                    <p:nvSpPr>
                      <p:cNvPr id="23589" name="文本框 63"/>
                      <p:cNvSpPr txBox="1"/>
                      <p:nvPr/>
                    </p:nvSpPr>
                    <p:spPr>
                      <a:xfrm>
                        <a:off x="1396" y="264"/>
                        <a:ext cx="253" cy="465"/>
                      </a:xfrm>
                      <a:prstGeom prst="rect">
                        <a:avLst/>
                      </a:prstGeom>
                      <a:noFill/>
                      <a:ln w="9525">
                        <a:noFill/>
                      </a:ln>
                    </p:spPr>
                    <p:txBody>
                      <a:bodyPr>
                        <a:spAutoFit/>
                      </a:bodyPr>
                      <a:lstStyle/>
                      <a:p>
                        <a:r>
                          <a:rPr lang="en-US" altLang="zh-CN" i="1" dirty="0">
                            <a:solidFill>
                              <a:schemeClr val="accent2"/>
                            </a:solidFill>
                            <a:latin typeface="Times New Roman" panose="02020603050405020304" pitchFamily="18" charset="0"/>
                            <a:ea typeface="华文中宋" panose="02010600040101010101" pitchFamily="2" charset="-122"/>
                          </a:rPr>
                          <a:t>B</a:t>
                        </a:r>
                        <a:endParaRPr lang="en-US" altLang="zh-CN" i="1" dirty="0">
                          <a:solidFill>
                            <a:schemeClr val="accent2"/>
                          </a:solidFill>
                          <a:latin typeface="Times New Roman" panose="02020603050405020304" pitchFamily="18" charset="0"/>
                          <a:ea typeface="华文中宋" panose="02010600040101010101" pitchFamily="2" charset="-122"/>
                        </a:endParaRPr>
                      </a:p>
                    </p:txBody>
                  </p:sp>
                  <p:sp>
                    <p:nvSpPr>
                      <p:cNvPr id="23590" name="文本框 64"/>
                      <p:cNvSpPr txBox="1"/>
                      <p:nvPr/>
                    </p:nvSpPr>
                    <p:spPr>
                      <a:xfrm>
                        <a:off x="1342" y="1630"/>
                        <a:ext cx="278" cy="465"/>
                      </a:xfrm>
                      <a:prstGeom prst="rect">
                        <a:avLst/>
                      </a:prstGeom>
                      <a:noFill/>
                      <a:ln w="9525">
                        <a:noFill/>
                      </a:ln>
                    </p:spPr>
                    <p:txBody>
                      <a:bodyPr>
                        <a:spAutoFit/>
                      </a:bodyPr>
                      <a:lstStyle/>
                      <a:p>
                        <a:r>
                          <a:rPr lang="en-US" altLang="zh-CN" b="1" i="1" dirty="0">
                            <a:solidFill>
                              <a:schemeClr val="accent2"/>
                            </a:solidFill>
                            <a:latin typeface="Times New Roman" panose="02020603050405020304" pitchFamily="18" charset="0"/>
                            <a:ea typeface="华文中宋" panose="02010600040101010101" pitchFamily="2" charset="-122"/>
                          </a:rPr>
                          <a:t>O</a:t>
                        </a:r>
                        <a:endParaRPr lang="en-US" altLang="zh-CN" b="1" i="1" dirty="0">
                          <a:solidFill>
                            <a:schemeClr val="accent2"/>
                          </a:solidFill>
                          <a:latin typeface="Times New Roman" panose="02020603050405020304" pitchFamily="18" charset="0"/>
                          <a:ea typeface="华文中宋" panose="02010600040101010101" pitchFamily="2" charset="-122"/>
                        </a:endParaRPr>
                      </a:p>
                    </p:txBody>
                  </p:sp>
                </p:grpSp>
              </p:grpSp>
            </p:grpSp>
          </p:grpSp>
          <p:sp>
            <p:nvSpPr>
              <p:cNvPr id="23564" name="文本框 18"/>
              <p:cNvSpPr txBox="1"/>
              <p:nvPr/>
            </p:nvSpPr>
            <p:spPr>
              <a:xfrm>
                <a:off x="12696" y="6056"/>
                <a:ext cx="428" cy="480"/>
              </a:xfrm>
              <a:prstGeom prst="rect">
                <a:avLst/>
              </a:prstGeom>
              <a:noFill/>
              <a:ln w="9525">
                <a:noFill/>
              </a:ln>
            </p:spPr>
            <p:txBody>
              <a:bodyPr wrap="none">
                <a:spAutoFit/>
              </a:bodyPr>
              <a:lstStyle/>
              <a:p>
                <a:r>
                  <a:rPr lang="en-US" altLang="zh-CN" sz="1400" b="1" dirty="0">
                    <a:latin typeface="Times New Roman" panose="02020603050405020304" pitchFamily="18" charset="0"/>
                    <a:ea typeface="宋体" panose="02010600030101010101" pitchFamily="2" charset="-122"/>
                  </a:rPr>
                  <a:t>a</a:t>
                </a:r>
                <a:endParaRPr lang="en-US" altLang="zh-CN" sz="1400" b="1" dirty="0">
                  <a:latin typeface="Times New Roman" panose="02020603050405020304" pitchFamily="18" charset="0"/>
                  <a:ea typeface="宋体" panose="02010600030101010101" pitchFamily="2" charset="-122"/>
                </a:endParaRPr>
              </a:p>
            </p:txBody>
          </p:sp>
          <p:sp>
            <p:nvSpPr>
              <p:cNvPr id="23565" name="文本框 19"/>
              <p:cNvSpPr txBox="1"/>
              <p:nvPr/>
            </p:nvSpPr>
            <p:spPr>
              <a:xfrm>
                <a:off x="11879" y="6143"/>
                <a:ext cx="519" cy="480"/>
              </a:xfrm>
              <a:prstGeom prst="rect">
                <a:avLst/>
              </a:prstGeom>
              <a:noFill/>
              <a:ln w="9525">
                <a:noFill/>
              </a:ln>
            </p:spPr>
            <p:txBody>
              <a:bodyPr wrap="none">
                <a:spAutoFit/>
              </a:bodyPr>
              <a:lstStyle/>
              <a:p>
                <a:r>
                  <a:rPr lang="en-US" altLang="zh-CN" sz="1400" b="1" dirty="0">
                    <a:latin typeface="Times New Roman" panose="02020603050405020304" pitchFamily="18" charset="0"/>
                    <a:ea typeface="宋体" panose="02010600030101010101" pitchFamily="2" charset="-122"/>
                  </a:rPr>
                  <a:t>a</a:t>
                </a:r>
                <a:r>
                  <a:rPr lang="en-US" altLang="zh-CN" sz="1400" b="1" baseline="-25000" dirty="0">
                    <a:latin typeface="Times New Roman" panose="02020603050405020304" pitchFamily="18" charset="0"/>
                    <a:ea typeface="宋体" panose="02010600030101010101" pitchFamily="2" charset="-122"/>
                  </a:rPr>
                  <a:t>1</a:t>
                </a:r>
                <a:endParaRPr lang="en-US" altLang="zh-CN" sz="1400" b="1" baseline="-25000" dirty="0">
                  <a:latin typeface="Times New Roman" panose="02020603050405020304" pitchFamily="18" charset="0"/>
                  <a:ea typeface="宋体" panose="02010600030101010101" pitchFamily="2" charset="-122"/>
                </a:endParaRPr>
              </a:p>
            </p:txBody>
          </p:sp>
          <p:sp>
            <p:nvSpPr>
              <p:cNvPr id="23566" name="文本框 20"/>
              <p:cNvSpPr txBox="1"/>
              <p:nvPr/>
            </p:nvSpPr>
            <p:spPr>
              <a:xfrm>
                <a:off x="11401" y="6343"/>
                <a:ext cx="519" cy="480"/>
              </a:xfrm>
              <a:prstGeom prst="rect">
                <a:avLst/>
              </a:prstGeom>
              <a:noFill/>
              <a:ln w="9525">
                <a:noFill/>
              </a:ln>
            </p:spPr>
            <p:txBody>
              <a:bodyPr>
                <a:spAutoFit/>
              </a:bodyPr>
              <a:lstStyle/>
              <a:p>
                <a:r>
                  <a:rPr lang="en-US" altLang="zh-CN" sz="1400" b="1" dirty="0">
                    <a:latin typeface="Times New Roman" panose="02020603050405020304" pitchFamily="18" charset="0"/>
                    <a:ea typeface="宋体" panose="02010600030101010101" pitchFamily="2" charset="-122"/>
                  </a:rPr>
                  <a:t>a</a:t>
                </a:r>
                <a:r>
                  <a:rPr lang="en-US" altLang="zh-CN" sz="1400" b="1" baseline="-25000" dirty="0">
                    <a:latin typeface="Times New Roman" panose="02020603050405020304" pitchFamily="18" charset="0"/>
                    <a:ea typeface="宋体" panose="02010600030101010101" pitchFamily="2" charset="-122"/>
                  </a:rPr>
                  <a:t>2</a:t>
                </a:r>
                <a:endParaRPr lang="en-US" altLang="zh-CN" sz="1400" b="1" baseline="-25000" dirty="0">
                  <a:latin typeface="Times New Roman" panose="02020603050405020304" pitchFamily="18" charset="0"/>
                  <a:ea typeface="宋体" panose="02010600030101010101" pitchFamily="2" charset="-122"/>
                </a:endParaRPr>
              </a:p>
            </p:txBody>
          </p:sp>
          <p:sp>
            <p:nvSpPr>
              <p:cNvPr id="23567" name="文本框 23"/>
              <p:cNvSpPr txBox="1"/>
              <p:nvPr/>
            </p:nvSpPr>
            <p:spPr>
              <a:xfrm>
                <a:off x="9454" y="9255"/>
                <a:ext cx="514" cy="480"/>
              </a:xfrm>
              <a:prstGeom prst="rect">
                <a:avLst/>
              </a:prstGeom>
              <a:noFill/>
              <a:ln w="9525">
                <a:noFill/>
              </a:ln>
            </p:spPr>
            <p:txBody>
              <a:bodyPr wrap="none">
                <a:spAutoFit/>
              </a:bodyPr>
              <a:lstStyle/>
              <a:p>
                <a:r>
                  <a:rPr lang="en-US" altLang="zh-CN" sz="1400" b="1" dirty="0">
                    <a:latin typeface="Times New Roman" panose="02020603050405020304" pitchFamily="18" charset="0"/>
                    <a:ea typeface="宋体" panose="02010600030101010101" pitchFamily="2" charset="-122"/>
                  </a:rPr>
                  <a:t> d</a:t>
                </a:r>
                <a:endParaRPr lang="en-US" altLang="zh-CN" sz="1400" b="1" dirty="0">
                  <a:latin typeface="Times New Roman" panose="02020603050405020304" pitchFamily="18" charset="0"/>
                  <a:ea typeface="宋体" panose="02010600030101010101" pitchFamily="2" charset="-122"/>
                </a:endParaRPr>
              </a:p>
            </p:txBody>
          </p:sp>
          <p:sp>
            <p:nvSpPr>
              <p:cNvPr id="23568" name="文本框 24"/>
              <p:cNvSpPr txBox="1"/>
              <p:nvPr/>
            </p:nvSpPr>
            <p:spPr>
              <a:xfrm>
                <a:off x="11236" y="8777"/>
                <a:ext cx="880" cy="483"/>
              </a:xfrm>
              <a:prstGeom prst="rect">
                <a:avLst/>
              </a:prstGeom>
              <a:noFill/>
              <a:ln w="9525">
                <a:noFill/>
              </a:ln>
            </p:spPr>
            <p:txBody>
              <a:bodyPr wrap="none">
                <a:spAutoFit/>
              </a:bodyPr>
              <a:lstStyle/>
              <a:p>
                <a:r>
                  <a:rPr lang="en-US" altLang="zh-CN" sz="1400" b="1" dirty="0">
                    <a:solidFill>
                      <a:srgbClr val="FF0000"/>
                    </a:solidFill>
                    <a:latin typeface="Times New Roman" panose="02020603050405020304" pitchFamily="18" charset="0"/>
                    <a:ea typeface="宋体" panose="02010600030101010101" pitchFamily="2" charset="-122"/>
                  </a:rPr>
                  <a:t> b vb</a:t>
                </a:r>
                <a:endParaRPr lang="en-US" altLang="zh-CN" sz="1400" b="1" dirty="0">
                  <a:solidFill>
                    <a:srgbClr val="FF0000"/>
                  </a:solidFill>
                  <a:latin typeface="Times New Roman" panose="02020603050405020304" pitchFamily="18" charset="0"/>
                  <a:ea typeface="宋体" panose="02010600030101010101" pitchFamily="2" charset="-122"/>
                </a:endParaRPr>
              </a:p>
            </p:txBody>
          </p:sp>
          <p:sp>
            <p:nvSpPr>
              <p:cNvPr id="23569" name="文本框 25"/>
              <p:cNvSpPr txBox="1"/>
              <p:nvPr/>
            </p:nvSpPr>
            <p:spPr>
              <a:xfrm>
                <a:off x="11888" y="7621"/>
                <a:ext cx="451" cy="480"/>
              </a:xfrm>
              <a:prstGeom prst="rect">
                <a:avLst/>
              </a:prstGeom>
              <a:noFill/>
              <a:ln w="9525">
                <a:noFill/>
              </a:ln>
            </p:spPr>
            <p:txBody>
              <a:bodyPr wrap="none">
                <a:spAutoFit/>
              </a:bodyPr>
              <a:lstStyle/>
              <a:p>
                <a:r>
                  <a:rPr lang="en-US" altLang="zh-CN" sz="1400" b="1" dirty="0">
                    <a:solidFill>
                      <a:srgbClr val="FF0000"/>
                    </a:solidFill>
                    <a:latin typeface="Times New Roman" panose="02020603050405020304" pitchFamily="18" charset="0"/>
                    <a:ea typeface="宋体" panose="02010600030101010101" pitchFamily="2" charset="-122"/>
                  </a:rPr>
                  <a:t> f</a:t>
                </a:r>
                <a:endParaRPr lang="en-US" altLang="zh-CN" sz="1400" b="1" dirty="0">
                  <a:solidFill>
                    <a:srgbClr val="FF0000"/>
                  </a:solidFill>
                  <a:latin typeface="Times New Roman" panose="02020603050405020304" pitchFamily="18" charset="0"/>
                  <a:ea typeface="宋体" panose="02010600030101010101" pitchFamily="2" charset="-122"/>
                </a:endParaRPr>
              </a:p>
            </p:txBody>
          </p:sp>
          <p:sp>
            <p:nvSpPr>
              <p:cNvPr id="23570" name="文本框 26"/>
              <p:cNvSpPr txBox="1"/>
              <p:nvPr/>
            </p:nvSpPr>
            <p:spPr>
              <a:xfrm>
                <a:off x="12079" y="7134"/>
                <a:ext cx="472" cy="480"/>
              </a:xfrm>
              <a:prstGeom prst="rect">
                <a:avLst/>
              </a:prstGeom>
              <a:noFill/>
              <a:ln w="9525">
                <a:noFill/>
              </a:ln>
            </p:spPr>
            <p:txBody>
              <a:bodyPr wrap="none">
                <a:spAutoFit/>
              </a:bodyPr>
              <a:lstStyle/>
              <a:p>
                <a:r>
                  <a:rPr lang="en-US" altLang="zh-CN" sz="1400" b="1" dirty="0">
                    <a:latin typeface="Times New Roman" panose="02020603050405020304" pitchFamily="18" charset="0"/>
                    <a:ea typeface="宋体" panose="02010600030101010101" pitchFamily="2" charset="-122"/>
                  </a:rPr>
                  <a:t>f</a:t>
                </a:r>
                <a:r>
                  <a:rPr lang="en-US" altLang="zh-CN" sz="1400" b="1" baseline="-25000" dirty="0">
                    <a:latin typeface="Times New Roman" panose="02020603050405020304" pitchFamily="18" charset="0"/>
                    <a:ea typeface="宋体" panose="02010600030101010101" pitchFamily="2" charset="-122"/>
                  </a:rPr>
                  <a:t>1</a:t>
                </a:r>
                <a:endParaRPr lang="en-US" altLang="zh-CN" sz="1400" b="1" baseline="-25000" dirty="0">
                  <a:latin typeface="Times New Roman" panose="02020603050405020304" pitchFamily="18" charset="0"/>
                  <a:ea typeface="宋体" panose="02010600030101010101" pitchFamily="2" charset="-122"/>
                </a:endParaRPr>
              </a:p>
            </p:txBody>
          </p:sp>
          <p:sp>
            <p:nvSpPr>
              <p:cNvPr id="23571" name="文本框 27"/>
              <p:cNvSpPr txBox="1"/>
              <p:nvPr/>
            </p:nvSpPr>
            <p:spPr>
              <a:xfrm>
                <a:off x="12279" y="6656"/>
                <a:ext cx="472" cy="480"/>
              </a:xfrm>
              <a:prstGeom prst="rect">
                <a:avLst/>
              </a:prstGeom>
              <a:noFill/>
              <a:ln w="9525">
                <a:noFill/>
              </a:ln>
            </p:spPr>
            <p:txBody>
              <a:bodyPr wrap="none">
                <a:spAutoFit/>
              </a:bodyPr>
              <a:lstStyle/>
              <a:p>
                <a:r>
                  <a:rPr lang="en-US" altLang="zh-CN" sz="1400" b="1" dirty="0">
                    <a:latin typeface="Times New Roman" panose="02020603050405020304" pitchFamily="18" charset="0"/>
                    <a:ea typeface="宋体" panose="02010600030101010101" pitchFamily="2" charset="-122"/>
                  </a:rPr>
                  <a:t>f</a:t>
                </a:r>
                <a:r>
                  <a:rPr lang="en-US" altLang="zh-CN" sz="1400" b="1" baseline="-25000" dirty="0">
                    <a:latin typeface="Times New Roman" panose="02020603050405020304" pitchFamily="18" charset="0"/>
                    <a:ea typeface="宋体" panose="02010600030101010101" pitchFamily="2" charset="-122"/>
                  </a:rPr>
                  <a:t>2</a:t>
                </a:r>
                <a:endParaRPr lang="en-US" altLang="zh-CN" sz="1400" b="1" baseline="-25000" dirty="0">
                  <a:latin typeface="Times New Roman" panose="02020603050405020304" pitchFamily="18" charset="0"/>
                  <a:ea typeface="宋体" panose="02010600030101010101" pitchFamily="2" charset="-122"/>
                </a:endParaRPr>
              </a:p>
            </p:txBody>
          </p:sp>
          <p:sp>
            <p:nvSpPr>
              <p:cNvPr id="23572" name="文本框 28"/>
              <p:cNvSpPr txBox="1"/>
              <p:nvPr/>
            </p:nvSpPr>
            <p:spPr>
              <a:xfrm>
                <a:off x="10723" y="6908"/>
                <a:ext cx="535" cy="480"/>
              </a:xfrm>
              <a:prstGeom prst="rect">
                <a:avLst/>
              </a:prstGeom>
              <a:noFill/>
              <a:ln w="9525">
                <a:noFill/>
              </a:ln>
            </p:spPr>
            <p:txBody>
              <a:bodyPr wrap="none">
                <a:spAutoFit/>
              </a:bodyPr>
              <a:lstStyle/>
              <a:p>
                <a:r>
                  <a:rPr lang="en-US" altLang="zh-CN" sz="1400" b="1" dirty="0">
                    <a:latin typeface="Times New Roman" panose="02020603050405020304" pitchFamily="18" charset="0"/>
                    <a:ea typeface="宋体" panose="02010600030101010101" pitchFamily="2" charset="-122"/>
                  </a:rPr>
                  <a:t>b</a:t>
                </a:r>
                <a:r>
                  <a:rPr lang="en-US" altLang="zh-CN" sz="1400" b="1" baseline="-25000" dirty="0">
                    <a:latin typeface="Times New Roman" panose="02020603050405020304" pitchFamily="18" charset="0"/>
                    <a:ea typeface="宋体" panose="02010600030101010101" pitchFamily="2" charset="-122"/>
                  </a:rPr>
                  <a:t>1</a:t>
                </a:r>
                <a:endParaRPr lang="en-US" altLang="zh-CN" sz="1400" b="1" baseline="-25000" dirty="0">
                  <a:latin typeface="Times New Roman" panose="02020603050405020304" pitchFamily="18" charset="0"/>
                  <a:ea typeface="宋体" panose="02010600030101010101" pitchFamily="2" charset="-122"/>
                </a:endParaRPr>
              </a:p>
            </p:txBody>
          </p:sp>
          <p:sp>
            <p:nvSpPr>
              <p:cNvPr id="23573" name="文本框 29"/>
              <p:cNvSpPr txBox="1"/>
              <p:nvPr/>
            </p:nvSpPr>
            <p:spPr>
              <a:xfrm>
                <a:off x="10471" y="7334"/>
                <a:ext cx="535" cy="480"/>
              </a:xfrm>
              <a:prstGeom prst="rect">
                <a:avLst/>
              </a:prstGeom>
              <a:noFill/>
              <a:ln w="9525">
                <a:noFill/>
              </a:ln>
            </p:spPr>
            <p:txBody>
              <a:bodyPr wrap="none">
                <a:spAutoFit/>
              </a:bodyPr>
              <a:lstStyle/>
              <a:p>
                <a:r>
                  <a:rPr lang="en-US" altLang="zh-CN" sz="1400" b="1" dirty="0">
                    <a:latin typeface="Times New Roman" panose="02020603050405020304" pitchFamily="18" charset="0"/>
                    <a:ea typeface="宋体" panose="02010600030101010101" pitchFamily="2" charset="-122"/>
                  </a:rPr>
                  <a:t>b</a:t>
                </a:r>
                <a:r>
                  <a:rPr lang="en-US" altLang="zh-CN" sz="1400" b="1" baseline="-25000" dirty="0">
                    <a:latin typeface="Times New Roman" panose="02020603050405020304" pitchFamily="18" charset="0"/>
                    <a:ea typeface="宋体" panose="02010600030101010101" pitchFamily="2" charset="-122"/>
                  </a:rPr>
                  <a:t>2</a:t>
                </a:r>
                <a:endParaRPr lang="en-US" altLang="zh-CN" sz="1400" b="1" baseline="-25000" dirty="0">
                  <a:latin typeface="Times New Roman" panose="02020603050405020304" pitchFamily="18" charset="0"/>
                  <a:ea typeface="宋体" panose="02010600030101010101" pitchFamily="2" charset="-122"/>
                </a:endParaRPr>
              </a:p>
            </p:txBody>
          </p:sp>
          <p:sp>
            <p:nvSpPr>
              <p:cNvPr id="23574" name="文本框 30"/>
              <p:cNvSpPr txBox="1"/>
              <p:nvPr/>
            </p:nvSpPr>
            <p:spPr>
              <a:xfrm>
                <a:off x="10106" y="8212"/>
                <a:ext cx="503" cy="480"/>
              </a:xfrm>
              <a:prstGeom prst="rect">
                <a:avLst/>
              </a:prstGeom>
              <a:noFill/>
              <a:ln w="9525">
                <a:noFill/>
              </a:ln>
            </p:spPr>
            <p:txBody>
              <a:bodyPr wrap="none">
                <a:spAutoFit/>
              </a:bodyPr>
              <a:lstStyle/>
              <a:p>
                <a:r>
                  <a:rPr lang="en-US" altLang="zh-CN" sz="1400" b="1" dirty="0">
                    <a:latin typeface="Times New Roman" panose="02020603050405020304" pitchFamily="18" charset="0"/>
                    <a:ea typeface="宋体" panose="02010600030101010101" pitchFamily="2" charset="-122"/>
                  </a:rPr>
                  <a:t>c</a:t>
                </a:r>
                <a:r>
                  <a:rPr lang="en-US" altLang="zh-CN" sz="1400" b="1" baseline="-25000" dirty="0">
                    <a:latin typeface="Times New Roman" panose="02020603050405020304" pitchFamily="18" charset="0"/>
                    <a:ea typeface="宋体" panose="02010600030101010101" pitchFamily="2" charset="-122"/>
                  </a:rPr>
                  <a:t>1</a:t>
                </a:r>
                <a:endParaRPr lang="en-US" altLang="zh-CN" sz="1400" b="1" baseline="-25000" dirty="0">
                  <a:latin typeface="Times New Roman" panose="02020603050405020304" pitchFamily="18" charset="0"/>
                  <a:ea typeface="宋体" panose="02010600030101010101" pitchFamily="2" charset="-122"/>
                </a:endParaRPr>
              </a:p>
            </p:txBody>
          </p:sp>
          <p:sp>
            <p:nvSpPr>
              <p:cNvPr id="23575" name="文本框 31"/>
              <p:cNvSpPr txBox="1"/>
              <p:nvPr/>
            </p:nvSpPr>
            <p:spPr>
              <a:xfrm>
                <a:off x="9854" y="8638"/>
                <a:ext cx="503" cy="480"/>
              </a:xfrm>
              <a:prstGeom prst="rect">
                <a:avLst/>
              </a:prstGeom>
              <a:noFill/>
              <a:ln w="9525">
                <a:noFill/>
              </a:ln>
            </p:spPr>
            <p:txBody>
              <a:bodyPr wrap="none">
                <a:spAutoFit/>
              </a:bodyPr>
              <a:lstStyle/>
              <a:p>
                <a:r>
                  <a:rPr lang="en-US" altLang="zh-CN" sz="1400" b="1" dirty="0">
                    <a:latin typeface="Times New Roman" panose="02020603050405020304" pitchFamily="18" charset="0"/>
                    <a:ea typeface="宋体" panose="02010600030101010101" pitchFamily="2" charset="-122"/>
                  </a:rPr>
                  <a:t>c</a:t>
                </a:r>
                <a:r>
                  <a:rPr lang="en-US" altLang="zh-CN" sz="1400" b="1" baseline="-25000" dirty="0">
                    <a:latin typeface="Times New Roman" panose="02020603050405020304" pitchFamily="18" charset="0"/>
                    <a:ea typeface="宋体" panose="02010600030101010101" pitchFamily="2" charset="-122"/>
                  </a:rPr>
                  <a:t>2</a:t>
                </a:r>
                <a:endParaRPr lang="en-US" altLang="zh-CN" sz="1400" b="1" baseline="-25000" dirty="0">
                  <a:latin typeface="Times New Roman" panose="02020603050405020304" pitchFamily="18" charset="0"/>
                  <a:ea typeface="宋体" panose="02010600030101010101" pitchFamily="2" charset="-122"/>
                </a:endParaRPr>
              </a:p>
            </p:txBody>
          </p:sp>
          <p:sp>
            <p:nvSpPr>
              <p:cNvPr id="23576" name="文本框 32"/>
              <p:cNvSpPr txBox="1"/>
              <p:nvPr/>
            </p:nvSpPr>
            <p:spPr>
              <a:xfrm>
                <a:off x="10080" y="9203"/>
                <a:ext cx="535" cy="480"/>
              </a:xfrm>
              <a:prstGeom prst="rect">
                <a:avLst/>
              </a:prstGeom>
              <a:noFill/>
              <a:ln w="9525">
                <a:noFill/>
              </a:ln>
            </p:spPr>
            <p:txBody>
              <a:bodyPr wrap="none">
                <a:spAutoFit/>
              </a:bodyPr>
              <a:lstStyle/>
              <a:p>
                <a:r>
                  <a:rPr lang="en-US" altLang="zh-CN" sz="1400" b="1" dirty="0">
                    <a:latin typeface="Times New Roman" panose="02020603050405020304" pitchFamily="18" charset="0"/>
                    <a:ea typeface="宋体" panose="02010600030101010101" pitchFamily="2" charset="-122"/>
                  </a:rPr>
                  <a:t>d</a:t>
                </a:r>
                <a:r>
                  <a:rPr lang="en-US" altLang="zh-CN" sz="1400" b="1" baseline="-25000" dirty="0">
                    <a:latin typeface="Times New Roman" panose="02020603050405020304" pitchFamily="18" charset="0"/>
                    <a:ea typeface="宋体" panose="02010600030101010101" pitchFamily="2" charset="-122"/>
                  </a:rPr>
                  <a:t>1</a:t>
                </a:r>
                <a:endParaRPr lang="en-US" altLang="zh-CN" sz="1400" b="1" baseline="-25000" dirty="0">
                  <a:latin typeface="Times New Roman" panose="02020603050405020304" pitchFamily="18" charset="0"/>
                  <a:ea typeface="宋体" panose="02010600030101010101" pitchFamily="2" charset="-122"/>
                </a:endParaRPr>
              </a:p>
            </p:txBody>
          </p:sp>
          <p:sp>
            <p:nvSpPr>
              <p:cNvPr id="23577" name="文本框 33"/>
              <p:cNvSpPr txBox="1"/>
              <p:nvPr/>
            </p:nvSpPr>
            <p:spPr>
              <a:xfrm>
                <a:off x="10645" y="9090"/>
                <a:ext cx="535" cy="480"/>
              </a:xfrm>
              <a:prstGeom prst="rect">
                <a:avLst/>
              </a:prstGeom>
              <a:noFill/>
              <a:ln w="9525">
                <a:noFill/>
              </a:ln>
            </p:spPr>
            <p:txBody>
              <a:bodyPr wrap="none">
                <a:spAutoFit/>
              </a:bodyPr>
              <a:lstStyle/>
              <a:p>
                <a:r>
                  <a:rPr lang="en-US" altLang="zh-CN" sz="1400" b="1" dirty="0">
                    <a:latin typeface="Times New Roman" panose="02020603050405020304" pitchFamily="18" charset="0"/>
                    <a:ea typeface="宋体" panose="02010600030101010101" pitchFamily="2" charset="-122"/>
                  </a:rPr>
                  <a:t>d</a:t>
                </a:r>
                <a:r>
                  <a:rPr lang="en-US" altLang="zh-CN" sz="1400" b="1" baseline="-25000" dirty="0">
                    <a:latin typeface="Times New Roman" panose="02020603050405020304" pitchFamily="18" charset="0"/>
                    <a:ea typeface="宋体" panose="02010600030101010101" pitchFamily="2" charset="-122"/>
                  </a:rPr>
                  <a:t>2</a:t>
                </a:r>
                <a:endParaRPr lang="en-US" altLang="zh-CN" sz="1400" b="1" baseline="-25000" dirty="0">
                  <a:latin typeface="Times New Roman" panose="02020603050405020304" pitchFamily="18" charset="0"/>
                  <a:ea typeface="宋体" panose="02010600030101010101" pitchFamily="2" charset="-122"/>
                </a:endParaRPr>
              </a:p>
            </p:txBody>
          </p:sp>
          <p:sp>
            <p:nvSpPr>
              <p:cNvPr id="23578" name="文本框 34"/>
              <p:cNvSpPr txBox="1"/>
              <p:nvPr/>
            </p:nvSpPr>
            <p:spPr>
              <a:xfrm>
                <a:off x="11523" y="8499"/>
                <a:ext cx="503" cy="480"/>
              </a:xfrm>
              <a:prstGeom prst="rect">
                <a:avLst/>
              </a:prstGeom>
              <a:noFill/>
              <a:ln w="9525">
                <a:noFill/>
              </a:ln>
            </p:spPr>
            <p:txBody>
              <a:bodyPr wrap="none">
                <a:spAutoFit/>
              </a:bodyPr>
              <a:lstStyle/>
              <a:p>
                <a:r>
                  <a:rPr lang="en-US" altLang="zh-CN" sz="1400" b="1" dirty="0">
                    <a:latin typeface="Times New Roman" panose="02020603050405020304" pitchFamily="18" charset="0"/>
                    <a:ea typeface="宋体" panose="02010600030101010101" pitchFamily="2" charset="-122"/>
                  </a:rPr>
                  <a:t>e</a:t>
                </a:r>
                <a:r>
                  <a:rPr lang="en-US" altLang="zh-CN" sz="1400" b="1" baseline="-25000" dirty="0">
                    <a:latin typeface="Times New Roman" panose="02020603050405020304" pitchFamily="18" charset="0"/>
                    <a:ea typeface="宋体" panose="02010600030101010101" pitchFamily="2" charset="-122"/>
                  </a:rPr>
                  <a:t>1</a:t>
                </a:r>
                <a:endParaRPr lang="en-US" altLang="zh-CN" sz="1400" b="1" baseline="-25000" dirty="0">
                  <a:latin typeface="Times New Roman" panose="02020603050405020304" pitchFamily="18" charset="0"/>
                  <a:ea typeface="宋体" panose="02010600030101010101" pitchFamily="2" charset="-122"/>
                </a:endParaRPr>
              </a:p>
            </p:txBody>
          </p:sp>
          <p:sp>
            <p:nvSpPr>
              <p:cNvPr id="23579" name="文本框 35"/>
              <p:cNvSpPr txBox="1"/>
              <p:nvPr/>
            </p:nvSpPr>
            <p:spPr>
              <a:xfrm>
                <a:off x="11723" y="8134"/>
                <a:ext cx="503" cy="480"/>
              </a:xfrm>
              <a:prstGeom prst="rect">
                <a:avLst/>
              </a:prstGeom>
              <a:noFill/>
              <a:ln w="9525">
                <a:noFill/>
              </a:ln>
            </p:spPr>
            <p:txBody>
              <a:bodyPr wrap="none">
                <a:spAutoFit/>
              </a:bodyPr>
              <a:lstStyle/>
              <a:p>
                <a:r>
                  <a:rPr lang="en-US" altLang="zh-CN" sz="1400" b="1" dirty="0">
                    <a:latin typeface="Times New Roman" panose="02020603050405020304" pitchFamily="18" charset="0"/>
                    <a:ea typeface="宋体" panose="02010600030101010101" pitchFamily="2" charset="-122"/>
                  </a:rPr>
                  <a:t>e</a:t>
                </a:r>
                <a:r>
                  <a:rPr lang="en-US" altLang="zh-CN" sz="1400" b="1" baseline="-25000" dirty="0">
                    <a:latin typeface="Times New Roman" panose="02020603050405020304" pitchFamily="18" charset="0"/>
                    <a:ea typeface="宋体" panose="02010600030101010101" pitchFamily="2" charset="-122"/>
                  </a:rPr>
                  <a:t>2</a:t>
                </a:r>
                <a:endParaRPr lang="en-US" altLang="zh-CN" sz="1400" b="1" baseline="-25000" dirty="0">
                  <a:latin typeface="Times New Roman" panose="02020603050405020304" pitchFamily="18" charset="0"/>
                  <a:ea typeface="宋体" panose="02010600030101010101" pitchFamily="2" charset="-122"/>
                </a:endParaRPr>
              </a:p>
            </p:txBody>
          </p:sp>
        </p:grpSp>
      </p:grpSp>
      <p:sp>
        <p:nvSpPr>
          <p:cNvPr id="4" name="TextBox 7"/>
          <p:cNvSpPr txBox="1"/>
          <p:nvPr/>
        </p:nvSpPr>
        <p:spPr>
          <a:xfrm>
            <a:off x="3757930" y="2089049"/>
            <a:ext cx="5066030" cy="150304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342900" indent="-342900" algn="just">
              <a:lnSpc>
                <a:spcPct val="170000"/>
              </a:lnSpc>
              <a:buFont typeface="Arial" panose="020B0604020202020204" pitchFamily="34" charset="0"/>
              <a:buChar char="•"/>
            </a:pPr>
            <a:r>
              <a:rPr lang="zh-CN" altLang="en-US" sz="1800" dirty="0">
                <a:latin typeface="Verdana" panose="020B0604030504040204" pitchFamily="34" charset="0"/>
              </a:rPr>
              <a:t>记录饱和磁滞回线上的</a:t>
            </a:r>
            <a:r>
              <a:rPr lang="en-US" altLang="zh-CN" sz="1800" dirty="0">
                <a:latin typeface="Verdana" panose="020B0604030504040204" pitchFamily="34" charset="0"/>
              </a:rPr>
              <a:t>18</a:t>
            </a:r>
            <a:r>
              <a:rPr lang="zh-CN" altLang="en-US" sz="1800" dirty="0">
                <a:latin typeface="Verdana" panose="020B0604030504040204" pitchFamily="34" charset="0"/>
              </a:rPr>
              <a:t>个数据点坐标（如图所示）</a:t>
            </a:r>
            <a:endParaRPr lang="zh-CN" altLang="en-US" sz="1800" dirty="0">
              <a:latin typeface="Verdana" panose="020B0604030504040204" pitchFamily="34" charset="0"/>
            </a:endParaRPr>
          </a:p>
          <a:p>
            <a:pPr marL="342900" indent="-342900" algn="just">
              <a:lnSpc>
                <a:spcPct val="170000"/>
              </a:lnSpc>
              <a:buFont typeface="Arial" panose="020B0604020202020204" pitchFamily="34" charset="0"/>
              <a:buChar char="•"/>
            </a:pPr>
            <a:r>
              <a:rPr lang="zh-CN" altLang="en-US" sz="1800" dirty="0">
                <a:latin typeface="Verdana" panose="020B0604030504040204" pitchFamily="34" charset="0"/>
              </a:rPr>
              <a:t>计算得</a:t>
            </a:r>
            <a:r>
              <a:rPr lang="en-US" altLang="zh-CN" sz="1800" dirty="0">
                <a:latin typeface="Verdana" panose="020B0604030504040204" pitchFamily="34" charset="0"/>
              </a:rPr>
              <a:t>H</a:t>
            </a:r>
            <a:r>
              <a:rPr lang="zh-CN" altLang="en-US" sz="1800" dirty="0">
                <a:latin typeface="Verdana" panose="020B0604030504040204" pitchFamily="34" charset="0"/>
              </a:rPr>
              <a:t>、</a:t>
            </a:r>
            <a:r>
              <a:rPr lang="en-US" altLang="zh-CN" sz="1800" dirty="0">
                <a:latin typeface="Verdana" panose="020B0604030504040204" pitchFamily="34" charset="0"/>
              </a:rPr>
              <a:t>B</a:t>
            </a:r>
            <a:r>
              <a:rPr lang="zh-CN" altLang="en-US" sz="1800" dirty="0">
                <a:latin typeface="Verdana" panose="020B0604030504040204" pitchFamily="34" charset="0"/>
              </a:rPr>
              <a:t>，作图即可得</a:t>
            </a:r>
            <a:r>
              <a:rPr lang="zh-CN" altLang="en-US" sz="1800" b="1" dirty="0">
                <a:solidFill>
                  <a:srgbClr val="FF0000"/>
                </a:solidFill>
                <a:latin typeface="Verdana" panose="020B0604030504040204" pitchFamily="34" charset="0"/>
              </a:rPr>
              <a:t>饱和磁滞回线</a:t>
            </a:r>
            <a:r>
              <a:rPr lang="zh-CN" altLang="en-US" sz="1800" dirty="0">
                <a:latin typeface="Verdana" panose="020B0604030504040204" pitchFamily="34" charset="0"/>
              </a:rPr>
              <a:t>。</a:t>
            </a:r>
            <a:endParaRPr lang="zh-CN" altLang="en-US" sz="1800" dirty="0">
              <a:latin typeface="Verdana" panose="020B0604030504040204" pitchFamily="34" charset="0"/>
            </a:endParaRPr>
          </a:p>
        </p:txBody>
      </p:sp>
      <p:pic>
        <p:nvPicPr>
          <p:cNvPr id="26630" name="图片 5"/>
          <p:cNvPicPr>
            <a:picLocks noChangeAspect="1"/>
          </p:cNvPicPr>
          <p:nvPr/>
        </p:nvPicPr>
        <p:blipFill>
          <a:blip r:embed="rId1"/>
          <a:stretch>
            <a:fillRect/>
          </a:stretch>
        </p:blipFill>
        <p:spPr>
          <a:xfrm>
            <a:off x="3788835" y="4118454"/>
            <a:ext cx="5066030" cy="169164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4"/>
          <p:cNvPicPr>
            <a:picLocks noChangeAspect="1"/>
          </p:cNvPicPr>
          <p:nvPr/>
        </p:nvPicPr>
        <p:blipFill rotWithShape="1">
          <a:blip r:embed="rId1"/>
          <a:srcRect b="26244"/>
          <a:stretch>
            <a:fillRect/>
          </a:stretch>
        </p:blipFill>
        <p:spPr>
          <a:xfrm>
            <a:off x="487208" y="3653658"/>
            <a:ext cx="5448300" cy="1353070"/>
          </a:xfrm>
          <a:prstGeom prst="rect">
            <a:avLst/>
          </a:prstGeom>
          <a:noFill/>
          <a:ln w="9525">
            <a:noFill/>
          </a:ln>
        </p:spPr>
      </p:pic>
      <p:sp>
        <p:nvSpPr>
          <p:cNvPr id="2" name="矩形 1"/>
          <p:cNvSpPr/>
          <p:nvPr/>
        </p:nvSpPr>
        <p:spPr>
          <a:xfrm>
            <a:off x="2381850" y="88206"/>
            <a:ext cx="4428296" cy="584775"/>
          </a:xfrm>
          <a:prstGeom prst="rect">
            <a:avLst/>
          </a:prstGeom>
        </p:spPr>
        <p:txBody>
          <a:bodyPr wrap="square">
            <a:spAutoFit/>
          </a:bodyPr>
          <a:lstStyle/>
          <a:p>
            <a:pPr algn="ctr"/>
            <a:r>
              <a:rPr lang="zh-CN" altLang="en-US" sz="3200" b="1" dirty="0" smtClean="0">
                <a:solidFill>
                  <a:srgbClr val="FF0000"/>
                </a:solidFill>
              </a:rPr>
              <a:t>实验记录</a:t>
            </a:r>
            <a:endParaRPr lang="zh-CN" altLang="en-US" sz="3200" b="1" dirty="0">
              <a:solidFill>
                <a:srgbClr val="FF0000"/>
              </a:solidFill>
            </a:endParaRPr>
          </a:p>
        </p:txBody>
      </p:sp>
      <p:sp>
        <p:nvSpPr>
          <p:cNvPr id="6" name="Rectangle 6"/>
          <p:cNvSpPr>
            <a:spLocks noChangeArrowheads="1"/>
          </p:cNvSpPr>
          <p:nvPr/>
        </p:nvSpPr>
        <p:spPr bwMode="auto">
          <a:xfrm>
            <a:off x="35496" y="836712"/>
            <a:ext cx="429313" cy="1569660"/>
          </a:xfrm>
          <a:prstGeom prst="rect">
            <a:avLst/>
          </a:prstGeom>
          <a:solidFill>
            <a:srgbClr val="FFC000"/>
          </a:solidFill>
          <a:ln>
            <a:noFill/>
          </a:ln>
          <a:effec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2400" b="1" dirty="0">
                <a:solidFill>
                  <a:srgbClr val="FFFFFF"/>
                </a:solidFill>
                <a:latin typeface="+mn-ea"/>
              </a:rPr>
              <a:t>实验仪器</a:t>
            </a:r>
            <a:endParaRPr kumimoji="1" lang="zh-CN" altLang="zh-CN" sz="2400" b="1" dirty="0">
              <a:solidFill>
                <a:srgbClr val="FFFFFF"/>
              </a:solidFill>
              <a:latin typeface="+mn-ea"/>
            </a:endParaRPr>
          </a:p>
        </p:txBody>
      </p:sp>
      <p:graphicFrame>
        <p:nvGraphicFramePr>
          <p:cNvPr id="7" name="表格 6"/>
          <p:cNvGraphicFramePr>
            <a:graphicFrameLocks noGrp="1"/>
          </p:cNvGraphicFramePr>
          <p:nvPr/>
        </p:nvGraphicFramePr>
        <p:xfrm>
          <a:off x="611564" y="879862"/>
          <a:ext cx="8352924" cy="1483360"/>
        </p:xfrm>
        <a:graphic>
          <a:graphicData uri="http://schemas.openxmlformats.org/drawingml/2006/table">
            <a:tbl>
              <a:tblPr firstRow="1" bandRow="1">
                <a:tableStyleId>{5940675A-B579-460E-94D1-54222C63F5DA}</a:tableStyleId>
              </a:tblPr>
              <a:tblGrid>
                <a:gridCol w="2304254"/>
                <a:gridCol w="1209734"/>
                <a:gridCol w="1209734"/>
                <a:gridCol w="1209734"/>
                <a:gridCol w="1209734"/>
                <a:gridCol w="1209734"/>
              </a:tblGrid>
              <a:tr h="370840">
                <a:tc>
                  <a:txBody>
                    <a:bodyPr/>
                    <a:lstStyle/>
                    <a:p>
                      <a:pPr algn="ctr"/>
                      <a:r>
                        <a:rPr lang="zh-CN" altLang="en-US" b="1" dirty="0"/>
                        <a:t>仪器名称</a:t>
                      </a:r>
                      <a:endParaRPr lang="zh-CN" altLang="en-US" b="1" dirty="0"/>
                    </a:p>
                  </a:txBody>
                  <a:tcPr/>
                </a:tc>
                <a:tc>
                  <a:txBody>
                    <a:bodyPr/>
                    <a:lstStyle/>
                    <a:p>
                      <a:pPr algn="ctr"/>
                      <a:r>
                        <a:rPr lang="zh-CN" altLang="en-US" b="1" dirty="0"/>
                        <a:t>量程</a:t>
                      </a:r>
                      <a:endParaRPr lang="zh-CN" altLang="en-US" b="1" dirty="0"/>
                    </a:p>
                  </a:txBody>
                  <a:tcPr/>
                </a:tc>
                <a:tc>
                  <a:txBody>
                    <a:bodyPr/>
                    <a:lstStyle/>
                    <a:p>
                      <a:pPr algn="ctr"/>
                      <a:r>
                        <a:rPr lang="zh-CN" altLang="en-US" b="1" dirty="0"/>
                        <a:t>最小量</a:t>
                      </a:r>
                      <a:endParaRPr lang="zh-CN" altLang="en-US" b="1" dirty="0"/>
                    </a:p>
                  </a:txBody>
                  <a:tcPr/>
                </a:tc>
                <a:tc>
                  <a:txBody>
                    <a:bodyPr/>
                    <a:lstStyle/>
                    <a:p>
                      <a:pPr algn="ctr"/>
                      <a:r>
                        <a:rPr lang="zh-CN" altLang="en-US" b="1" dirty="0"/>
                        <a:t>估读误差</a:t>
                      </a:r>
                      <a:endParaRPr lang="zh-CN" altLang="en-US" b="1" dirty="0"/>
                    </a:p>
                  </a:txBody>
                  <a:tcPr/>
                </a:tc>
                <a:tc>
                  <a:txBody>
                    <a:bodyPr/>
                    <a:lstStyle/>
                    <a:p>
                      <a:pPr algn="ctr"/>
                      <a:r>
                        <a:rPr lang="zh-CN" altLang="en-US" b="1" dirty="0"/>
                        <a:t>仪器误差</a:t>
                      </a:r>
                      <a:endParaRPr lang="zh-CN" altLang="en-US" b="1" dirty="0"/>
                    </a:p>
                  </a:txBody>
                  <a:tcPr/>
                </a:tc>
                <a:tc>
                  <a:txBody>
                    <a:bodyPr/>
                    <a:lstStyle/>
                    <a:p>
                      <a:r>
                        <a:rPr lang="zh-CN" altLang="en-US" b="1" dirty="0"/>
                        <a:t>零位误差</a:t>
                      </a:r>
                      <a:endParaRPr lang="zh-CN" altLang="en-US" b="1" dirty="0"/>
                    </a:p>
                  </a:txBody>
                  <a:tcPr/>
                </a:tc>
              </a:tr>
              <a:tr h="370840">
                <a:tc rowSpan="2">
                  <a:txBody>
                    <a:bodyPr/>
                    <a:lstStyle/>
                    <a:p>
                      <a:r>
                        <a:rPr lang="en-US" altLang="zh-CN" dirty="0"/>
                        <a:t>XXX </a:t>
                      </a:r>
                      <a:r>
                        <a:rPr lang="zh-CN" altLang="en-US" dirty="0"/>
                        <a:t>示波器（</a:t>
                      </a:r>
                      <a:r>
                        <a:rPr lang="en-US" altLang="zh-CN" dirty="0"/>
                        <a:t>div</a:t>
                      </a:r>
                      <a:r>
                        <a:rPr lang="zh-CN" altLang="en-US" dirty="0"/>
                        <a:t>）</a:t>
                      </a:r>
                      <a:endParaRPr lang="zh-CN" altLang="en-US" dirty="0"/>
                    </a:p>
                  </a:txBody>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x:  -5~5</a:t>
                      </a:r>
                      <a:endParaRPr lang="zh-CN" altLang="en-US"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0.2</a:t>
                      </a:r>
                      <a:endParaRPr lang="zh-CN" altLang="en-US"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0.1</a:t>
                      </a:r>
                      <a:endParaRPr lang="zh-CN" altLang="en-US" b="0"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zh-CN" altLang="en-US" b="0"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zh-CN" altLang="en-US" b="0">
                        <a:solidFill>
                          <a:schemeClr val="tx1"/>
                        </a:solidFill>
                        <a:latin typeface="Times New Roman" panose="02020603050405020304" pitchFamily="18" charset="0"/>
                        <a:cs typeface="Times New Roman" panose="02020603050405020304" pitchFamily="18" charset="0"/>
                      </a:endParaRPr>
                    </a:p>
                  </a:txBody>
                  <a:tcPr/>
                </a:tc>
              </a:tr>
              <a:tr h="370840">
                <a:tc vMerge="1">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y: -4~4</a:t>
                      </a:r>
                      <a:endParaRPr lang="zh-CN" altLang="en-US"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0.2</a:t>
                      </a:r>
                      <a:endParaRPr lang="zh-CN" altLang="en-US"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CN" b="0" dirty="0">
                          <a:solidFill>
                            <a:schemeClr val="tx1"/>
                          </a:solidFill>
                          <a:latin typeface="Times New Roman" panose="02020603050405020304" pitchFamily="18" charset="0"/>
                          <a:cs typeface="Times New Roman" panose="02020603050405020304" pitchFamily="18" charset="0"/>
                        </a:rPr>
                        <a:t>0.1</a:t>
                      </a:r>
                      <a:endParaRPr lang="zh-CN" altLang="en-US" b="0"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zh-CN" altLang="en-US" b="0" dirty="0">
                        <a:solidFill>
                          <a:schemeClr val="tx1"/>
                        </a:solidFill>
                        <a:latin typeface="Times New Roman" panose="02020603050405020304" pitchFamily="18" charset="0"/>
                        <a:cs typeface="Times New Roman" panose="02020603050405020304" pitchFamily="18" charset="0"/>
                      </a:endParaRPr>
                    </a:p>
                  </a:txBody>
                  <a:tcPr/>
                </a:tc>
                <a:tc>
                  <a:txBody>
                    <a:bodyPr/>
                    <a:lstStyle/>
                    <a:p>
                      <a:endParaRPr lang="zh-CN" altLang="en-US" b="0" dirty="0">
                        <a:solidFill>
                          <a:schemeClr val="tx1"/>
                        </a:solidFill>
                        <a:latin typeface="Times New Roman" panose="02020603050405020304" pitchFamily="18" charset="0"/>
                        <a:cs typeface="Times New Roman" panose="02020603050405020304" pitchFamily="18" charset="0"/>
                      </a:endParaRPr>
                    </a:p>
                  </a:txBody>
                  <a:tcPr/>
                </a:tc>
              </a:tr>
              <a:tr h="370840">
                <a:tc gridSpan="6">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动态法磁滞回线实验仪</a:t>
                      </a:r>
                      <a:r>
                        <a:rPr lang="en-US" altLang="zh-CN" dirty="0"/>
                        <a:t>DH4516C</a:t>
                      </a:r>
                      <a:endParaRPr lang="zh-CN" altLang="en-US" dirty="0"/>
                    </a:p>
                  </a:txBody>
                  <a:tcPr/>
                </a:tc>
                <a:tc hMerge="1">
                  <a:tcPr/>
                </a:tc>
                <a:tc hMerge="1">
                  <a:tcPr/>
                </a:tc>
                <a:tc hMerge="1">
                  <a:tcPr/>
                </a:tc>
                <a:tc hMerge="1">
                  <a:tcPr/>
                </a:tc>
                <a:tc hMerge="1">
                  <a:tcPr/>
                </a:tc>
              </a:tr>
            </a:tbl>
          </a:graphicData>
        </a:graphic>
      </p:graphicFrame>
      <p:sp>
        <p:nvSpPr>
          <p:cNvPr id="8" name="Rectangle 6"/>
          <p:cNvSpPr>
            <a:spLocks noChangeArrowheads="1"/>
          </p:cNvSpPr>
          <p:nvPr/>
        </p:nvSpPr>
        <p:spPr bwMode="auto">
          <a:xfrm>
            <a:off x="3004457" y="3161063"/>
            <a:ext cx="3128301" cy="461665"/>
          </a:xfrm>
          <a:prstGeom prst="rect">
            <a:avLst/>
          </a:prstGeom>
          <a:solidFill>
            <a:srgbClr val="FFC000"/>
          </a:solidFill>
          <a:ln>
            <a:noFill/>
          </a:ln>
          <a:effec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2400" b="1" dirty="0">
                <a:solidFill>
                  <a:srgbClr val="FFFFFF"/>
                </a:solidFill>
                <a:latin typeface="+mn-ea"/>
              </a:rPr>
              <a:t>实验现象及数据记录</a:t>
            </a:r>
            <a:endParaRPr kumimoji="1" lang="zh-CN" altLang="zh-CN" sz="2400" b="1" dirty="0">
              <a:solidFill>
                <a:srgbClr val="FFFFFF"/>
              </a:solidFill>
              <a:latin typeface="+mn-ea"/>
            </a:endParaRPr>
          </a:p>
        </p:txBody>
      </p:sp>
      <p:sp>
        <p:nvSpPr>
          <p:cNvPr id="9" name="Rectangle 6"/>
          <p:cNvSpPr>
            <a:spLocks noChangeArrowheads="1"/>
          </p:cNvSpPr>
          <p:nvPr/>
        </p:nvSpPr>
        <p:spPr bwMode="auto">
          <a:xfrm>
            <a:off x="132723" y="364301"/>
            <a:ext cx="287173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2400" b="1" dirty="0">
                <a:solidFill>
                  <a:srgbClr val="0000FF"/>
                </a:solidFill>
                <a:latin typeface="+mn-ea"/>
              </a:rPr>
              <a:t>实验桌号：</a:t>
            </a:r>
            <a:r>
              <a:rPr kumimoji="1" lang="en-US" altLang="zh-CN" sz="2400" b="1" dirty="0">
                <a:solidFill>
                  <a:srgbClr val="0000FF"/>
                </a:solidFill>
                <a:latin typeface="+mn-ea"/>
              </a:rPr>
              <a:t>XX</a:t>
            </a:r>
            <a:endParaRPr kumimoji="1" lang="zh-CN" altLang="zh-CN" sz="2400" b="1" dirty="0">
              <a:solidFill>
                <a:srgbClr val="0000FF"/>
              </a:solidFill>
              <a:latin typeface="+mn-ea"/>
            </a:endParaRPr>
          </a:p>
        </p:txBody>
      </p:sp>
      <p:pic>
        <p:nvPicPr>
          <p:cNvPr id="10" name="图片 5"/>
          <p:cNvPicPr>
            <a:picLocks noChangeAspect="1"/>
          </p:cNvPicPr>
          <p:nvPr/>
        </p:nvPicPr>
        <p:blipFill rotWithShape="1">
          <a:blip r:embed="rId2"/>
          <a:srcRect b="27843"/>
          <a:stretch>
            <a:fillRect/>
          </a:stretch>
        </p:blipFill>
        <p:spPr>
          <a:xfrm>
            <a:off x="487208" y="5343899"/>
            <a:ext cx="5697011" cy="1372665"/>
          </a:xfrm>
          <a:prstGeom prst="rect">
            <a:avLst/>
          </a:prstGeom>
          <a:noFill/>
          <a:ln w="9525">
            <a:noFill/>
          </a:ln>
        </p:spPr>
      </p:pic>
      <p:sp>
        <p:nvSpPr>
          <p:cNvPr id="12" name="TextBox 1"/>
          <p:cNvSpPr txBox="1"/>
          <p:nvPr/>
        </p:nvSpPr>
        <p:spPr>
          <a:xfrm>
            <a:off x="6450784" y="3809491"/>
            <a:ext cx="1928733" cy="1338828"/>
          </a:xfrm>
          <a:prstGeom prst="rect">
            <a:avLst/>
          </a:prstGeom>
          <a:noFill/>
        </p:spPr>
        <p:txBody>
          <a:bodyPr wrap="none" rtlCol="0">
            <a:spAutoFit/>
          </a:bodyPr>
          <a:lstStyle/>
          <a:p>
            <a:pPr>
              <a:lnSpc>
                <a:spcPct val="150000"/>
              </a:lnSpc>
            </a:pPr>
            <a:r>
              <a:rPr lang="zh-CN" altLang="en-US" b="1" dirty="0" smtClean="0">
                <a:solidFill>
                  <a:srgbClr val="FF0000"/>
                </a:solidFill>
              </a:rPr>
              <a:t>表</a:t>
            </a:r>
            <a:r>
              <a:rPr lang="en-US" altLang="zh-CN" b="1" dirty="0" smtClean="0">
                <a:solidFill>
                  <a:srgbClr val="FF0000"/>
                </a:solidFill>
              </a:rPr>
              <a:t>3.</a:t>
            </a:r>
            <a:r>
              <a:rPr lang="zh-CN" altLang="en-US" b="1" dirty="0" smtClean="0">
                <a:solidFill>
                  <a:srgbClr val="FF0000"/>
                </a:solidFill>
              </a:rPr>
              <a:t>备注：</a:t>
            </a:r>
            <a:endParaRPr lang="en-US" altLang="zh-CN" b="1" dirty="0" smtClean="0">
              <a:solidFill>
                <a:srgbClr val="FF0000"/>
              </a:solidFill>
            </a:endParaRPr>
          </a:p>
          <a:p>
            <a:pPr marL="285750" indent="-285750">
              <a:lnSpc>
                <a:spcPct val="150000"/>
              </a:lnSpc>
              <a:buFont typeface="Arial" panose="020B0604020202020204" pitchFamily="34" charset="0"/>
              <a:buChar char="•"/>
            </a:pPr>
            <a:r>
              <a:rPr lang="en-US" altLang="zh-CN" dirty="0" smtClean="0"/>
              <a:t>X</a:t>
            </a:r>
            <a:r>
              <a:rPr lang="zh-CN" altLang="en-US" dirty="0" smtClean="0"/>
              <a:t>、</a:t>
            </a:r>
            <a:r>
              <a:rPr lang="en-US" altLang="zh-CN" dirty="0" smtClean="0"/>
              <a:t>Y</a:t>
            </a:r>
            <a:r>
              <a:rPr lang="zh-CN" altLang="en-US" dirty="0" smtClean="0"/>
              <a:t>灵敏度</a:t>
            </a:r>
            <a:r>
              <a:rPr lang="zh-CN" altLang="en-US" dirty="0" smtClean="0"/>
              <a:t>？</a:t>
            </a:r>
            <a:endParaRPr lang="zh-CN" altLang="en-US" dirty="0" smtClean="0"/>
          </a:p>
          <a:p>
            <a:pPr marL="285750" indent="-285750">
              <a:lnSpc>
                <a:spcPct val="150000"/>
              </a:lnSpc>
              <a:buFont typeface="Arial" panose="020B0604020202020204" pitchFamily="34" charset="0"/>
              <a:buChar char="•"/>
            </a:pPr>
            <a:r>
              <a:rPr lang="zh-CN" altLang="en-US" dirty="0" smtClean="0"/>
              <a:t>仪器参数？</a:t>
            </a:r>
            <a:endParaRPr lang="zh-CN" altLang="en-US" dirty="0"/>
          </a:p>
        </p:txBody>
      </p:sp>
      <p:sp>
        <p:nvSpPr>
          <p:cNvPr id="16" name="矩形 15"/>
          <p:cNvSpPr/>
          <p:nvPr/>
        </p:nvSpPr>
        <p:spPr>
          <a:xfrm>
            <a:off x="6450965" y="5147945"/>
            <a:ext cx="2445385" cy="1510665"/>
          </a:xfrm>
          <a:prstGeom prst="rect">
            <a:avLst/>
          </a:prstGeom>
          <a:ln>
            <a:solidFill>
              <a:srgbClr val="FFC000"/>
            </a:solidFill>
          </a:ln>
        </p:spPr>
        <p:txBody>
          <a:bodyPr wrap="square">
            <a:spAutoFit/>
          </a:bodyPr>
          <a:p>
            <a:pPr>
              <a:lnSpc>
                <a:spcPct val="110000"/>
              </a:lnSpc>
              <a:spcBef>
                <a:spcPts val="0"/>
              </a:spcBef>
              <a:spcAft>
                <a:spcPts val="0"/>
              </a:spcAft>
            </a:pPr>
            <a:r>
              <a:rPr lang="en-US" altLang="zh-CN" sz="1400" dirty="0"/>
              <a:t>L=0.130m</a:t>
            </a:r>
            <a:r>
              <a:rPr lang="zh-CN" altLang="en-US" sz="1400" dirty="0"/>
              <a:t>，</a:t>
            </a:r>
            <a:r>
              <a:rPr lang="en-US" altLang="zh-CN" sz="1400" dirty="0"/>
              <a:t>C=20</a:t>
            </a:r>
            <a:r>
              <a:rPr lang="en-US" altLang="zh-CN" sz="1400" dirty="0">
                <a:sym typeface="Symbol" panose="05050102010706020507" pitchFamily="18" charset="2"/>
              </a:rPr>
              <a:t>F</a:t>
            </a:r>
            <a:r>
              <a:rPr lang="zh-CN" altLang="en-US" sz="1400" dirty="0">
                <a:sym typeface="Symbol" panose="05050102010706020507" pitchFamily="18" charset="2"/>
              </a:rPr>
              <a:t>，</a:t>
            </a:r>
            <a:endParaRPr lang="zh-CN" altLang="en-US" sz="1400" dirty="0">
              <a:sym typeface="Symbol" panose="05050102010706020507" pitchFamily="18" charset="2"/>
            </a:endParaRPr>
          </a:p>
          <a:p>
            <a:pPr>
              <a:lnSpc>
                <a:spcPct val="110000"/>
              </a:lnSpc>
              <a:spcBef>
                <a:spcPts val="0"/>
              </a:spcBef>
              <a:spcAft>
                <a:spcPts val="0"/>
              </a:spcAft>
            </a:pPr>
            <a:r>
              <a:rPr lang="en-US" altLang="zh-CN" sz="1400" dirty="0">
                <a:sym typeface="Symbol" panose="05050102010706020507" pitchFamily="18" charset="2"/>
              </a:rPr>
              <a:t>S=1.2410</a:t>
            </a:r>
            <a:r>
              <a:rPr lang="en-US" altLang="zh-CN" sz="1400" baseline="30000" dirty="0">
                <a:sym typeface="Symbol" panose="05050102010706020507" pitchFamily="18" charset="2"/>
              </a:rPr>
              <a:t>-4</a:t>
            </a:r>
            <a:r>
              <a:rPr lang="en-US" altLang="zh-CN" sz="1400" dirty="0">
                <a:sym typeface="Symbol" panose="05050102010706020507" pitchFamily="18" charset="2"/>
              </a:rPr>
              <a:t>m</a:t>
            </a:r>
            <a:r>
              <a:rPr lang="en-US" altLang="zh-CN" sz="1400" baseline="30000" dirty="0">
                <a:sym typeface="Symbol" panose="05050102010706020507" pitchFamily="18" charset="2"/>
              </a:rPr>
              <a:t>2</a:t>
            </a:r>
            <a:r>
              <a:rPr lang="zh-CN" altLang="en-US" sz="1400" dirty="0">
                <a:sym typeface="Symbol" panose="05050102010706020507" pitchFamily="18" charset="2"/>
              </a:rPr>
              <a:t>，</a:t>
            </a:r>
            <a:endParaRPr lang="en-US" altLang="zh-CN" sz="1400" dirty="0"/>
          </a:p>
          <a:p>
            <a:pPr>
              <a:lnSpc>
                <a:spcPct val="110000"/>
              </a:lnSpc>
              <a:spcBef>
                <a:spcPts val="0"/>
              </a:spcBef>
              <a:spcAft>
                <a:spcPts val="0"/>
              </a:spcAft>
            </a:pPr>
            <a:r>
              <a:rPr lang="en-US" altLang="zh-CN" sz="1400" dirty="0"/>
              <a:t>f=100Hz</a:t>
            </a:r>
            <a:r>
              <a:rPr lang="zh-CN" altLang="en-US" sz="1400" dirty="0"/>
              <a:t>，</a:t>
            </a:r>
            <a:r>
              <a:rPr lang="en-US" altLang="zh-CN" sz="1400" dirty="0"/>
              <a:t>R1=8.0</a:t>
            </a:r>
            <a:r>
              <a:rPr lang="en-US" altLang="zh-CN" sz="1400" dirty="0">
                <a:sym typeface="Symbol" panose="05050102010706020507" pitchFamily="18" charset="2"/>
              </a:rPr>
              <a:t></a:t>
            </a:r>
            <a:r>
              <a:rPr lang="zh-CN" altLang="en-US" sz="1400" dirty="0">
                <a:sym typeface="Symbol" panose="05050102010706020507" pitchFamily="18" charset="2"/>
              </a:rPr>
              <a:t>，</a:t>
            </a:r>
            <a:endParaRPr lang="zh-CN" altLang="en-US" sz="1400" dirty="0">
              <a:sym typeface="Symbol" panose="05050102010706020507" pitchFamily="18" charset="2"/>
            </a:endParaRPr>
          </a:p>
          <a:p>
            <a:pPr>
              <a:lnSpc>
                <a:spcPct val="110000"/>
              </a:lnSpc>
              <a:spcBef>
                <a:spcPts val="0"/>
              </a:spcBef>
              <a:spcAft>
                <a:spcPts val="0"/>
              </a:spcAft>
            </a:pPr>
            <a:r>
              <a:rPr lang="en-US" altLang="zh-CN" sz="1400" dirty="0">
                <a:sym typeface="Symbol" panose="05050102010706020507" pitchFamily="18" charset="2"/>
              </a:rPr>
              <a:t>R2=8k</a:t>
            </a:r>
            <a:r>
              <a:rPr lang="zh-CN" altLang="en-US" sz="1400" dirty="0">
                <a:sym typeface="Symbol" panose="05050102010706020507" pitchFamily="18" charset="2"/>
              </a:rPr>
              <a:t>，</a:t>
            </a:r>
            <a:r>
              <a:rPr lang="en-US" altLang="zh-CN" sz="1400" dirty="0">
                <a:sym typeface="Symbol" panose="05050102010706020507" pitchFamily="18" charset="2"/>
              </a:rPr>
              <a:t>N1=N2=100</a:t>
            </a:r>
            <a:r>
              <a:rPr lang="zh-CN" altLang="en-US" sz="1400" dirty="0">
                <a:sym typeface="Symbol" panose="05050102010706020507" pitchFamily="18" charset="2"/>
              </a:rPr>
              <a:t>匝</a:t>
            </a:r>
            <a:endParaRPr lang="en-US" altLang="zh-CN" sz="1400" dirty="0">
              <a:sym typeface="Symbol" panose="05050102010706020507" pitchFamily="18" charset="2"/>
            </a:endParaRPr>
          </a:p>
          <a:p>
            <a:pPr>
              <a:lnSpc>
                <a:spcPct val="110000"/>
              </a:lnSpc>
              <a:spcBef>
                <a:spcPts val="0"/>
              </a:spcBef>
              <a:spcAft>
                <a:spcPts val="0"/>
              </a:spcAft>
            </a:pPr>
            <a:r>
              <a:rPr lang="zh-CN" altLang="en-US" sz="1400" dirty="0">
                <a:sym typeface="Symbol" panose="05050102010706020507" pitchFamily="18" charset="2"/>
              </a:rPr>
              <a:t>推荐</a:t>
            </a:r>
            <a:r>
              <a:rPr lang="en-US" altLang="zh-CN" sz="1400" dirty="0" err="1">
                <a:sym typeface="Symbol" panose="05050102010706020507" pitchFamily="18" charset="2"/>
              </a:rPr>
              <a:t>Sx</a:t>
            </a:r>
            <a:r>
              <a:rPr lang="en-US" altLang="zh-CN" sz="1400" dirty="0">
                <a:sym typeface="Symbol" panose="05050102010706020507" pitchFamily="18" charset="2"/>
              </a:rPr>
              <a:t>=0.1V/div</a:t>
            </a:r>
            <a:r>
              <a:rPr lang="zh-CN" altLang="en-US" sz="1400" dirty="0">
                <a:sym typeface="Symbol" panose="05050102010706020507" pitchFamily="18" charset="2"/>
              </a:rPr>
              <a:t>，</a:t>
            </a:r>
            <a:r>
              <a:rPr lang="en-US" altLang="zh-CN" sz="1400" dirty="0" err="1">
                <a:sym typeface="Symbol" panose="05050102010706020507" pitchFamily="18" charset="2"/>
              </a:rPr>
              <a:t>sy</a:t>
            </a:r>
            <a:r>
              <a:rPr lang="en-US" altLang="zh-CN" sz="1400" dirty="0">
                <a:sym typeface="Symbol" panose="05050102010706020507" pitchFamily="18" charset="2"/>
              </a:rPr>
              <a:t>=10mV/div</a:t>
            </a:r>
            <a:endParaRPr lang="en-US" altLang="zh-CN" sz="1400" dirty="0">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632857" y="1259175"/>
            <a:ext cx="5878283" cy="3785652"/>
          </a:xfrm>
          <a:prstGeom prst="rect">
            <a:avLst/>
          </a:prstGeom>
          <a:noFill/>
          <a:ln>
            <a:noFill/>
          </a:ln>
        </p:spPr>
        <p:txBody>
          <a:bodyPr>
            <a:spAutoFit/>
          </a:bodyPr>
          <a:lstStyle>
            <a:defPPr>
              <a:defRPr lang="zh-CN"/>
            </a:defPPr>
            <a:lvl1pPr algn="ctr">
              <a:defRPr sz="13800" b="1">
                <a:solidFill>
                  <a:schemeClr val="tx1">
                    <a:lumMod val="50000"/>
                    <a:lumOff val="50000"/>
                    <a:alpha val="23000"/>
                  </a:schemeClr>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r>
              <a:rPr kumimoji="0" lang="en-US" altLang="zh-CN" sz="12000" b="1" i="0" u="none" strike="noStrike" kern="1200" cap="none" spc="0" normalizeH="0" baseline="0" noProof="1">
                <a:ln>
                  <a:noFill/>
                </a:ln>
                <a:solidFill>
                  <a:schemeClr val="tx1">
                    <a:lumMod val="50000"/>
                    <a:lumOff val="50000"/>
                    <a:alpha val="23000"/>
                  </a:schemeClr>
                </a:solidFill>
                <a:effectLst/>
                <a:uLnTx/>
                <a:uFillTx/>
                <a:latin typeface="微软雅黑" panose="020B0503020204020204" pitchFamily="34" charset="-122"/>
                <a:ea typeface="微软雅黑" panose="020B0503020204020204" pitchFamily="34" charset="-122"/>
                <a:cs typeface="+mn-cs"/>
              </a:rPr>
              <a:t>PART</a:t>
            </a:r>
            <a:endParaRPr kumimoji="0" lang="en-US" altLang="zh-CN" sz="12000" b="1" i="0" u="none" strike="noStrike" kern="1200" cap="none" spc="0" normalizeH="0" baseline="0" noProof="1">
              <a:ln>
                <a:noFill/>
              </a:ln>
              <a:solidFill>
                <a:schemeClr val="tx1">
                  <a:lumMod val="50000"/>
                  <a:lumOff val="50000"/>
                  <a:alpha val="23000"/>
                </a:scheme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r>
              <a:rPr kumimoji="0" lang="en-US" altLang="zh-CN" sz="12000" b="1" i="0" u="none" strike="noStrike" kern="1200" cap="none" spc="0" normalizeH="0" baseline="0" noProof="1" smtClean="0">
                <a:ln>
                  <a:noFill/>
                </a:ln>
                <a:solidFill>
                  <a:schemeClr val="tx1">
                    <a:lumMod val="50000"/>
                    <a:lumOff val="50000"/>
                    <a:alpha val="23000"/>
                  </a:schemeClr>
                </a:solidFill>
                <a:effectLst/>
                <a:uLnTx/>
                <a:uFillTx/>
                <a:latin typeface="微软雅黑" panose="020B0503020204020204" pitchFamily="34" charset="-122"/>
                <a:ea typeface="微软雅黑" panose="020B0503020204020204" pitchFamily="34" charset="-122"/>
                <a:cs typeface="+mn-cs"/>
              </a:rPr>
              <a:t>FIVE</a:t>
            </a:r>
            <a:endParaRPr kumimoji="0" lang="en-US" altLang="zh-CN" sz="12000" b="1" i="0" u="none" strike="noStrike" kern="1200" cap="none" spc="0" normalizeH="0" baseline="0" noProof="1">
              <a:ln>
                <a:noFill/>
              </a:ln>
              <a:solidFill>
                <a:schemeClr val="tx1">
                  <a:lumMod val="50000"/>
                  <a:lumOff val="50000"/>
                  <a:alpha val="23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3" name="组合 2"/>
          <p:cNvGrpSpPr/>
          <p:nvPr/>
        </p:nvGrpSpPr>
        <p:grpSpPr>
          <a:xfrm>
            <a:off x="3665538" y="2220913"/>
            <a:ext cx="1812925" cy="2416175"/>
            <a:chOff x="4887549" y="1124584"/>
            <a:chExt cx="2416902" cy="2416902"/>
          </a:xfrm>
        </p:grpSpPr>
        <p:sp>
          <p:nvSpPr>
            <p:cNvPr id="25606" name="文本框 46"/>
            <p:cNvSpPr txBox="1"/>
            <p:nvPr/>
          </p:nvSpPr>
          <p:spPr>
            <a:xfrm>
              <a:off x="4887549" y="1178873"/>
              <a:ext cx="2416902" cy="1938992"/>
            </a:xfrm>
            <a:prstGeom prst="rect">
              <a:avLst/>
            </a:prstGeom>
            <a:noFill/>
            <a:ln w="9525">
              <a:noFill/>
            </a:ln>
          </p:spPr>
          <p:txBody>
            <a:bodyPr>
              <a:spAutoFit/>
            </a:bodyPr>
            <a:lstStyle/>
            <a:p>
              <a:pPr algn="ctr"/>
              <a:r>
                <a:rPr lang="zh-CN" altLang="en-US" sz="6000" b="1" dirty="0">
                  <a:solidFill>
                    <a:schemeClr val="accent1"/>
                  </a:solidFill>
                  <a:latin typeface="微软雅黑" panose="020B0503020204020204" pitchFamily="34" charset="-122"/>
                </a:rPr>
                <a:t>数据处理</a:t>
              </a:r>
              <a:endParaRPr lang="zh-CN" altLang="en-US" sz="6000" b="1" dirty="0">
                <a:solidFill>
                  <a:schemeClr val="accent1"/>
                </a:solidFill>
                <a:latin typeface="微软雅黑" panose="020B0503020204020204" pitchFamily="34" charset="-122"/>
              </a:endParaRPr>
            </a:p>
          </p:txBody>
        </p:sp>
        <p:sp>
          <p:nvSpPr>
            <p:cNvPr id="2" name="矩形 1"/>
            <p:cNvSpPr/>
            <p:nvPr/>
          </p:nvSpPr>
          <p:spPr>
            <a:xfrm>
              <a:off x="4887549" y="1124584"/>
              <a:ext cx="2416902" cy="24169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8" name="矩形 7"/>
          <p:cNvSpPr/>
          <p:nvPr/>
        </p:nvSpPr>
        <p:spPr>
          <a:xfrm>
            <a:off x="0" y="0"/>
            <a:ext cx="163353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 name="矩形 9"/>
          <p:cNvSpPr/>
          <p:nvPr/>
        </p:nvSpPr>
        <p:spPr>
          <a:xfrm>
            <a:off x="7510463" y="-20637"/>
            <a:ext cx="163353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4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6" presetClass="emph" presetSubtype="0" autoRev="1" fill="hold" nodeType="withEffect">
                                  <p:stCondLst>
                                    <p:cond delay="800"/>
                                  </p:stCondLst>
                                  <p:childTnLst>
                                    <p:animScale>
                                      <p:cBhvr>
                                        <p:cTn id="11" dur="250" fill="hold"/>
                                        <p:tgtEl>
                                          <p:spTgt spid="3"/>
                                        </p:tgtEl>
                                      </p:cBhvr>
                                      <p:by x="115000" y="115000"/>
                                    </p:animScale>
                                  </p:childTnLst>
                                </p:cTn>
                              </p:par>
                              <p:par>
                                <p:cTn id="12" presetID="50" presetClass="entr" presetSubtype="0" decel="100000" fill="hold" nodeType="withEffect">
                                  <p:stCondLst>
                                    <p:cond delay="120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750" fill="hold"/>
                                        <p:tgtEl>
                                          <p:spTgt spid="9"/>
                                        </p:tgtEl>
                                        <p:attrNameLst>
                                          <p:attrName>ppt_w</p:attrName>
                                        </p:attrNameLst>
                                      </p:cBhvr>
                                      <p:tavLst>
                                        <p:tav tm="0">
                                          <p:val>
                                            <p:strVal val="#ppt_w+.3"/>
                                          </p:val>
                                        </p:tav>
                                        <p:tav tm="100000">
                                          <p:val>
                                            <p:strVal val="#ppt_w"/>
                                          </p:val>
                                        </p:tav>
                                      </p:tavLst>
                                    </p:anim>
                                    <p:anim calcmode="lin" valueType="num">
                                      <p:cBhvr>
                                        <p:cTn id="15" dur="750" fill="hold"/>
                                        <p:tgtEl>
                                          <p:spTgt spid="9"/>
                                        </p:tgtEl>
                                        <p:attrNameLst>
                                          <p:attrName>ppt_h</p:attrName>
                                        </p:attrNameLst>
                                      </p:cBhvr>
                                      <p:tavLst>
                                        <p:tav tm="0">
                                          <p:val>
                                            <p:strVal val="#ppt_h"/>
                                          </p:val>
                                        </p:tav>
                                        <p:tav tm="100000">
                                          <p:val>
                                            <p:strVal val="#ppt_h"/>
                                          </p:val>
                                        </p:tav>
                                      </p:tavLst>
                                    </p:anim>
                                    <p:animEffect transition="in" filter="fade">
                                      <p:cBhvr>
                                        <p:cTn id="16" dur="75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10"/>
          <p:cNvSpPr txBox="1"/>
          <p:nvPr/>
        </p:nvSpPr>
        <p:spPr>
          <a:xfrm>
            <a:off x="522288" y="287338"/>
            <a:ext cx="4049712" cy="523875"/>
          </a:xfrm>
          <a:prstGeom prst="rect">
            <a:avLst/>
          </a:prstGeom>
          <a:noFill/>
          <a:ln w="9525">
            <a:noFill/>
          </a:ln>
        </p:spPr>
        <p:txBody>
          <a:bodyPr>
            <a:spAutoFit/>
          </a:bodyPr>
          <a:lstStyle/>
          <a:p>
            <a:r>
              <a:rPr lang="zh-CN" altLang="en-US" sz="2800" b="1" dirty="0">
                <a:latin typeface="微软雅黑" panose="020B0503020204020204" pitchFamily="34" charset="-122"/>
              </a:rPr>
              <a:t>数据处理要求</a:t>
            </a:r>
            <a:endParaRPr lang="zh-CN" altLang="en-US" sz="2800" b="1" dirty="0">
              <a:latin typeface="微软雅黑" panose="020B0503020204020204" pitchFamily="34" charset="-122"/>
            </a:endParaRPr>
          </a:p>
        </p:txBody>
      </p:sp>
      <p:sp>
        <p:nvSpPr>
          <p:cNvPr id="26627" name="灯片编号占位符 3"/>
          <p:cNvSpPr txBox="1">
            <a:spLocks noGrp="1"/>
          </p:cNvSpPr>
          <p:nvPr>
            <p:ph type="sldNum" sz="quarter" idx="4"/>
          </p:nvPr>
        </p:nvSpPr>
        <p:spPr>
          <a:xfrm>
            <a:off x="8101013" y="6405563"/>
            <a:ext cx="1042987" cy="365125"/>
          </a:xfrm>
          <a:noFill/>
          <a:ln>
            <a:noFill/>
          </a:ln>
        </p:spPr>
        <p:txBody>
          <a:bodyPr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Verdana" panose="020B0604030504040204"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Verdana" panose="020B0604030504040204" pitchFamily="34" charset="0"/>
                <a:ea typeface="微软雅黑" panose="020B0503020204020204" pitchFamily="34" charset="-122"/>
                <a:cs typeface="+mn-cs"/>
              </a:defRPr>
            </a:lvl5pPr>
          </a:lstStyle>
          <a:p>
            <a:pPr lvl="0" algn="ctr" eaLnBrk="1" hangingPunct="1"/>
            <a:fld id="{9A0DB2DC-4C9A-4742-B13C-FB6460FD3503}" type="slidenum">
              <a:rPr lang="zh-CN" altLang="en-US" sz="2000" b="1" dirty="0">
                <a:solidFill>
                  <a:schemeClr val="bg1"/>
                </a:solidFill>
              </a:rPr>
            </a:fld>
            <a:endParaRPr lang="zh-CN" altLang="en-US" sz="2000" b="1" dirty="0">
              <a:solidFill>
                <a:schemeClr val="bg1"/>
              </a:solidFill>
            </a:endParaRPr>
          </a:p>
        </p:txBody>
      </p:sp>
      <p:sp>
        <p:nvSpPr>
          <p:cNvPr id="26628" name="文本框 2"/>
          <p:cNvSpPr txBox="1"/>
          <p:nvPr/>
        </p:nvSpPr>
        <p:spPr>
          <a:xfrm>
            <a:off x="251694" y="4836957"/>
            <a:ext cx="7879715" cy="1660525"/>
          </a:xfrm>
          <a:prstGeom prst="rect">
            <a:avLst/>
          </a:prstGeom>
          <a:noFill/>
          <a:ln w="9525">
            <a:noFill/>
          </a:ln>
        </p:spPr>
        <p:txBody>
          <a:bodyPr wrap="none">
            <a:spAutoFit/>
          </a:bodyPr>
          <a:lstStyle/>
          <a:p>
            <a:pPr>
              <a:lnSpc>
                <a:spcPct val="170000"/>
              </a:lnSpc>
            </a:pPr>
            <a:r>
              <a:rPr lang="en-US" altLang="zh-CN" sz="2000" dirty="0">
                <a:latin typeface="Arial" panose="020B0604020202020204" pitchFamily="34" charset="0"/>
                <a:ea typeface="宋体" panose="02010600030101010101" pitchFamily="2" charset="-122"/>
              </a:rPr>
              <a:t>1</a:t>
            </a:r>
            <a:r>
              <a:rPr lang="zh-CN" altLang="en-US" sz="2000" dirty="0">
                <a:latin typeface="Arial" panose="020B0604020202020204" pitchFamily="34" charset="0"/>
                <a:ea typeface="宋体" panose="02010600030101010101" pitchFamily="2" charset="-122"/>
              </a:rPr>
              <a:t>、</a:t>
            </a:r>
            <a:r>
              <a:rPr lang="zh-CN" altLang="en-US" sz="2000" b="1" dirty="0">
                <a:solidFill>
                  <a:srgbClr val="FF0000"/>
                </a:solidFill>
                <a:latin typeface="Arial" panose="020B0604020202020204" pitchFamily="34" charset="0"/>
                <a:ea typeface="宋体" panose="02010600030101010101" pitchFamily="2" charset="-122"/>
              </a:rPr>
              <a:t>计算</a:t>
            </a:r>
            <a:r>
              <a:rPr lang="zh-CN" altLang="en-US" sz="2000" dirty="0">
                <a:latin typeface="Arial" panose="020B0604020202020204" pitchFamily="34" charset="0"/>
                <a:ea typeface="宋体" panose="02010600030101010101" pitchFamily="2" charset="-122"/>
              </a:rPr>
              <a:t>所测点坐标</a:t>
            </a:r>
            <a:r>
              <a:rPr lang="en-US" altLang="zh-CN" sz="2000" dirty="0">
                <a:latin typeface="Times New Roman" panose="02020603050405020304" pitchFamily="18" charset="0"/>
                <a:ea typeface="宋体" panose="02010600030101010101" pitchFamily="2" charset="-122"/>
              </a:rPr>
              <a:t>H</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B</a:t>
            </a:r>
            <a:r>
              <a:rPr lang="zh-CN" altLang="en-US" sz="2000" dirty="0">
                <a:latin typeface="Arial" panose="020B0604020202020204" pitchFamily="34" charset="0"/>
                <a:ea typeface="宋体" panose="02010600030101010101" pitchFamily="2" charset="-122"/>
              </a:rPr>
              <a:t>值，写出其中</a:t>
            </a:r>
            <a:r>
              <a:rPr lang="zh-CN" altLang="en-US" sz="2000" b="1" dirty="0">
                <a:solidFill>
                  <a:srgbClr val="FF0000"/>
                </a:solidFill>
                <a:latin typeface="Arial" panose="020B0604020202020204" pitchFamily="34" charset="0"/>
                <a:ea typeface="宋体" panose="02010600030101010101" pitchFamily="2" charset="-122"/>
              </a:rPr>
              <a:t>一个点的求解过程</a:t>
            </a:r>
            <a:r>
              <a:rPr lang="zh-CN" altLang="en-US" sz="2000" dirty="0">
                <a:latin typeface="Arial" panose="020B0604020202020204" pitchFamily="34" charset="0"/>
                <a:ea typeface="宋体" panose="02010600030101010101" pitchFamily="2" charset="-122"/>
              </a:rPr>
              <a:t>即可。</a:t>
            </a:r>
            <a:endParaRPr lang="zh-CN" altLang="en-US" sz="2000" dirty="0">
              <a:latin typeface="Arial" panose="020B0604020202020204" pitchFamily="34" charset="0"/>
              <a:ea typeface="宋体" panose="02010600030101010101" pitchFamily="2" charset="-122"/>
            </a:endParaRPr>
          </a:p>
          <a:p>
            <a:pPr>
              <a:lnSpc>
                <a:spcPct val="170000"/>
              </a:lnSpc>
            </a:pPr>
            <a:r>
              <a:rPr lang="en-US" altLang="zh-CN" sz="2000" dirty="0">
                <a:latin typeface="Arial" panose="020B0604020202020204" pitchFamily="34" charset="0"/>
                <a:ea typeface="宋体" panose="02010600030101010101" pitchFamily="2" charset="-122"/>
              </a:rPr>
              <a:t>2</a:t>
            </a:r>
            <a:r>
              <a:rPr lang="zh-CN" altLang="en-US" sz="2000" dirty="0" smtClean="0">
                <a:latin typeface="Arial" panose="020B0604020202020204" pitchFamily="34" charset="0"/>
                <a:ea typeface="宋体" panose="02010600030101010101" pitchFamily="2" charset="-122"/>
              </a:rPr>
              <a:t>、作图：将</a:t>
            </a:r>
            <a:r>
              <a:rPr lang="zh-CN" altLang="en-US" sz="2000" dirty="0">
                <a:latin typeface="Arial" panose="020B0604020202020204" pitchFamily="34" charset="0"/>
                <a:ea typeface="宋体" panose="02010600030101010101" pitchFamily="2" charset="-122"/>
              </a:rPr>
              <a:t>基本磁化曲线及饱和磁滞回线</a:t>
            </a:r>
            <a:r>
              <a:rPr lang="zh-CN" altLang="en-US" sz="2000" b="1" dirty="0">
                <a:solidFill>
                  <a:srgbClr val="FF0000"/>
                </a:solidFill>
                <a:latin typeface="Arial" panose="020B0604020202020204" pitchFamily="34" charset="0"/>
                <a:ea typeface="宋体" panose="02010600030101010101" pitchFamily="2" charset="-122"/>
              </a:rPr>
              <a:t>作在同一图</a:t>
            </a:r>
            <a:r>
              <a:rPr lang="zh-CN" altLang="en-US" sz="2000" dirty="0">
                <a:latin typeface="Arial" panose="020B0604020202020204" pitchFamily="34" charset="0"/>
                <a:ea typeface="宋体" panose="02010600030101010101" pitchFamily="2" charset="-122"/>
              </a:rPr>
              <a:t>中</a:t>
            </a:r>
            <a:r>
              <a:rPr lang="zh-CN" altLang="en-US" sz="2000" dirty="0">
                <a:latin typeface="Arial" panose="020B0604020202020204" pitchFamily="34" charset="0"/>
                <a:ea typeface="宋体" panose="02010600030101010101" pitchFamily="2" charset="-122"/>
              </a:rPr>
              <a:t>，即</a:t>
            </a:r>
            <a:r>
              <a:rPr lang="en-US" altLang="zh-CN" sz="2000" dirty="0">
                <a:latin typeface="Times New Roman" panose="02020603050405020304" pitchFamily="18" charset="0"/>
                <a:ea typeface="宋体" panose="02010600030101010101" pitchFamily="2" charset="-122"/>
              </a:rPr>
              <a:t>B-H</a:t>
            </a:r>
            <a:r>
              <a:rPr lang="zh-CN" altLang="en-US" sz="2000" dirty="0" smtClean="0">
                <a:latin typeface="Arial" panose="020B0604020202020204" pitchFamily="34" charset="0"/>
                <a:ea typeface="宋体" panose="02010600030101010101" pitchFamily="2" charset="-122"/>
              </a:rPr>
              <a:t>图；</a:t>
            </a:r>
            <a:endParaRPr lang="zh-CN" altLang="en-US" sz="2000" dirty="0">
              <a:latin typeface="Arial" panose="020B0604020202020204" pitchFamily="34" charset="0"/>
              <a:ea typeface="宋体" panose="02010600030101010101" pitchFamily="2" charset="-122"/>
            </a:endParaRPr>
          </a:p>
          <a:p>
            <a:pPr>
              <a:lnSpc>
                <a:spcPct val="170000"/>
              </a:lnSpc>
            </a:pPr>
            <a:r>
              <a:rPr lang="zh-CN" altLang="en-US" sz="2000" dirty="0" smtClean="0">
                <a:latin typeface="Arial" panose="020B0604020202020204" pitchFamily="34" charset="0"/>
                <a:ea typeface="宋体" panose="02010600030101010101" pitchFamily="2" charset="-122"/>
              </a:rPr>
              <a:t>                图</a:t>
            </a:r>
            <a:r>
              <a:rPr lang="zh-CN" altLang="en-US" sz="2000" dirty="0">
                <a:latin typeface="Arial" panose="020B0604020202020204" pitchFamily="34" charset="0"/>
                <a:ea typeface="宋体" panose="02010600030101010101" pitchFamily="2" charset="-122"/>
              </a:rPr>
              <a:t>中标出</a:t>
            </a:r>
            <a:r>
              <a:rPr lang="en-US" altLang="zh-CN" sz="2000" b="1" dirty="0">
                <a:solidFill>
                  <a:srgbClr val="FF0000"/>
                </a:solidFill>
                <a:latin typeface="Times New Roman" panose="02020603050405020304" pitchFamily="18" charset="0"/>
                <a:ea typeface="宋体" panose="02010600030101010101" pitchFamily="2" charset="-122"/>
              </a:rPr>
              <a:t>Hm</a:t>
            </a:r>
            <a:r>
              <a:rPr lang="zh-CN" altLang="en-US" sz="2000" b="1" dirty="0">
                <a:solidFill>
                  <a:srgbClr val="FF0000"/>
                </a:solidFill>
                <a:latin typeface="Times New Roman" panose="02020603050405020304" pitchFamily="18" charset="0"/>
                <a:ea typeface="宋体" panose="02010600030101010101" pitchFamily="2" charset="-122"/>
              </a:rPr>
              <a:t>、</a:t>
            </a:r>
            <a:r>
              <a:rPr lang="en-US" altLang="zh-CN" sz="2000" b="1" dirty="0">
                <a:solidFill>
                  <a:srgbClr val="FF0000"/>
                </a:solidFill>
                <a:latin typeface="Times New Roman" panose="02020603050405020304" pitchFamily="18" charset="0"/>
                <a:ea typeface="宋体" panose="02010600030101010101" pitchFamily="2" charset="-122"/>
              </a:rPr>
              <a:t>Bm</a:t>
            </a:r>
            <a:r>
              <a:rPr lang="zh-CN" altLang="en-US" sz="2000" b="1" dirty="0">
                <a:solidFill>
                  <a:srgbClr val="FF0000"/>
                </a:solidFill>
                <a:latin typeface="Times New Roman" panose="02020603050405020304" pitchFamily="18" charset="0"/>
                <a:ea typeface="宋体" panose="02010600030101010101" pitchFamily="2" charset="-122"/>
              </a:rPr>
              <a:t>、</a:t>
            </a:r>
            <a:r>
              <a:rPr lang="en-US" altLang="zh-CN" sz="2000" b="1" dirty="0">
                <a:solidFill>
                  <a:srgbClr val="FF0000"/>
                </a:solidFill>
                <a:latin typeface="Times New Roman" panose="02020603050405020304" pitchFamily="18" charset="0"/>
                <a:ea typeface="宋体" panose="02010600030101010101" pitchFamily="2" charset="-122"/>
              </a:rPr>
              <a:t>Hc</a:t>
            </a:r>
            <a:r>
              <a:rPr lang="zh-CN" altLang="en-US" sz="2000" b="1" dirty="0">
                <a:solidFill>
                  <a:srgbClr val="FF0000"/>
                </a:solidFill>
                <a:latin typeface="Times New Roman" panose="02020603050405020304" pitchFamily="18" charset="0"/>
                <a:ea typeface="宋体" panose="02010600030101010101" pitchFamily="2" charset="-122"/>
              </a:rPr>
              <a:t>、</a:t>
            </a:r>
            <a:r>
              <a:rPr lang="en-US" altLang="zh-CN" sz="2000" b="1" dirty="0" smtClean="0">
                <a:solidFill>
                  <a:srgbClr val="FF0000"/>
                </a:solidFill>
                <a:latin typeface="Times New Roman" panose="02020603050405020304" pitchFamily="18" charset="0"/>
                <a:ea typeface="宋体" panose="02010600030101010101" pitchFamily="2" charset="-122"/>
              </a:rPr>
              <a:t>Br</a:t>
            </a:r>
            <a:r>
              <a:rPr lang="zh-CN" altLang="en-US" sz="2000" b="1" dirty="0" smtClean="0">
                <a:solidFill>
                  <a:srgbClr val="FF0000"/>
                </a:solidFill>
                <a:latin typeface="Times New Roman" panose="02020603050405020304" pitchFamily="18" charset="0"/>
                <a:ea typeface="宋体" panose="02010600030101010101" pitchFamily="2" charset="-122"/>
              </a:rPr>
              <a:t>及其</a:t>
            </a:r>
            <a:r>
              <a:rPr lang="zh-CN" altLang="en-US" sz="2000" b="1" dirty="0">
                <a:solidFill>
                  <a:srgbClr val="FF0000"/>
                </a:solidFill>
                <a:latin typeface="Times New Roman" panose="02020603050405020304" pitchFamily="18" charset="0"/>
                <a:ea typeface="宋体" panose="02010600030101010101" pitchFamily="2" charset="-122"/>
              </a:rPr>
              <a:t>坐标数值</a:t>
            </a:r>
            <a:r>
              <a:rPr lang="en-US" altLang="zh-CN" sz="2000" b="1" dirty="0">
                <a:solidFill>
                  <a:srgbClr val="FF0000"/>
                </a:solidFill>
                <a:latin typeface="Times New Roman" panose="02020603050405020304" pitchFamily="18" charset="0"/>
                <a:ea typeface="宋体" panose="02010600030101010101" pitchFamily="2" charset="-122"/>
              </a:rPr>
              <a:t>(*,*)</a:t>
            </a:r>
            <a:r>
              <a:rPr lang="zh-CN" altLang="en-US" sz="2000" dirty="0">
                <a:latin typeface="Arial" panose="020B0604020202020204" pitchFamily="34" charset="0"/>
                <a:ea typeface="宋体" panose="02010600030101010101" pitchFamily="2" charset="-122"/>
              </a:rPr>
              <a:t>。</a:t>
            </a:r>
            <a:endParaRPr lang="zh-CN" altLang="en-US" sz="2000" dirty="0">
              <a:latin typeface="Arial" panose="020B0604020202020204" pitchFamily="34" charset="0"/>
              <a:ea typeface="宋体" panose="02010600030101010101" pitchFamily="2" charset="-122"/>
            </a:endParaRPr>
          </a:p>
        </p:txBody>
      </p:sp>
      <p:pic>
        <p:nvPicPr>
          <p:cNvPr id="26629" name="图片 4"/>
          <p:cNvPicPr>
            <a:picLocks noChangeAspect="1"/>
          </p:cNvPicPr>
          <p:nvPr/>
        </p:nvPicPr>
        <p:blipFill>
          <a:blip r:embed="rId1"/>
          <a:stretch>
            <a:fillRect/>
          </a:stretch>
        </p:blipFill>
        <p:spPr>
          <a:xfrm>
            <a:off x="251694" y="752725"/>
            <a:ext cx="5448300" cy="2065337"/>
          </a:xfrm>
          <a:prstGeom prst="rect">
            <a:avLst/>
          </a:prstGeom>
          <a:noFill/>
          <a:ln w="9525">
            <a:noFill/>
          </a:ln>
        </p:spPr>
      </p:pic>
      <p:pic>
        <p:nvPicPr>
          <p:cNvPr id="26630" name="图片 5"/>
          <p:cNvPicPr>
            <a:picLocks noChangeAspect="1"/>
          </p:cNvPicPr>
          <p:nvPr/>
        </p:nvPicPr>
        <p:blipFill>
          <a:blip r:embed="rId2"/>
          <a:stretch>
            <a:fillRect/>
          </a:stretch>
        </p:blipFill>
        <p:spPr>
          <a:xfrm>
            <a:off x="251694" y="2806545"/>
            <a:ext cx="6080125" cy="2030412"/>
          </a:xfrm>
          <a:prstGeom prst="rect">
            <a:avLst/>
          </a:prstGeom>
          <a:noFill/>
          <a:ln w="9525">
            <a:noFill/>
          </a:ln>
        </p:spPr>
      </p:pic>
      <p:pic>
        <p:nvPicPr>
          <p:cNvPr id="17429" name="Picture 30"/>
          <p:cNvPicPr>
            <a:picLocks noChangeAspect="1"/>
          </p:cNvPicPr>
          <p:nvPr/>
        </p:nvPicPr>
        <p:blipFill>
          <a:blip r:embed="rId3"/>
          <a:stretch>
            <a:fillRect/>
          </a:stretch>
        </p:blipFill>
        <p:spPr>
          <a:xfrm>
            <a:off x="4721225" y="703018"/>
            <a:ext cx="1279525" cy="666677"/>
          </a:xfrm>
          <a:prstGeom prst="rect">
            <a:avLst/>
          </a:prstGeom>
          <a:noFill/>
          <a:ln w="9525">
            <a:noFill/>
          </a:ln>
        </p:spPr>
      </p:pic>
      <p:pic>
        <p:nvPicPr>
          <p:cNvPr id="16402" name="Picture 14"/>
          <p:cNvPicPr>
            <a:picLocks noChangeAspect="1"/>
          </p:cNvPicPr>
          <p:nvPr/>
        </p:nvPicPr>
        <p:blipFill>
          <a:blip r:embed="rId4"/>
          <a:stretch>
            <a:fillRect/>
          </a:stretch>
        </p:blipFill>
        <p:spPr>
          <a:xfrm>
            <a:off x="2975844" y="703037"/>
            <a:ext cx="1471804" cy="679993"/>
          </a:xfrm>
          <a:prstGeom prst="rect">
            <a:avLst/>
          </a:prstGeom>
          <a:noFill/>
          <a:ln w="9525">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4"/>
          <p:cNvSpPr>
            <a:spLocks noChangeArrowheads="1"/>
          </p:cNvSpPr>
          <p:nvPr/>
        </p:nvSpPr>
        <p:spPr bwMode="auto">
          <a:xfrm>
            <a:off x="153141" y="620688"/>
            <a:ext cx="8883355" cy="5877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kumimoji="1" sz="3200" b="1">
                <a:solidFill>
                  <a:schemeClr val="tx1"/>
                </a:solidFill>
                <a:latin typeface="Tahoma" panose="020B0604030504040204" pitchFamily="34" charset="0"/>
                <a:ea typeface="幼圆" panose="02010509060101010101" pitchFamily="49" charset="-122"/>
              </a:defRPr>
            </a:lvl1pPr>
            <a:lvl2pPr marL="742950" indent="-285750" eaLnBrk="0" hangingPunct="0">
              <a:spcBef>
                <a:spcPct val="20000"/>
              </a:spcBef>
              <a:buClr>
                <a:schemeClr val="hlink"/>
              </a:buClr>
              <a:buSzPct val="55000"/>
              <a:buFont typeface="Wingdings" panose="05000000000000000000" pitchFamily="2" charset="2"/>
              <a:buChar char="n"/>
              <a:defRPr kumimoji="1" sz="2800" b="1">
                <a:solidFill>
                  <a:schemeClr val="hlink"/>
                </a:solidFill>
                <a:latin typeface="Tahoma" panose="020B0604030504040204" pitchFamily="34" charset="0"/>
                <a:ea typeface="幼圆" panose="02010509060101010101" pitchFamily="49" charset="-122"/>
              </a:defRPr>
            </a:lvl2pPr>
            <a:lvl3pPr marL="1143000" indent="-228600" eaLnBrk="0" hangingPunct="0">
              <a:spcBef>
                <a:spcPct val="20000"/>
              </a:spcBef>
              <a:buClr>
                <a:schemeClr val="folHlink"/>
              </a:buClr>
              <a:buSzPct val="50000"/>
              <a:buFont typeface="Wingdings" panose="05000000000000000000" pitchFamily="2" charset="2"/>
              <a:buChar char="n"/>
              <a:defRPr kumimoji="1" sz="2400" b="1">
                <a:solidFill>
                  <a:schemeClr val="folHlink"/>
                </a:solidFill>
                <a:latin typeface="Tahoma" panose="020B0604030504040204" pitchFamily="34" charset="0"/>
                <a:ea typeface="幼圆" panose="02010509060101010101" pitchFamily="49" charset="-122"/>
              </a:defRPr>
            </a:lvl3pPr>
            <a:lvl4pPr marL="1600200" indent="-228600" eaLnBrk="0" hangingPunct="0">
              <a:spcBef>
                <a:spcPct val="20000"/>
              </a:spcBef>
              <a:buClr>
                <a:schemeClr val="accent2"/>
              </a:buClr>
              <a:buSzPct val="55000"/>
              <a:buFont typeface="Wingdings" panose="05000000000000000000" pitchFamily="2" charset="2"/>
              <a:buChar char="n"/>
              <a:defRPr kumimoji="1" sz="2000" b="1">
                <a:solidFill>
                  <a:schemeClr val="accent2"/>
                </a:solidFill>
                <a:latin typeface="Tahoma" panose="020B0604030504040204" pitchFamily="34" charset="0"/>
                <a:ea typeface="幼圆" panose="02010509060101010101" pitchFamily="49" charset="-122"/>
              </a:defRPr>
            </a:lvl4pPr>
            <a:lvl5pPr marL="2057400" indent="-228600" eaLnBrk="0" hangingPunct="0">
              <a:spcBef>
                <a:spcPct val="20000"/>
              </a:spcBef>
              <a:buClr>
                <a:schemeClr val="accent1"/>
              </a:buClr>
              <a:buSzPct val="50000"/>
              <a:buFont typeface="Wingdings" panose="05000000000000000000" pitchFamily="2" charset="2"/>
              <a:buChar char="n"/>
              <a:defRPr kumimoji="1" sz="2000" b="1">
                <a:solidFill>
                  <a:schemeClr val="accent1"/>
                </a:solidFill>
                <a:latin typeface="Tahoma" panose="020B0604030504040204" pitchFamily="34" charset="0"/>
                <a:ea typeface="幼圆" panose="020105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accent1"/>
                </a:solidFill>
                <a:latin typeface="Tahoma" panose="020B0604030504040204" pitchFamily="34" charset="0"/>
                <a:ea typeface="幼圆" panose="020105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accent1"/>
                </a:solidFill>
                <a:latin typeface="Tahoma" panose="020B0604030504040204" pitchFamily="34" charset="0"/>
                <a:ea typeface="幼圆" panose="020105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accent1"/>
                </a:solidFill>
                <a:latin typeface="Tahoma" panose="020B0604030504040204" pitchFamily="34" charset="0"/>
                <a:ea typeface="幼圆" panose="020105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accent1"/>
                </a:solidFill>
                <a:latin typeface="Tahoma" panose="020B0604030504040204" pitchFamily="34" charset="0"/>
                <a:ea typeface="幼圆" panose="02010509060101010101" pitchFamily="49" charset="-122"/>
              </a:defRPr>
            </a:lvl9pPr>
          </a:lstStyle>
          <a:p>
            <a:pPr>
              <a:buNone/>
            </a:pPr>
            <a:r>
              <a:rPr lang="en-US" altLang="zh-CN" sz="2000" b="0" dirty="0">
                <a:latin typeface="+mn-ea"/>
                <a:ea typeface="+mn-ea"/>
              </a:rPr>
              <a:t>1.  </a:t>
            </a:r>
            <a:r>
              <a:rPr lang="zh-CN" altLang="zh-CN" sz="2000" b="0" dirty="0">
                <a:latin typeface="+mn-ea"/>
                <a:ea typeface="+mn-ea"/>
              </a:rPr>
              <a:t>用示波器观测</a:t>
            </a:r>
            <a:r>
              <a:rPr lang="en-US" altLang="zh-CN" sz="2000" b="0" dirty="0">
                <a:latin typeface="+mn-ea"/>
                <a:ea typeface="+mn-ea"/>
              </a:rPr>
              <a:t>50Hz</a:t>
            </a:r>
            <a:r>
              <a:rPr lang="zh-CN" altLang="zh-CN" sz="2000" b="0" dirty="0">
                <a:latin typeface="+mn-ea"/>
                <a:ea typeface="+mn-ea"/>
              </a:rPr>
              <a:t>的正弦交流电压信号，当荧光上调出的两个周期的稳定波形时，其扫描电压的周期是</a:t>
            </a:r>
            <a:r>
              <a:rPr lang="en-US" altLang="zh-CN" sz="2000" b="0" dirty="0">
                <a:latin typeface="+mn-ea"/>
                <a:ea typeface="+mn-ea"/>
              </a:rPr>
              <a:t>_____ </a:t>
            </a:r>
            <a:r>
              <a:rPr lang="zh-CN" altLang="zh-CN" sz="2000" b="0" dirty="0">
                <a:latin typeface="+mn-ea"/>
                <a:ea typeface="+mn-ea"/>
              </a:rPr>
              <a:t>，若被测信号的频率是</a:t>
            </a:r>
            <a:r>
              <a:rPr lang="en-US" altLang="zh-CN" sz="2000" b="0" dirty="0">
                <a:latin typeface="+mn-ea"/>
                <a:ea typeface="+mn-ea"/>
              </a:rPr>
              <a:t>2500Hz</a:t>
            </a:r>
            <a:r>
              <a:rPr lang="zh-CN" altLang="zh-CN" sz="2000" b="0" dirty="0">
                <a:latin typeface="+mn-ea"/>
                <a:ea typeface="+mn-ea"/>
              </a:rPr>
              <a:t>，同样的到两个周期的稳定波形，这时扫描周期是</a:t>
            </a:r>
            <a:r>
              <a:rPr lang="en-US" altLang="zh-CN" sz="2000" b="0" dirty="0">
                <a:latin typeface="+mn-ea"/>
                <a:ea typeface="+mn-ea"/>
              </a:rPr>
              <a:t>_____</a:t>
            </a:r>
            <a:r>
              <a:rPr lang="zh-CN" altLang="en-US" sz="2000" b="0" dirty="0">
                <a:latin typeface="+mn-ea"/>
                <a:ea typeface="+mn-ea"/>
              </a:rPr>
              <a:t>。</a:t>
            </a:r>
            <a:endParaRPr lang="en-US" altLang="zh-CN" sz="2000" b="0" dirty="0">
              <a:latin typeface="+mn-ea"/>
              <a:ea typeface="+mn-ea"/>
            </a:endParaRPr>
          </a:p>
          <a:p>
            <a:pPr>
              <a:buNone/>
            </a:pPr>
            <a:r>
              <a:rPr lang="en-US" altLang="zh-CN" sz="2000" b="0" dirty="0">
                <a:latin typeface="+mn-ea"/>
                <a:ea typeface="+mn-ea"/>
              </a:rPr>
              <a:t>2.  </a:t>
            </a:r>
            <a:r>
              <a:rPr lang="zh-CN" altLang="zh-CN" sz="2000" b="0" dirty="0">
                <a:latin typeface="+mn-ea"/>
                <a:ea typeface="+mn-ea"/>
              </a:rPr>
              <a:t>将待测信号输入</a:t>
            </a:r>
            <a:r>
              <a:rPr lang="en-US" altLang="zh-CN" sz="2000" b="0" dirty="0">
                <a:latin typeface="+mn-ea"/>
                <a:ea typeface="+mn-ea"/>
              </a:rPr>
              <a:t>Y</a:t>
            </a:r>
            <a:r>
              <a:rPr lang="zh-CN" altLang="zh-CN" sz="2000" b="0" dirty="0">
                <a:latin typeface="+mn-ea"/>
                <a:ea typeface="+mn-ea"/>
              </a:rPr>
              <a:t>轴，调整</a:t>
            </a:r>
            <a:r>
              <a:rPr lang="en-US" altLang="zh-CN" sz="2000" b="0" dirty="0">
                <a:latin typeface="+mn-ea"/>
                <a:ea typeface="+mn-ea"/>
              </a:rPr>
              <a:t>t/div</a:t>
            </a:r>
            <a:r>
              <a:rPr lang="zh-CN" altLang="zh-CN" sz="2000" b="0" dirty="0">
                <a:latin typeface="+mn-ea"/>
                <a:ea typeface="+mn-ea"/>
              </a:rPr>
              <a:t>的数值越大，则示波器显示的信号周期数越</a:t>
            </a:r>
            <a:r>
              <a:rPr lang="en-US" altLang="zh-CN" sz="2000" b="0" dirty="0">
                <a:latin typeface="+mn-ea"/>
                <a:ea typeface="+mn-ea"/>
              </a:rPr>
              <a:t> </a:t>
            </a:r>
            <a:br>
              <a:rPr lang="en-US" altLang="zh-CN" sz="2000" b="0" dirty="0">
                <a:latin typeface="+mn-ea"/>
                <a:ea typeface="+mn-ea"/>
              </a:rPr>
            </a:br>
            <a:r>
              <a:rPr lang="en-US" altLang="zh-CN" sz="2000" b="0" dirty="0">
                <a:latin typeface="+mn-ea"/>
                <a:ea typeface="+mn-ea"/>
              </a:rPr>
              <a:t>	A</a:t>
            </a:r>
            <a:r>
              <a:rPr lang="zh-CN" altLang="zh-CN" sz="2000" b="0" dirty="0">
                <a:latin typeface="+mn-ea"/>
                <a:ea typeface="+mn-ea"/>
              </a:rPr>
              <a:t>：多</a:t>
            </a:r>
            <a:r>
              <a:rPr lang="en-US" altLang="zh-CN" sz="2000" b="0" dirty="0">
                <a:latin typeface="+mn-ea"/>
                <a:ea typeface="+mn-ea"/>
              </a:rPr>
              <a:t> B</a:t>
            </a:r>
            <a:r>
              <a:rPr lang="zh-CN" altLang="zh-CN" sz="2000" b="0" dirty="0">
                <a:latin typeface="+mn-ea"/>
                <a:ea typeface="+mn-ea"/>
              </a:rPr>
              <a:t>：少</a:t>
            </a:r>
            <a:r>
              <a:rPr lang="en-US" altLang="zh-CN" sz="2000" b="0" dirty="0">
                <a:latin typeface="+mn-ea"/>
                <a:ea typeface="+mn-ea"/>
              </a:rPr>
              <a:t> C</a:t>
            </a:r>
            <a:r>
              <a:rPr lang="zh-CN" altLang="zh-CN" sz="2000" b="0" dirty="0">
                <a:latin typeface="+mn-ea"/>
                <a:ea typeface="+mn-ea"/>
              </a:rPr>
              <a:t>：不变</a:t>
            </a:r>
            <a:r>
              <a:rPr lang="en-US" altLang="zh-CN" sz="2000" b="0" dirty="0">
                <a:latin typeface="+mn-ea"/>
                <a:ea typeface="+mn-ea"/>
              </a:rPr>
              <a:t> D</a:t>
            </a:r>
            <a:r>
              <a:rPr lang="zh-CN" altLang="zh-CN" sz="2000" b="0" dirty="0">
                <a:latin typeface="+mn-ea"/>
                <a:ea typeface="+mn-ea"/>
              </a:rPr>
              <a:t>：以上都不对</a:t>
            </a:r>
            <a:r>
              <a:rPr lang="en-US" altLang="zh-CN" sz="2000" b="0" dirty="0">
                <a:latin typeface="+mn-ea"/>
                <a:ea typeface="+mn-ea"/>
              </a:rPr>
              <a:t> </a:t>
            </a:r>
            <a:br>
              <a:rPr lang="en-US" altLang="zh-CN" sz="2000" b="0" dirty="0">
                <a:latin typeface="+mn-ea"/>
                <a:ea typeface="+mn-ea"/>
              </a:rPr>
            </a:br>
            <a:r>
              <a:rPr lang="en-US" altLang="zh-CN" sz="2000" b="0" dirty="0">
                <a:latin typeface="+mn-ea"/>
                <a:ea typeface="+mn-ea"/>
              </a:rPr>
              <a:t>3.  </a:t>
            </a:r>
            <a:r>
              <a:rPr lang="zh-CN" altLang="zh-CN" sz="2000" b="0" dirty="0">
                <a:latin typeface="+mn-ea"/>
                <a:ea typeface="+mn-ea"/>
              </a:rPr>
              <a:t>示波器正常工作，在内触发扫描的情况下，开机后在荧光屏上看不到光点或图象，可能是由于</a:t>
            </a:r>
            <a:r>
              <a:rPr lang="en-US" altLang="zh-CN" sz="2000" b="0" dirty="0">
                <a:latin typeface="+mn-ea"/>
                <a:ea typeface="+mn-ea"/>
              </a:rPr>
              <a:t> </a:t>
            </a:r>
            <a:br>
              <a:rPr lang="en-US" altLang="zh-CN" sz="2000" b="0" dirty="0">
                <a:latin typeface="+mn-ea"/>
                <a:ea typeface="+mn-ea"/>
              </a:rPr>
            </a:br>
            <a:r>
              <a:rPr lang="en-US" altLang="zh-CN" sz="2000" b="0" dirty="0">
                <a:latin typeface="+mn-ea"/>
                <a:ea typeface="+mn-ea"/>
              </a:rPr>
              <a:t>	A</a:t>
            </a:r>
            <a:r>
              <a:rPr lang="zh-CN" altLang="zh-CN" sz="2000" b="0" dirty="0">
                <a:latin typeface="+mn-ea"/>
                <a:ea typeface="+mn-ea"/>
              </a:rPr>
              <a:t>：</a:t>
            </a:r>
            <a:r>
              <a:rPr lang="en-US" altLang="zh-CN" sz="2000" b="0" dirty="0">
                <a:latin typeface="+mn-ea"/>
                <a:ea typeface="+mn-ea"/>
              </a:rPr>
              <a:t>Y</a:t>
            </a:r>
            <a:r>
              <a:rPr lang="zh-CN" altLang="zh-CN" sz="2000" b="0" dirty="0">
                <a:latin typeface="+mn-ea"/>
                <a:ea typeface="+mn-ea"/>
              </a:rPr>
              <a:t>轴位移偏</a:t>
            </a:r>
            <a:r>
              <a:rPr lang="en-US" altLang="zh-CN" sz="2000" b="0" dirty="0">
                <a:latin typeface="+mn-ea"/>
                <a:ea typeface="+mn-ea"/>
              </a:rPr>
              <a:t> B</a:t>
            </a:r>
            <a:r>
              <a:rPr lang="zh-CN" altLang="zh-CN" sz="2000" b="0" dirty="0">
                <a:latin typeface="+mn-ea"/>
                <a:ea typeface="+mn-ea"/>
              </a:rPr>
              <a:t>：</a:t>
            </a:r>
            <a:r>
              <a:rPr lang="en-US" altLang="zh-CN" sz="2000" b="0" dirty="0">
                <a:latin typeface="+mn-ea"/>
                <a:ea typeface="+mn-ea"/>
              </a:rPr>
              <a:t>X</a:t>
            </a:r>
            <a:r>
              <a:rPr lang="zh-CN" altLang="zh-CN" sz="2000" b="0" dirty="0">
                <a:latin typeface="+mn-ea"/>
                <a:ea typeface="+mn-ea"/>
              </a:rPr>
              <a:t>轴位移偏</a:t>
            </a:r>
            <a:r>
              <a:rPr lang="en-US" altLang="zh-CN" sz="2000" b="0" dirty="0">
                <a:latin typeface="+mn-ea"/>
                <a:ea typeface="+mn-ea"/>
              </a:rPr>
              <a:t> C</a:t>
            </a:r>
            <a:r>
              <a:rPr lang="zh-CN" altLang="zh-CN" sz="2000" b="0" dirty="0">
                <a:latin typeface="+mn-ea"/>
                <a:ea typeface="+mn-ea"/>
              </a:rPr>
              <a:t>：</a:t>
            </a:r>
            <a:r>
              <a:rPr lang="zh-CN" altLang="en-US" sz="2000" b="0" dirty="0">
                <a:latin typeface="+mn-ea"/>
                <a:ea typeface="+mn-ea"/>
              </a:rPr>
              <a:t>辉度</a:t>
            </a:r>
            <a:r>
              <a:rPr lang="zh-CN" altLang="zh-CN" sz="2000" b="0" dirty="0">
                <a:latin typeface="+mn-ea"/>
                <a:ea typeface="+mn-ea"/>
              </a:rPr>
              <a:t>不够</a:t>
            </a:r>
            <a:r>
              <a:rPr lang="en-US" altLang="zh-CN" sz="2000" b="0" dirty="0">
                <a:latin typeface="+mn-ea"/>
                <a:ea typeface="+mn-ea"/>
              </a:rPr>
              <a:t> D</a:t>
            </a:r>
            <a:r>
              <a:rPr lang="zh-CN" altLang="zh-CN" sz="2000" b="0" dirty="0">
                <a:latin typeface="+mn-ea"/>
                <a:ea typeface="+mn-ea"/>
              </a:rPr>
              <a:t>：以上都对</a:t>
            </a:r>
            <a:r>
              <a:rPr lang="en-US" altLang="zh-CN" sz="2000" b="0" dirty="0">
                <a:latin typeface="+mn-ea"/>
                <a:ea typeface="+mn-ea"/>
              </a:rPr>
              <a:t> </a:t>
            </a:r>
            <a:br>
              <a:rPr lang="en-US" altLang="zh-CN" sz="2000" b="0" dirty="0">
                <a:latin typeface="+mn-ea"/>
                <a:ea typeface="+mn-ea"/>
              </a:rPr>
            </a:br>
            <a:r>
              <a:rPr lang="en-US" altLang="zh-CN" sz="2000" b="0" dirty="0">
                <a:latin typeface="+mn-ea"/>
                <a:ea typeface="+mn-ea"/>
              </a:rPr>
              <a:t>4.  </a:t>
            </a:r>
            <a:r>
              <a:rPr lang="zh-CN" altLang="zh-CN" sz="2000" b="0" dirty="0">
                <a:latin typeface="+mn-ea"/>
                <a:ea typeface="+mn-ea"/>
              </a:rPr>
              <a:t>将待测信号输入</a:t>
            </a:r>
            <a:r>
              <a:rPr lang="en-US" altLang="zh-CN" sz="2000" b="0" dirty="0">
                <a:latin typeface="+mn-ea"/>
                <a:ea typeface="+mn-ea"/>
              </a:rPr>
              <a:t>Y</a:t>
            </a:r>
            <a:r>
              <a:rPr lang="zh-CN" altLang="zh-CN" sz="2000" b="0" dirty="0">
                <a:latin typeface="+mn-ea"/>
                <a:ea typeface="+mn-ea"/>
              </a:rPr>
              <a:t>轴，若要使示波器的波形高度增大，则</a:t>
            </a:r>
            <a:r>
              <a:rPr lang="en-US" altLang="zh-CN" sz="2000" b="0" dirty="0">
                <a:latin typeface="+mn-ea"/>
                <a:ea typeface="+mn-ea"/>
              </a:rPr>
              <a:t>V/div</a:t>
            </a:r>
            <a:r>
              <a:rPr lang="zh-CN" altLang="zh-CN" sz="2000" b="0" dirty="0">
                <a:latin typeface="+mn-ea"/>
                <a:ea typeface="+mn-ea"/>
              </a:rPr>
              <a:t>的数值应该</a:t>
            </a:r>
            <a:r>
              <a:rPr lang="en-US" altLang="zh-CN" sz="2000" b="0" dirty="0">
                <a:latin typeface="+mn-ea"/>
                <a:ea typeface="+mn-ea"/>
              </a:rPr>
              <a:t> </a:t>
            </a:r>
            <a:br>
              <a:rPr lang="en-US" altLang="zh-CN" sz="2000" b="0" dirty="0">
                <a:latin typeface="+mn-ea"/>
                <a:ea typeface="+mn-ea"/>
              </a:rPr>
            </a:br>
            <a:r>
              <a:rPr lang="en-US" altLang="zh-CN" sz="2000" b="0" dirty="0">
                <a:latin typeface="+mn-ea"/>
                <a:ea typeface="+mn-ea"/>
              </a:rPr>
              <a:t>	A</a:t>
            </a:r>
            <a:r>
              <a:rPr lang="zh-CN" altLang="zh-CN" sz="2000" b="0" dirty="0">
                <a:latin typeface="+mn-ea"/>
                <a:ea typeface="+mn-ea"/>
              </a:rPr>
              <a:t>：减小</a:t>
            </a:r>
            <a:r>
              <a:rPr lang="en-US" altLang="zh-CN" sz="2000" b="0" dirty="0">
                <a:latin typeface="+mn-ea"/>
                <a:ea typeface="+mn-ea"/>
              </a:rPr>
              <a:t> B</a:t>
            </a:r>
            <a:r>
              <a:rPr lang="zh-CN" altLang="zh-CN" sz="2000" b="0" dirty="0">
                <a:latin typeface="+mn-ea"/>
                <a:ea typeface="+mn-ea"/>
              </a:rPr>
              <a:t>：增大</a:t>
            </a:r>
            <a:r>
              <a:rPr lang="en-US" altLang="zh-CN" sz="2000" b="0" dirty="0">
                <a:latin typeface="+mn-ea"/>
                <a:ea typeface="+mn-ea"/>
              </a:rPr>
              <a:t> C</a:t>
            </a:r>
            <a:r>
              <a:rPr lang="zh-CN" altLang="zh-CN" sz="2000" b="0" dirty="0">
                <a:latin typeface="+mn-ea"/>
                <a:ea typeface="+mn-ea"/>
              </a:rPr>
              <a:t>：不变</a:t>
            </a:r>
            <a:r>
              <a:rPr lang="en-US" altLang="zh-CN" sz="2000" b="0" dirty="0">
                <a:latin typeface="+mn-ea"/>
                <a:ea typeface="+mn-ea"/>
              </a:rPr>
              <a:t> D</a:t>
            </a:r>
            <a:r>
              <a:rPr lang="zh-CN" altLang="zh-CN" sz="2000" b="0" dirty="0">
                <a:latin typeface="+mn-ea"/>
                <a:ea typeface="+mn-ea"/>
              </a:rPr>
              <a:t>：都不对</a:t>
            </a:r>
            <a:r>
              <a:rPr lang="en-US" altLang="zh-CN" sz="2000" b="0" dirty="0">
                <a:latin typeface="+mn-ea"/>
                <a:ea typeface="+mn-ea"/>
              </a:rPr>
              <a:t> </a:t>
            </a:r>
            <a:br>
              <a:rPr lang="en-US" altLang="zh-CN" sz="2000" b="0" dirty="0">
                <a:latin typeface="+mn-ea"/>
                <a:ea typeface="+mn-ea"/>
              </a:rPr>
            </a:br>
            <a:r>
              <a:rPr lang="en-US" altLang="zh-CN" sz="2000" b="0" dirty="0">
                <a:latin typeface="+mn-ea"/>
                <a:ea typeface="+mn-ea"/>
              </a:rPr>
              <a:t>5.  </a:t>
            </a:r>
            <a:r>
              <a:rPr lang="zh-CN" altLang="zh-CN" sz="2000" b="0" dirty="0">
                <a:latin typeface="+mn-ea"/>
                <a:ea typeface="+mn-ea"/>
              </a:rPr>
              <a:t>以下不是示波管的主要组成部分的是</a:t>
            </a:r>
            <a:r>
              <a:rPr lang="en-US" altLang="zh-CN" sz="2000" b="0" dirty="0">
                <a:latin typeface="+mn-ea"/>
                <a:ea typeface="+mn-ea"/>
              </a:rPr>
              <a:t> </a:t>
            </a:r>
            <a:br>
              <a:rPr lang="en-US" altLang="zh-CN" sz="2000" b="0" dirty="0">
                <a:latin typeface="+mn-ea"/>
                <a:ea typeface="+mn-ea"/>
              </a:rPr>
            </a:br>
            <a:r>
              <a:rPr lang="en-US" altLang="zh-CN" sz="2000" b="0" dirty="0">
                <a:latin typeface="+mn-ea"/>
                <a:ea typeface="+mn-ea"/>
              </a:rPr>
              <a:t>            </a:t>
            </a:r>
            <a:r>
              <a:rPr lang="en-US" altLang="zh-CN" sz="2000" b="0" dirty="0">
                <a:latin typeface="+mn-ea"/>
                <a:ea typeface="+mn-ea"/>
              </a:rPr>
              <a:t>A</a:t>
            </a:r>
            <a:r>
              <a:rPr lang="zh-CN" altLang="zh-CN" sz="2000" b="0" dirty="0">
                <a:latin typeface="+mn-ea"/>
                <a:ea typeface="+mn-ea"/>
              </a:rPr>
              <a:t>：电子枪</a:t>
            </a:r>
            <a:r>
              <a:rPr lang="en-US" altLang="zh-CN" sz="2000" b="0" dirty="0">
                <a:latin typeface="+mn-ea"/>
                <a:ea typeface="+mn-ea"/>
              </a:rPr>
              <a:t> B</a:t>
            </a:r>
            <a:r>
              <a:rPr lang="zh-CN" altLang="zh-CN" sz="2000" b="0" dirty="0">
                <a:latin typeface="+mn-ea"/>
                <a:ea typeface="+mn-ea"/>
              </a:rPr>
              <a:t>：偏转极</a:t>
            </a:r>
            <a:r>
              <a:rPr lang="en-US" altLang="zh-CN" sz="2000" b="0" dirty="0">
                <a:latin typeface="+mn-ea"/>
                <a:ea typeface="+mn-ea"/>
              </a:rPr>
              <a:t> C</a:t>
            </a:r>
            <a:r>
              <a:rPr lang="zh-CN" altLang="zh-CN" sz="2000" b="0" dirty="0">
                <a:latin typeface="+mn-ea"/>
                <a:ea typeface="+mn-ea"/>
              </a:rPr>
              <a:t>：荧光屏</a:t>
            </a:r>
            <a:r>
              <a:rPr lang="en-US" altLang="zh-CN" sz="2000" b="0" dirty="0">
                <a:latin typeface="+mn-ea"/>
                <a:ea typeface="+mn-ea"/>
              </a:rPr>
              <a:t> D</a:t>
            </a:r>
            <a:r>
              <a:rPr lang="zh-CN" altLang="zh-CN" sz="2000" b="0" dirty="0">
                <a:latin typeface="+mn-ea"/>
                <a:ea typeface="+mn-ea"/>
              </a:rPr>
              <a:t>：电源</a:t>
            </a:r>
            <a:r>
              <a:rPr lang="en-US" altLang="zh-CN" sz="2000" b="0" dirty="0">
                <a:latin typeface="+mn-ea"/>
                <a:ea typeface="+mn-ea"/>
              </a:rPr>
              <a:t> </a:t>
            </a:r>
            <a:br>
              <a:rPr lang="en-US" altLang="zh-CN" sz="2000" b="0" dirty="0">
                <a:latin typeface="+mn-ea"/>
                <a:ea typeface="+mn-ea"/>
              </a:rPr>
            </a:br>
            <a:r>
              <a:rPr lang="en-US" altLang="zh-CN" sz="2000" b="0" dirty="0">
                <a:latin typeface="+mn-ea"/>
                <a:ea typeface="+mn-ea"/>
              </a:rPr>
              <a:t>6.  </a:t>
            </a:r>
            <a:r>
              <a:rPr lang="zh-CN" altLang="zh-CN" sz="2000" b="0" dirty="0">
                <a:latin typeface="+mn-ea"/>
                <a:ea typeface="+mn-ea"/>
              </a:rPr>
              <a:t>要想使示波器屏幕上显示的波形在不改变输入信号的条件下高度变小、宽度变大，下列正确的操作是</a:t>
            </a:r>
            <a:r>
              <a:rPr lang="en-US" altLang="zh-CN" sz="2000" b="0" dirty="0">
                <a:latin typeface="+mn-ea"/>
                <a:ea typeface="+mn-ea"/>
              </a:rPr>
              <a:t> </a:t>
            </a:r>
            <a:br>
              <a:rPr lang="en-US" altLang="zh-CN" sz="2000" b="0" dirty="0">
                <a:latin typeface="+mn-ea"/>
                <a:ea typeface="+mn-ea"/>
              </a:rPr>
            </a:br>
            <a:r>
              <a:rPr lang="en-US" altLang="zh-CN" sz="2000" b="0" dirty="0">
                <a:latin typeface="+mn-ea"/>
                <a:ea typeface="+mn-ea"/>
              </a:rPr>
              <a:t>	A</a:t>
            </a:r>
            <a:r>
              <a:rPr lang="zh-CN" altLang="zh-CN" sz="2000" b="0" dirty="0">
                <a:latin typeface="+mn-ea"/>
                <a:ea typeface="+mn-ea"/>
              </a:rPr>
              <a:t>：将灵敏度旋钮</a:t>
            </a:r>
            <a:r>
              <a:rPr lang="en-US" altLang="zh-CN" sz="2000" b="0" dirty="0">
                <a:latin typeface="+mn-ea"/>
                <a:ea typeface="+mn-ea"/>
              </a:rPr>
              <a:t>V/div</a:t>
            </a:r>
            <a:r>
              <a:rPr lang="zh-CN" altLang="zh-CN" sz="2000" b="0" dirty="0">
                <a:latin typeface="+mn-ea"/>
                <a:ea typeface="+mn-ea"/>
              </a:rPr>
              <a:t>调大，将扫速旋钮</a:t>
            </a:r>
            <a:r>
              <a:rPr lang="en-US" altLang="zh-CN" sz="2000" b="0" dirty="0" err="1">
                <a:latin typeface="+mn-ea"/>
                <a:ea typeface="+mn-ea"/>
              </a:rPr>
              <a:t>ms</a:t>
            </a:r>
            <a:r>
              <a:rPr lang="en-US" altLang="zh-CN" sz="2000" b="0" dirty="0">
                <a:latin typeface="+mn-ea"/>
                <a:ea typeface="+mn-ea"/>
              </a:rPr>
              <a:t>/div</a:t>
            </a:r>
            <a:r>
              <a:rPr lang="zh-CN" altLang="zh-CN" sz="2000" b="0" dirty="0">
                <a:latin typeface="+mn-ea"/>
                <a:ea typeface="+mn-ea"/>
              </a:rPr>
              <a:t>调小；</a:t>
            </a:r>
            <a:endParaRPr lang="en-US" altLang="zh-CN" sz="2000" b="0" dirty="0">
              <a:latin typeface="+mn-ea"/>
              <a:ea typeface="+mn-ea"/>
            </a:endParaRPr>
          </a:p>
          <a:p>
            <a:pPr>
              <a:buNone/>
            </a:pPr>
            <a:r>
              <a:rPr lang="en-US" altLang="zh-CN" sz="2000" b="0" dirty="0">
                <a:latin typeface="+mn-ea"/>
                <a:ea typeface="+mn-ea"/>
              </a:rPr>
              <a:t>	B</a:t>
            </a:r>
            <a:r>
              <a:rPr lang="zh-CN" altLang="zh-CN" sz="2000" b="0" dirty="0">
                <a:latin typeface="+mn-ea"/>
                <a:ea typeface="+mn-ea"/>
              </a:rPr>
              <a:t>：将灵敏度旋钮</a:t>
            </a:r>
            <a:r>
              <a:rPr lang="en-US" altLang="zh-CN" sz="2000" b="0" dirty="0">
                <a:latin typeface="+mn-ea"/>
                <a:ea typeface="+mn-ea"/>
              </a:rPr>
              <a:t>V/div</a:t>
            </a:r>
            <a:r>
              <a:rPr lang="zh-CN" altLang="zh-CN" sz="2000" b="0" dirty="0">
                <a:latin typeface="+mn-ea"/>
                <a:ea typeface="+mn-ea"/>
              </a:rPr>
              <a:t>调小，将扫速旋钮</a:t>
            </a:r>
            <a:r>
              <a:rPr lang="en-US" altLang="zh-CN" sz="2000" b="0" dirty="0" err="1">
                <a:latin typeface="+mn-ea"/>
                <a:ea typeface="+mn-ea"/>
              </a:rPr>
              <a:t>mS</a:t>
            </a:r>
            <a:r>
              <a:rPr lang="en-US" altLang="zh-CN" sz="2000" b="0" dirty="0">
                <a:latin typeface="+mn-ea"/>
                <a:ea typeface="+mn-ea"/>
              </a:rPr>
              <a:t>/div</a:t>
            </a:r>
            <a:r>
              <a:rPr lang="zh-CN" altLang="zh-CN" sz="2000" b="0" dirty="0">
                <a:latin typeface="+mn-ea"/>
                <a:ea typeface="+mn-ea"/>
              </a:rPr>
              <a:t>调小；</a:t>
            </a:r>
            <a:r>
              <a:rPr lang="en-US" altLang="zh-CN" sz="2000" b="0" dirty="0">
                <a:latin typeface="+mn-ea"/>
                <a:ea typeface="+mn-ea"/>
              </a:rPr>
              <a:t> </a:t>
            </a:r>
            <a:endParaRPr lang="en-US" altLang="zh-CN" sz="2000" b="0" dirty="0">
              <a:latin typeface="+mn-ea"/>
              <a:ea typeface="+mn-ea"/>
            </a:endParaRPr>
          </a:p>
          <a:p>
            <a:pPr>
              <a:buNone/>
            </a:pPr>
            <a:r>
              <a:rPr lang="en-US" altLang="zh-CN" sz="2000" b="0" dirty="0">
                <a:latin typeface="+mn-ea"/>
                <a:ea typeface="+mn-ea"/>
              </a:rPr>
              <a:t>	C</a:t>
            </a:r>
            <a:r>
              <a:rPr lang="zh-CN" altLang="zh-CN" sz="2000" b="0" dirty="0">
                <a:latin typeface="+mn-ea"/>
                <a:ea typeface="+mn-ea"/>
              </a:rPr>
              <a:t>：将灵敏度旋钮</a:t>
            </a:r>
            <a:r>
              <a:rPr lang="en-US" altLang="zh-CN" sz="2000" b="0" dirty="0">
                <a:latin typeface="+mn-ea"/>
                <a:ea typeface="+mn-ea"/>
              </a:rPr>
              <a:t>V/div</a:t>
            </a:r>
            <a:r>
              <a:rPr lang="zh-CN" altLang="zh-CN" sz="2000" b="0" dirty="0">
                <a:latin typeface="+mn-ea"/>
                <a:ea typeface="+mn-ea"/>
              </a:rPr>
              <a:t>调大，将扫速旋钮</a:t>
            </a:r>
            <a:r>
              <a:rPr lang="en-US" altLang="zh-CN" sz="2000" b="0" dirty="0" err="1">
                <a:latin typeface="+mn-ea"/>
                <a:ea typeface="+mn-ea"/>
              </a:rPr>
              <a:t>mS</a:t>
            </a:r>
            <a:r>
              <a:rPr lang="en-US" altLang="zh-CN" sz="2000" b="0" dirty="0">
                <a:latin typeface="+mn-ea"/>
                <a:ea typeface="+mn-ea"/>
              </a:rPr>
              <a:t>/div</a:t>
            </a:r>
            <a:r>
              <a:rPr lang="zh-CN" altLang="zh-CN" sz="2000" b="0" dirty="0">
                <a:latin typeface="+mn-ea"/>
                <a:ea typeface="+mn-ea"/>
              </a:rPr>
              <a:t>调大</a:t>
            </a:r>
            <a:r>
              <a:rPr lang="en-US" altLang="zh-CN" sz="2000" b="0" dirty="0">
                <a:latin typeface="+mn-ea"/>
                <a:ea typeface="+mn-ea"/>
              </a:rPr>
              <a:t> </a:t>
            </a:r>
            <a:endParaRPr lang="en-US" altLang="zh-CN" sz="2000" b="0" dirty="0">
              <a:latin typeface="+mn-ea"/>
              <a:ea typeface="+mn-ea"/>
            </a:endParaRPr>
          </a:p>
          <a:p>
            <a:pPr>
              <a:buNone/>
            </a:pPr>
            <a:r>
              <a:rPr lang="en-US" altLang="zh-CN" sz="2000" b="0" dirty="0">
                <a:latin typeface="+mn-ea"/>
                <a:ea typeface="+mn-ea"/>
              </a:rPr>
              <a:t>	D</a:t>
            </a:r>
            <a:r>
              <a:rPr lang="zh-CN" altLang="zh-CN" sz="2000" b="0" dirty="0">
                <a:latin typeface="+mn-ea"/>
                <a:ea typeface="+mn-ea"/>
              </a:rPr>
              <a:t>：将灵敏度旋钮</a:t>
            </a:r>
            <a:r>
              <a:rPr lang="en-US" altLang="zh-CN" sz="2000" b="0" dirty="0">
                <a:latin typeface="+mn-ea"/>
                <a:ea typeface="+mn-ea"/>
              </a:rPr>
              <a:t>V/div</a:t>
            </a:r>
            <a:r>
              <a:rPr lang="zh-CN" altLang="zh-CN" sz="2000" b="0" dirty="0">
                <a:latin typeface="+mn-ea"/>
                <a:ea typeface="+mn-ea"/>
              </a:rPr>
              <a:t>调小，将扫速旋钮</a:t>
            </a:r>
            <a:r>
              <a:rPr lang="en-US" altLang="zh-CN" sz="2000" b="0" dirty="0" err="1">
                <a:latin typeface="+mn-ea"/>
                <a:ea typeface="+mn-ea"/>
              </a:rPr>
              <a:t>ms</a:t>
            </a:r>
            <a:r>
              <a:rPr lang="en-US" altLang="zh-CN" sz="2000" b="0" dirty="0">
                <a:latin typeface="+mn-ea"/>
                <a:ea typeface="+mn-ea"/>
              </a:rPr>
              <a:t>/div</a:t>
            </a:r>
            <a:r>
              <a:rPr lang="zh-CN" altLang="zh-CN" sz="2000" b="0" dirty="0">
                <a:latin typeface="+mn-ea"/>
                <a:ea typeface="+mn-ea"/>
              </a:rPr>
              <a:t>调大</a:t>
            </a:r>
            <a:r>
              <a:rPr lang="en-US" altLang="zh-CN" sz="2000" b="0" dirty="0">
                <a:latin typeface="+mn-ea"/>
                <a:ea typeface="+mn-ea"/>
              </a:rPr>
              <a:t> </a:t>
            </a:r>
            <a:endParaRPr lang="en-US" altLang="zh-CN" sz="2000" b="0" dirty="0">
              <a:latin typeface="+mn-ea"/>
              <a:ea typeface="+mn-ea"/>
            </a:endParaRPr>
          </a:p>
        </p:txBody>
      </p:sp>
      <p:cxnSp>
        <p:nvCxnSpPr>
          <p:cNvPr id="2" name="直接连接符 1"/>
          <p:cNvCxnSpPr/>
          <p:nvPr/>
        </p:nvCxnSpPr>
        <p:spPr>
          <a:xfrm>
            <a:off x="461645" y="419100"/>
            <a:ext cx="1325245" cy="0"/>
          </a:xfrm>
          <a:prstGeom prst="line">
            <a:avLst/>
          </a:prstGeom>
          <a:ln w="28575" cmpd="sng">
            <a:solidFill>
              <a:srgbClr val="FFC000"/>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rot="780000">
            <a:off x="655900" y="100947"/>
            <a:ext cx="936625" cy="339725"/>
          </a:xfrm>
          <a:prstGeom prst="rect">
            <a:avLst/>
          </a:prstGeom>
        </p:spPr>
        <p:txBody>
          <a:bodyPr wrap="none">
            <a:spAutoFit/>
          </a:bodyPr>
          <a:lstStyle/>
          <a:p>
            <a:pPr lvl="0">
              <a:lnSpc>
                <a:spcPct val="90000"/>
              </a:lnSpc>
              <a:spcBef>
                <a:spcPts val="0"/>
              </a:spcBef>
              <a:spcAft>
                <a:spcPts val="0"/>
              </a:spcAft>
              <a:buNone/>
            </a:pPr>
            <a:r>
              <a:rPr lang="zh-CN" altLang="en-US" b="1" dirty="0">
                <a:solidFill>
                  <a:srgbClr val="FF0000"/>
                </a:solidFill>
                <a:latin typeface="+mn-ea"/>
              </a:rPr>
              <a:t>測一 測</a:t>
            </a:r>
            <a:endParaRPr lang="zh-CN" altLang="en-US" b="1" dirty="0">
              <a:solidFill>
                <a:srgbClr val="FF0000"/>
              </a:solidFill>
              <a:latin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棱台 53249"/>
          <p:cNvSpPr/>
          <p:nvPr/>
        </p:nvSpPr>
        <p:spPr>
          <a:xfrm>
            <a:off x="523010" y="0"/>
            <a:ext cx="5829300" cy="857250"/>
          </a:xfrm>
          <a:prstGeom prst="bevel">
            <a:avLst>
              <a:gd name="adj" fmla="val 15833"/>
            </a:avLst>
          </a:prstGeom>
          <a:noFill/>
          <a:ln w="9525">
            <a:noFill/>
          </a:ln>
        </p:spPr>
        <p:txBody>
          <a:bodyPr anchor="ctr"/>
          <a:lstStyle/>
          <a:p>
            <a:pPr>
              <a:buFont typeface="Arial" panose="020B0604020202020204" pitchFamily="34" charset="0"/>
            </a:pPr>
            <a:r>
              <a:rPr lang="zh-CN" altLang="en-US" sz="3300" b="1" dirty="0" smtClean="0">
                <a:latin typeface="微软雅黑" panose="020B0503020204020204" pitchFamily="34" charset="-122"/>
              </a:rPr>
              <a:t>作图要点</a:t>
            </a:r>
            <a:endParaRPr lang="zh-CN" altLang="en-US" sz="3300" b="1" dirty="0">
              <a:latin typeface="微软雅黑" panose="020B0503020204020204" pitchFamily="34" charset="-122"/>
            </a:endParaRPr>
          </a:p>
        </p:txBody>
      </p:sp>
      <p:sp>
        <p:nvSpPr>
          <p:cNvPr id="24578" name="文本框 1"/>
          <p:cNvSpPr txBox="1"/>
          <p:nvPr/>
        </p:nvSpPr>
        <p:spPr>
          <a:xfrm>
            <a:off x="321129" y="1128032"/>
            <a:ext cx="8717280" cy="3484245"/>
          </a:xfrm>
          <a:prstGeom prst="rect">
            <a:avLst/>
          </a:prstGeom>
          <a:noFill/>
          <a:ln w="9525">
            <a:noFill/>
          </a:ln>
        </p:spPr>
        <p:txBody>
          <a:bodyPr wrap="none">
            <a:spAutoFit/>
          </a:bodyPr>
          <a:lstStyle/>
          <a:p>
            <a:pPr>
              <a:lnSpc>
                <a:spcPct val="150000"/>
              </a:lnSpc>
            </a:pPr>
            <a:r>
              <a:rPr lang="en-US" altLang="zh-CN" sz="2100" dirty="0">
                <a:latin typeface="宋体" panose="02010600030101010101" pitchFamily="2" charset="-122"/>
              </a:rPr>
              <a:t>1.</a:t>
            </a:r>
            <a:r>
              <a:rPr lang="zh-CN" altLang="en-US" sz="2100" dirty="0">
                <a:latin typeface="宋体" panose="02010600030101010101" pitchFamily="2" charset="-122"/>
              </a:rPr>
              <a:t>一定要用</a:t>
            </a:r>
            <a:r>
              <a:rPr lang="zh-CN" altLang="en-US" sz="2100" dirty="0">
                <a:solidFill>
                  <a:srgbClr val="FF0000"/>
                </a:solidFill>
                <a:latin typeface="宋体" panose="02010600030101010101" pitchFamily="2" charset="-122"/>
              </a:rPr>
              <a:t>坐标纸</a:t>
            </a:r>
            <a:endParaRPr lang="zh-CN" altLang="en-US" sz="2100" dirty="0">
              <a:solidFill>
                <a:srgbClr val="FF0000"/>
              </a:solidFill>
              <a:latin typeface="宋体" panose="02010600030101010101" pitchFamily="2" charset="-122"/>
            </a:endParaRPr>
          </a:p>
          <a:p>
            <a:pPr>
              <a:lnSpc>
                <a:spcPct val="150000"/>
              </a:lnSpc>
            </a:pPr>
            <a:r>
              <a:rPr lang="en-US" altLang="zh-CN" sz="2100" dirty="0">
                <a:latin typeface="宋体" panose="02010600030101010101" pitchFamily="2" charset="-122"/>
              </a:rPr>
              <a:t>2.</a:t>
            </a:r>
            <a:r>
              <a:rPr lang="zh-CN" altLang="en-US" sz="2100" dirty="0">
                <a:latin typeface="宋体" panose="02010600030101010101" pitchFamily="2" charset="-122"/>
              </a:rPr>
              <a:t>画出坐标轴（带箭头的直线，包括横轴、纵轴）</a:t>
            </a:r>
            <a:endParaRPr lang="zh-CN" altLang="en-US" sz="2100" dirty="0">
              <a:latin typeface="宋体" panose="02010600030101010101" pitchFamily="2" charset="-122"/>
            </a:endParaRPr>
          </a:p>
          <a:p>
            <a:pPr>
              <a:lnSpc>
                <a:spcPct val="150000"/>
              </a:lnSpc>
            </a:pPr>
            <a:r>
              <a:rPr lang="en-US" altLang="zh-CN" sz="2100" dirty="0">
                <a:latin typeface="宋体" panose="02010600030101010101" pitchFamily="2" charset="-122"/>
              </a:rPr>
              <a:t>3.</a:t>
            </a:r>
            <a:r>
              <a:rPr lang="zh-CN" altLang="en-US" sz="2100" dirty="0">
                <a:latin typeface="宋体" panose="02010600030101010101" pitchFamily="2" charset="-122"/>
              </a:rPr>
              <a:t>标出对应物理量的符号和单位，注意物理量</a:t>
            </a:r>
            <a:r>
              <a:rPr lang="zh-CN" altLang="en-US" sz="2100" dirty="0">
                <a:solidFill>
                  <a:srgbClr val="FF0000"/>
                </a:solidFill>
                <a:latin typeface="宋体" panose="02010600030101010101" pitchFamily="2" charset="-122"/>
              </a:rPr>
              <a:t>有效数字位数</a:t>
            </a:r>
            <a:r>
              <a:rPr lang="zh-CN" altLang="en-US" sz="2100" dirty="0">
                <a:latin typeface="宋体" panose="02010600030101010101" pitchFamily="2" charset="-122"/>
              </a:rPr>
              <a:t>，勿随意取舍</a:t>
            </a:r>
            <a:endParaRPr lang="zh-CN" altLang="en-US" sz="2100" dirty="0">
              <a:latin typeface="宋体" panose="02010600030101010101" pitchFamily="2" charset="-122"/>
            </a:endParaRPr>
          </a:p>
          <a:p>
            <a:pPr>
              <a:lnSpc>
                <a:spcPct val="150000"/>
              </a:lnSpc>
            </a:pPr>
            <a:r>
              <a:rPr lang="en-US" altLang="zh-CN" sz="2100" dirty="0">
                <a:latin typeface="宋体" panose="02010600030101010101" pitchFamily="2" charset="-122"/>
              </a:rPr>
              <a:t>4.</a:t>
            </a:r>
            <a:r>
              <a:rPr lang="zh-CN" altLang="en-US" sz="2100" dirty="0">
                <a:latin typeface="宋体" panose="02010600030101010101" pitchFamily="2" charset="-122"/>
              </a:rPr>
              <a:t>等距标注坐标轴（可不从零开始，注意标出有效数字）</a:t>
            </a:r>
            <a:endParaRPr lang="zh-CN" altLang="en-US" sz="2100" dirty="0">
              <a:latin typeface="宋体" panose="02010600030101010101" pitchFamily="2" charset="-122"/>
            </a:endParaRPr>
          </a:p>
          <a:p>
            <a:pPr>
              <a:lnSpc>
                <a:spcPct val="150000"/>
              </a:lnSpc>
            </a:pPr>
            <a:r>
              <a:rPr lang="en-US" altLang="zh-CN" sz="2100" dirty="0">
                <a:latin typeface="宋体" panose="02010600030101010101" pitchFamily="2" charset="-122"/>
              </a:rPr>
              <a:t>5.</a:t>
            </a:r>
            <a:r>
              <a:rPr lang="zh-CN" altLang="en-US" sz="2100" dirty="0">
                <a:latin typeface="宋体" panose="02010600030101010101" pitchFamily="2" charset="-122"/>
              </a:rPr>
              <a:t>数据点作图符号（</a:t>
            </a:r>
            <a:r>
              <a:rPr lang="en-US" altLang="zh-CN" sz="2100" dirty="0">
                <a:latin typeface="宋体" panose="02010600030101010101" pitchFamily="2" charset="-122"/>
              </a:rPr>
              <a:t>+</a:t>
            </a:r>
            <a:r>
              <a:rPr lang="zh-CN" altLang="en-US" sz="2100" dirty="0">
                <a:latin typeface="宋体" panose="02010600030101010101" pitchFamily="2" charset="-122"/>
              </a:rPr>
              <a:t>、×、Δ），</a:t>
            </a:r>
            <a:r>
              <a:rPr lang="zh-CN" altLang="en-US" sz="2100" dirty="0">
                <a:solidFill>
                  <a:srgbClr val="FF0000"/>
                </a:solidFill>
                <a:latin typeface="宋体" panose="02010600030101010101" pitchFamily="2" charset="-122"/>
              </a:rPr>
              <a:t>不用点·</a:t>
            </a:r>
            <a:endParaRPr lang="zh-CN" altLang="en-US" sz="2100" dirty="0">
              <a:solidFill>
                <a:srgbClr val="FF0000"/>
              </a:solidFill>
              <a:latin typeface="宋体" panose="02010600030101010101" pitchFamily="2" charset="-122"/>
            </a:endParaRPr>
          </a:p>
          <a:p>
            <a:pPr>
              <a:lnSpc>
                <a:spcPct val="150000"/>
              </a:lnSpc>
            </a:pPr>
            <a:r>
              <a:rPr lang="en-US" altLang="zh-CN" sz="2100" dirty="0">
                <a:latin typeface="宋体" panose="02010600030101010101" pitchFamily="2" charset="-122"/>
              </a:rPr>
              <a:t>6.</a:t>
            </a:r>
            <a:r>
              <a:rPr lang="zh-CN" altLang="en-US" sz="2100" dirty="0">
                <a:solidFill>
                  <a:srgbClr val="FF0000"/>
                </a:solidFill>
                <a:latin typeface="宋体" panose="02010600030101010101" pitchFamily="2" charset="-122"/>
              </a:rPr>
              <a:t>图名</a:t>
            </a:r>
            <a:r>
              <a:rPr lang="zh-CN" altLang="en-US" sz="2100" dirty="0">
                <a:latin typeface="宋体" panose="02010600030101010101" pitchFamily="2" charset="-122"/>
              </a:rPr>
              <a:t>（纵轴在前，横轴在后，如：</a:t>
            </a:r>
            <a:r>
              <a:rPr lang="en-US" altLang="zh-CN" sz="2100" dirty="0">
                <a:latin typeface="宋体" panose="02010600030101010101" pitchFamily="2" charset="-122"/>
              </a:rPr>
              <a:t>U-I</a:t>
            </a:r>
            <a:r>
              <a:rPr lang="zh-CN" altLang="en-US" sz="2100" dirty="0">
                <a:latin typeface="宋体" panose="02010600030101010101" pitchFamily="2" charset="-122"/>
              </a:rPr>
              <a:t>图）</a:t>
            </a:r>
            <a:endParaRPr lang="zh-CN" altLang="en-US" sz="2100" dirty="0">
              <a:latin typeface="宋体" panose="02010600030101010101" pitchFamily="2" charset="-122"/>
            </a:endParaRPr>
          </a:p>
          <a:p>
            <a:pPr>
              <a:lnSpc>
                <a:spcPct val="150000"/>
              </a:lnSpc>
            </a:pPr>
            <a:r>
              <a:rPr lang="en-US" altLang="zh-CN" sz="2100" dirty="0">
                <a:latin typeface="宋体" panose="02010600030101010101" pitchFamily="2" charset="-122"/>
              </a:rPr>
              <a:t>7.</a:t>
            </a:r>
            <a:r>
              <a:rPr lang="zh-CN" altLang="en-US" sz="2100" dirty="0">
                <a:latin typeface="宋体" panose="02010600030101010101" pitchFamily="2" charset="-122"/>
              </a:rPr>
              <a:t>求斜率取点（在直线上靠两端取点，</a:t>
            </a:r>
            <a:r>
              <a:rPr lang="zh-CN" altLang="en-US" sz="2100" b="1" dirty="0">
                <a:solidFill>
                  <a:srgbClr val="FF0000"/>
                </a:solidFill>
                <a:latin typeface="宋体" panose="02010600030101010101" pitchFamily="2" charset="-122"/>
              </a:rPr>
              <a:t>一般不取实验点！</a:t>
            </a:r>
            <a:r>
              <a:rPr lang="zh-CN" altLang="en-US" sz="2100" dirty="0">
                <a:latin typeface="宋体" panose="02010600030101010101" pitchFamily="2" charset="-122"/>
              </a:rPr>
              <a:t>）</a:t>
            </a:r>
            <a:endParaRPr lang="zh-CN" altLang="en-US" sz="2100" dirty="0">
              <a:latin typeface="宋体" panose="02010600030101010101" pitchFamily="2"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3888" y="44624"/>
            <a:ext cx="5329237" cy="662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107504" y="1124744"/>
            <a:ext cx="3311525" cy="3416320"/>
          </a:xfrm>
          <a:prstGeom prst="rect">
            <a:avLst/>
          </a:prstGeom>
        </p:spPr>
        <p:txBody>
          <a:bodyPr>
            <a:spAutoFit/>
          </a:bodyPr>
          <a:lstStyle/>
          <a:p>
            <a:pPr eaLnBrk="1" hangingPunct="1">
              <a:lnSpc>
                <a:spcPct val="150000"/>
              </a:lnSpc>
              <a:defRPr/>
            </a:pPr>
            <a:r>
              <a:rPr lang="zh-CN" altLang="en-US" sz="2400" b="1" dirty="0" smtClean="0">
                <a:solidFill>
                  <a:srgbClr val="0000FF"/>
                </a:solidFill>
                <a:latin typeface="+mn-ea"/>
                <a:ea typeface="+mn-ea"/>
              </a:rPr>
              <a:t>（</a:t>
            </a:r>
            <a:r>
              <a:rPr lang="en-US" altLang="zh-CN" sz="2400" b="1" dirty="0" smtClean="0">
                <a:solidFill>
                  <a:srgbClr val="0000FF"/>
                </a:solidFill>
                <a:latin typeface="+mn-ea"/>
                <a:ea typeface="+mn-ea"/>
              </a:rPr>
              <a:t>1</a:t>
            </a:r>
            <a:r>
              <a:rPr lang="zh-CN" altLang="en-US" sz="2400" b="1" dirty="0" smtClean="0">
                <a:solidFill>
                  <a:srgbClr val="0000FF"/>
                </a:solidFill>
                <a:latin typeface="+mn-ea"/>
                <a:ea typeface="+mn-ea"/>
              </a:rPr>
              <a:t>）</a:t>
            </a:r>
            <a:r>
              <a:rPr lang="zh-CN" altLang="zh-CN" sz="2400" b="1" dirty="0" smtClean="0">
                <a:solidFill>
                  <a:srgbClr val="0000FF"/>
                </a:solidFill>
                <a:latin typeface="+mn-ea"/>
                <a:ea typeface="+mn-ea"/>
              </a:rPr>
              <a:t>坐标</a:t>
            </a:r>
            <a:r>
              <a:rPr lang="zh-CN" altLang="zh-CN" sz="2400" b="1" dirty="0">
                <a:solidFill>
                  <a:srgbClr val="0000FF"/>
                </a:solidFill>
                <a:latin typeface="+mn-ea"/>
                <a:ea typeface="+mn-ea"/>
              </a:rPr>
              <a:t>纸大小</a:t>
            </a:r>
            <a:r>
              <a:rPr lang="zh-CN" altLang="en-US" sz="2400" b="1" dirty="0" smtClean="0">
                <a:solidFill>
                  <a:srgbClr val="0000FF"/>
                </a:solidFill>
                <a:latin typeface="+mn-ea"/>
                <a:ea typeface="+mn-ea"/>
              </a:rPr>
              <a:t>确</a:t>
            </a:r>
            <a:endParaRPr lang="en-US" altLang="zh-CN" sz="2400" b="1" dirty="0">
              <a:solidFill>
                <a:srgbClr val="0000FF"/>
              </a:solidFill>
              <a:latin typeface="+mn-ea"/>
              <a:ea typeface="+mn-ea"/>
            </a:endParaRPr>
          </a:p>
          <a:p>
            <a:pPr eaLnBrk="1" hangingPunct="1">
              <a:lnSpc>
                <a:spcPct val="150000"/>
              </a:lnSpc>
              <a:defRPr/>
            </a:pPr>
            <a:r>
              <a:rPr lang="zh-CN" altLang="en-US" sz="2400" b="1" dirty="0" smtClean="0">
                <a:solidFill>
                  <a:srgbClr val="0000FF"/>
                </a:solidFill>
                <a:latin typeface="+mn-ea"/>
                <a:ea typeface="+mn-ea"/>
              </a:rPr>
              <a:t>（</a:t>
            </a:r>
            <a:r>
              <a:rPr lang="en-US" altLang="zh-CN" sz="2400" b="1" dirty="0" smtClean="0">
                <a:solidFill>
                  <a:srgbClr val="0000FF"/>
                </a:solidFill>
                <a:latin typeface="+mn-ea"/>
                <a:ea typeface="+mn-ea"/>
              </a:rPr>
              <a:t>2</a:t>
            </a:r>
            <a:r>
              <a:rPr lang="zh-CN" altLang="en-US" sz="2400" b="1" dirty="0" smtClean="0">
                <a:solidFill>
                  <a:srgbClr val="0000FF"/>
                </a:solidFill>
                <a:latin typeface="+mn-ea"/>
                <a:ea typeface="+mn-ea"/>
              </a:rPr>
              <a:t>）</a:t>
            </a:r>
            <a:r>
              <a:rPr lang="zh-CN" altLang="zh-CN" sz="2400" b="1" dirty="0" smtClean="0">
                <a:solidFill>
                  <a:srgbClr val="0000FF"/>
                </a:solidFill>
                <a:latin typeface="+mn-ea"/>
                <a:ea typeface="+mn-ea"/>
              </a:rPr>
              <a:t>选</a:t>
            </a:r>
            <a:r>
              <a:rPr lang="zh-CN" altLang="zh-CN" sz="2400" b="1" dirty="0">
                <a:solidFill>
                  <a:srgbClr val="0000FF"/>
                </a:solidFill>
                <a:latin typeface="+mn-ea"/>
                <a:ea typeface="+mn-ea"/>
              </a:rPr>
              <a:t>坐标轴</a:t>
            </a:r>
            <a:r>
              <a:rPr lang="en-US" altLang="zh-CN" sz="2400" b="1" dirty="0">
                <a:solidFill>
                  <a:srgbClr val="0000FF"/>
                </a:solidFill>
                <a:latin typeface="+mn-ea"/>
                <a:ea typeface="+mn-ea"/>
              </a:rPr>
              <a:t> </a:t>
            </a:r>
            <a:endParaRPr lang="en-US" altLang="zh-CN" sz="2400" b="1" dirty="0">
              <a:solidFill>
                <a:srgbClr val="0000FF"/>
              </a:solidFill>
              <a:latin typeface="+mn-ea"/>
              <a:ea typeface="+mn-ea"/>
            </a:endParaRPr>
          </a:p>
          <a:p>
            <a:pPr eaLnBrk="1" hangingPunct="1">
              <a:lnSpc>
                <a:spcPct val="150000"/>
              </a:lnSpc>
              <a:defRPr/>
            </a:pPr>
            <a:r>
              <a:rPr lang="zh-CN" altLang="en-US" sz="2400" b="1" dirty="0" smtClean="0">
                <a:solidFill>
                  <a:srgbClr val="0000FF"/>
                </a:solidFill>
                <a:latin typeface="+mn-ea"/>
                <a:ea typeface="+mn-ea"/>
              </a:rPr>
              <a:t>（</a:t>
            </a:r>
            <a:r>
              <a:rPr lang="en-US" altLang="zh-CN" sz="2400" b="1" dirty="0" smtClean="0">
                <a:solidFill>
                  <a:srgbClr val="0000FF"/>
                </a:solidFill>
                <a:latin typeface="+mn-ea"/>
                <a:ea typeface="+mn-ea"/>
              </a:rPr>
              <a:t>3</a:t>
            </a:r>
            <a:r>
              <a:rPr lang="zh-CN" altLang="en-US" sz="2400" b="1" dirty="0" smtClean="0">
                <a:solidFill>
                  <a:srgbClr val="0000FF"/>
                </a:solidFill>
                <a:latin typeface="+mn-ea"/>
                <a:ea typeface="+mn-ea"/>
              </a:rPr>
              <a:t>）</a:t>
            </a:r>
            <a:r>
              <a:rPr lang="zh-CN" altLang="zh-CN" sz="2400" b="1" dirty="0" smtClean="0">
                <a:solidFill>
                  <a:srgbClr val="0000FF"/>
                </a:solidFill>
                <a:latin typeface="+mn-ea"/>
                <a:ea typeface="+mn-ea"/>
              </a:rPr>
              <a:t>定</a:t>
            </a:r>
            <a:r>
              <a:rPr lang="zh-CN" altLang="zh-CN" sz="2400" b="1" dirty="0">
                <a:solidFill>
                  <a:srgbClr val="0000FF"/>
                </a:solidFill>
                <a:latin typeface="+mn-ea"/>
                <a:ea typeface="+mn-ea"/>
              </a:rPr>
              <a:t>标尺及标度</a:t>
            </a:r>
            <a:endParaRPr lang="en-US" altLang="zh-CN" sz="2400" b="1" dirty="0">
              <a:solidFill>
                <a:srgbClr val="0000FF"/>
              </a:solidFill>
              <a:latin typeface="+mn-ea"/>
              <a:ea typeface="+mn-ea"/>
            </a:endParaRPr>
          </a:p>
          <a:p>
            <a:pPr eaLnBrk="1" hangingPunct="1">
              <a:lnSpc>
                <a:spcPct val="150000"/>
              </a:lnSpc>
              <a:defRPr/>
            </a:pPr>
            <a:r>
              <a:rPr lang="zh-CN" altLang="en-US" sz="2400" b="1" dirty="0" smtClean="0">
                <a:solidFill>
                  <a:srgbClr val="0000FF"/>
                </a:solidFill>
                <a:latin typeface="+mn-ea"/>
                <a:ea typeface="+mn-ea"/>
              </a:rPr>
              <a:t>（</a:t>
            </a:r>
            <a:r>
              <a:rPr lang="en-US" altLang="zh-CN" sz="2400" b="1" dirty="0" smtClean="0">
                <a:solidFill>
                  <a:srgbClr val="0000FF"/>
                </a:solidFill>
                <a:latin typeface="+mn-ea"/>
                <a:ea typeface="+mn-ea"/>
              </a:rPr>
              <a:t>4</a:t>
            </a:r>
            <a:r>
              <a:rPr lang="zh-CN" altLang="en-US" sz="2400" b="1" dirty="0" smtClean="0">
                <a:solidFill>
                  <a:srgbClr val="0000FF"/>
                </a:solidFill>
                <a:latin typeface="+mn-ea"/>
                <a:ea typeface="+mn-ea"/>
              </a:rPr>
              <a:t>）</a:t>
            </a:r>
            <a:r>
              <a:rPr lang="zh-CN" altLang="zh-CN" sz="2400" b="1" dirty="0" smtClean="0">
                <a:solidFill>
                  <a:srgbClr val="0000FF"/>
                </a:solidFill>
                <a:latin typeface="+mn-ea"/>
                <a:ea typeface="+mn-ea"/>
              </a:rPr>
              <a:t>描</a:t>
            </a:r>
            <a:r>
              <a:rPr lang="zh-CN" altLang="zh-CN" sz="2400" b="1" dirty="0">
                <a:solidFill>
                  <a:srgbClr val="0000FF"/>
                </a:solidFill>
                <a:latin typeface="+mn-ea"/>
                <a:ea typeface="+mn-ea"/>
              </a:rPr>
              <a:t>点</a:t>
            </a:r>
            <a:endParaRPr lang="en-US" altLang="zh-CN" sz="2400" b="1" dirty="0">
              <a:solidFill>
                <a:srgbClr val="0000FF"/>
              </a:solidFill>
              <a:latin typeface="+mn-ea"/>
              <a:ea typeface="+mn-ea"/>
            </a:endParaRPr>
          </a:p>
          <a:p>
            <a:pPr eaLnBrk="1" hangingPunct="1">
              <a:lnSpc>
                <a:spcPct val="150000"/>
              </a:lnSpc>
              <a:defRPr/>
            </a:pPr>
            <a:r>
              <a:rPr lang="zh-CN" altLang="en-US" sz="2400" b="1" dirty="0" smtClean="0">
                <a:solidFill>
                  <a:srgbClr val="0000FF"/>
                </a:solidFill>
                <a:latin typeface="+mn-ea"/>
                <a:ea typeface="+mn-ea"/>
              </a:rPr>
              <a:t>（</a:t>
            </a:r>
            <a:r>
              <a:rPr lang="en-US" altLang="zh-CN" sz="2400" b="1" dirty="0" smtClean="0">
                <a:solidFill>
                  <a:srgbClr val="0000FF"/>
                </a:solidFill>
                <a:latin typeface="+mn-ea"/>
                <a:ea typeface="+mn-ea"/>
              </a:rPr>
              <a:t>5</a:t>
            </a:r>
            <a:r>
              <a:rPr lang="zh-CN" altLang="en-US" sz="2400" b="1" dirty="0" smtClean="0">
                <a:solidFill>
                  <a:srgbClr val="0000FF"/>
                </a:solidFill>
                <a:latin typeface="+mn-ea"/>
                <a:ea typeface="+mn-ea"/>
              </a:rPr>
              <a:t>）</a:t>
            </a:r>
            <a:r>
              <a:rPr lang="zh-CN" altLang="zh-CN" sz="2400" b="1" dirty="0" smtClean="0">
                <a:solidFill>
                  <a:srgbClr val="0000FF"/>
                </a:solidFill>
                <a:latin typeface="+mn-ea"/>
                <a:ea typeface="+mn-ea"/>
              </a:rPr>
              <a:t>连</a:t>
            </a:r>
            <a:r>
              <a:rPr lang="zh-CN" altLang="zh-CN" sz="2400" b="1" dirty="0">
                <a:solidFill>
                  <a:srgbClr val="0000FF"/>
                </a:solidFill>
                <a:latin typeface="+mn-ea"/>
                <a:ea typeface="+mn-ea"/>
              </a:rPr>
              <a:t>线</a:t>
            </a:r>
            <a:endParaRPr lang="en-US" altLang="zh-CN" sz="2400" b="1" dirty="0">
              <a:solidFill>
                <a:srgbClr val="0000FF"/>
              </a:solidFill>
              <a:latin typeface="+mn-ea"/>
              <a:ea typeface="+mn-ea"/>
            </a:endParaRPr>
          </a:p>
          <a:p>
            <a:pPr eaLnBrk="1" hangingPunct="1">
              <a:lnSpc>
                <a:spcPct val="150000"/>
              </a:lnSpc>
              <a:defRPr/>
            </a:pPr>
            <a:r>
              <a:rPr lang="zh-CN" altLang="en-US" sz="2400" b="1" dirty="0" smtClean="0">
                <a:solidFill>
                  <a:srgbClr val="0000FF"/>
                </a:solidFill>
                <a:latin typeface="+mn-ea"/>
                <a:ea typeface="+mn-ea"/>
              </a:rPr>
              <a:t>（</a:t>
            </a:r>
            <a:r>
              <a:rPr lang="en-US" altLang="zh-CN" sz="2400" b="1" dirty="0" smtClean="0">
                <a:solidFill>
                  <a:srgbClr val="0000FF"/>
                </a:solidFill>
                <a:latin typeface="+mn-ea"/>
                <a:ea typeface="+mn-ea"/>
              </a:rPr>
              <a:t>6</a:t>
            </a:r>
            <a:r>
              <a:rPr lang="zh-CN" altLang="en-US" sz="2400" b="1" dirty="0" smtClean="0">
                <a:solidFill>
                  <a:srgbClr val="0000FF"/>
                </a:solidFill>
                <a:latin typeface="+mn-ea"/>
                <a:ea typeface="+mn-ea"/>
              </a:rPr>
              <a:t>）</a:t>
            </a:r>
            <a:r>
              <a:rPr lang="zh-CN" altLang="zh-CN" sz="2400" b="1" dirty="0" smtClean="0">
                <a:solidFill>
                  <a:srgbClr val="0000FF"/>
                </a:solidFill>
                <a:latin typeface="+mn-ea"/>
                <a:ea typeface="+mn-ea"/>
              </a:rPr>
              <a:t>写</a:t>
            </a:r>
            <a:r>
              <a:rPr lang="zh-CN" altLang="zh-CN" sz="2400" b="1" dirty="0">
                <a:solidFill>
                  <a:srgbClr val="0000FF"/>
                </a:solidFill>
                <a:latin typeface="+mn-ea"/>
                <a:ea typeface="+mn-ea"/>
              </a:rPr>
              <a:t>图名和图注</a:t>
            </a:r>
            <a:endParaRPr lang="zh-CN" altLang="en-US" sz="2400" b="1" dirty="0">
              <a:solidFill>
                <a:srgbClr val="0000FF"/>
              </a:solidFill>
              <a:latin typeface="+mn-ea"/>
              <a:ea typeface="+mn-ea"/>
            </a:endParaRPr>
          </a:p>
        </p:txBody>
      </p:sp>
      <p:sp>
        <p:nvSpPr>
          <p:cNvPr id="4" name="Rectangle 6"/>
          <p:cNvSpPr>
            <a:spLocks noChangeArrowheads="1"/>
          </p:cNvSpPr>
          <p:nvPr/>
        </p:nvSpPr>
        <p:spPr bwMode="auto">
          <a:xfrm>
            <a:off x="-36512" y="188640"/>
            <a:ext cx="331236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4000" b="1" dirty="0">
                <a:solidFill>
                  <a:srgbClr val="FF0000"/>
                </a:solidFill>
                <a:latin typeface="+mn-ea"/>
              </a:rPr>
              <a:t>附：作图法</a:t>
            </a:r>
            <a:endParaRPr kumimoji="1" lang="zh-CN" altLang="zh-CN" sz="4000" b="1" dirty="0">
              <a:solidFill>
                <a:srgbClr val="FF0000"/>
              </a:solidFill>
              <a:latin typeface="+mn-ea"/>
            </a:endParaRPr>
          </a:p>
        </p:txBody>
      </p:sp>
      <p:pic>
        <p:nvPicPr>
          <p:cNvPr id="2" name="图片 1"/>
          <p:cNvPicPr>
            <a:picLocks noChangeAspect="1"/>
          </p:cNvPicPr>
          <p:nvPr/>
        </p:nvPicPr>
        <p:blipFill>
          <a:blip r:embed="rId2"/>
          <a:stretch>
            <a:fillRect/>
          </a:stretch>
        </p:blipFill>
        <p:spPr>
          <a:xfrm>
            <a:off x="107504" y="5422392"/>
            <a:ext cx="3583209" cy="632749"/>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22288" y="549275"/>
            <a:ext cx="8101013" cy="5759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 name="文本框 9"/>
          <p:cNvSpPr txBox="1"/>
          <p:nvPr/>
        </p:nvSpPr>
        <p:spPr>
          <a:xfrm>
            <a:off x="522288" y="2705100"/>
            <a:ext cx="8101012" cy="1447800"/>
          </a:xfrm>
          <a:prstGeom prst="rect">
            <a:avLst/>
          </a:prstGeom>
          <a:noFill/>
          <a:ln w="9525">
            <a:noFill/>
          </a:ln>
        </p:spPr>
        <p:txBody>
          <a:bodyPr>
            <a:spAutoFit/>
          </a:bodyPr>
          <a:lstStyle/>
          <a:p>
            <a:pPr algn="ctr"/>
            <a:r>
              <a:rPr lang="en-US" altLang="zh-CN" sz="8800" b="1" dirty="0">
                <a:solidFill>
                  <a:schemeClr val="bg1"/>
                </a:solidFill>
                <a:latin typeface="Verdana" panose="020B0604030504040204" pitchFamily="34" charset="0"/>
              </a:rPr>
              <a:t>THANKS</a:t>
            </a:r>
            <a:endParaRPr lang="zh-CN" altLang="en-US" sz="8800" b="1" dirty="0">
              <a:solidFill>
                <a:schemeClr val="bg1"/>
              </a:solidFill>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750" fill="hold"/>
                                        <p:tgtEl>
                                          <p:spTgt spid="8"/>
                                        </p:tgtEl>
                                        <p:attrNameLst>
                                          <p:attrName>ppt_w</p:attrName>
                                        </p:attrNameLst>
                                      </p:cBhvr>
                                      <p:tavLst>
                                        <p:tav tm="0">
                                          <p:val>
                                            <p:strVal val="#ppt_w+.3"/>
                                          </p:val>
                                        </p:tav>
                                        <p:tav tm="100000">
                                          <p:val>
                                            <p:strVal val="#ppt_w"/>
                                          </p:val>
                                        </p:tav>
                                      </p:tavLst>
                                    </p:anim>
                                    <p:anim calcmode="lin" valueType="num">
                                      <p:cBhvr>
                                        <p:cTn id="8" dur="750" fill="hold"/>
                                        <p:tgtEl>
                                          <p:spTgt spid="8"/>
                                        </p:tgtEl>
                                        <p:attrNameLst>
                                          <p:attrName>ppt_h</p:attrName>
                                        </p:attrNameLst>
                                      </p:cBhvr>
                                      <p:tavLst>
                                        <p:tav tm="0">
                                          <p:val>
                                            <p:strVal val="#ppt_h"/>
                                          </p:val>
                                        </p:tav>
                                        <p:tav tm="100000">
                                          <p:val>
                                            <p:strVal val="#ppt_h"/>
                                          </p:val>
                                        </p:tav>
                                      </p:tavLst>
                                    </p:anim>
                                    <p:animEffect transition="in" filter="fade">
                                      <p:cBhvr>
                                        <p:cTn id="9" dur="750"/>
                                        <p:tgtEl>
                                          <p:spTgt spid="8"/>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6" presetClass="emph" presetSubtype="0" autoRev="1" fill="hold" grpId="1" nodeType="withEffect">
                                  <p:stCondLst>
                                    <p:cond delay="800"/>
                                  </p:stCondLst>
                                  <p:childTnLst>
                                    <p:animScale>
                                      <p:cBhvr>
                                        <p:cTn id="16" dur="250" fill="hold"/>
                                        <p:tgtEl>
                                          <p:spTgt spid="10"/>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0"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3440" y="1700808"/>
            <a:ext cx="8424936" cy="3969385"/>
          </a:xfrm>
          <a:prstGeom prst="rect">
            <a:avLst/>
          </a:prstGeom>
        </p:spPr>
        <p:txBody>
          <a:bodyPr wrap="square">
            <a:spAutoFit/>
          </a:bodyPr>
          <a:lstStyle/>
          <a:p>
            <a:pPr>
              <a:lnSpc>
                <a:spcPct val="150000"/>
              </a:lnSpc>
            </a:pPr>
            <a:r>
              <a:rPr lang="en-US" altLang="zh-CN" sz="2800" b="1" dirty="0">
                <a:solidFill>
                  <a:schemeClr val="tx1">
                    <a:lumMod val="75000"/>
                    <a:lumOff val="25000"/>
                  </a:schemeClr>
                </a:solidFill>
              </a:rPr>
              <a:t>1. </a:t>
            </a:r>
            <a:r>
              <a:rPr lang="zh-CN" altLang="zh-CN" sz="2800" b="1" dirty="0">
                <a:solidFill>
                  <a:schemeClr val="tx1">
                    <a:lumMod val="75000"/>
                    <a:lumOff val="25000"/>
                  </a:schemeClr>
                </a:solidFill>
              </a:rPr>
              <a:t>示波器的功能？</a:t>
            </a:r>
            <a:endParaRPr lang="en-US" altLang="zh-CN" sz="2800" b="1" dirty="0">
              <a:solidFill>
                <a:schemeClr val="tx1">
                  <a:lumMod val="75000"/>
                  <a:lumOff val="25000"/>
                </a:schemeClr>
              </a:solidFill>
            </a:endParaRPr>
          </a:p>
          <a:p>
            <a:pPr>
              <a:lnSpc>
                <a:spcPct val="150000"/>
              </a:lnSpc>
            </a:pPr>
            <a:endParaRPr lang="en-US" altLang="zh-CN" sz="2800" b="1" dirty="0">
              <a:solidFill>
                <a:schemeClr val="tx1">
                  <a:lumMod val="75000"/>
                  <a:lumOff val="25000"/>
                </a:schemeClr>
              </a:solidFill>
            </a:endParaRPr>
          </a:p>
          <a:p>
            <a:pPr lvl="0">
              <a:lnSpc>
                <a:spcPct val="150000"/>
              </a:lnSpc>
            </a:pPr>
            <a:r>
              <a:rPr lang="en-US" altLang="zh-CN" sz="2800" b="1" dirty="0">
                <a:solidFill>
                  <a:schemeClr val="tx1">
                    <a:lumMod val="75000"/>
                    <a:lumOff val="25000"/>
                  </a:schemeClr>
                </a:solidFill>
              </a:rPr>
              <a:t>2. </a:t>
            </a:r>
            <a:r>
              <a:rPr lang="zh-CN" altLang="en-US" sz="2800" b="1" dirty="0">
                <a:solidFill>
                  <a:schemeClr val="tx1">
                    <a:lumMod val="75000"/>
                    <a:lumOff val="25000"/>
                  </a:schemeClr>
                </a:solidFill>
              </a:rPr>
              <a:t>示波器</a:t>
            </a:r>
            <a:r>
              <a:rPr lang="zh-CN" altLang="zh-CN" sz="2800" b="1" dirty="0">
                <a:solidFill>
                  <a:schemeClr val="tx1">
                    <a:lumMod val="75000"/>
                    <a:lumOff val="25000"/>
                  </a:schemeClr>
                </a:solidFill>
              </a:rPr>
              <a:t>能直接测量</a:t>
            </a:r>
            <a:r>
              <a:rPr lang="zh-CN" altLang="en-US" sz="2800" b="1" dirty="0">
                <a:solidFill>
                  <a:schemeClr val="tx1">
                    <a:lumMod val="75000"/>
                    <a:lumOff val="25000"/>
                  </a:schemeClr>
                </a:solidFill>
              </a:rPr>
              <a:t>的物理量是</a:t>
            </a:r>
            <a:r>
              <a:rPr lang="en-US" altLang="zh-CN" sz="2800" b="1" dirty="0">
                <a:solidFill>
                  <a:schemeClr val="tx1">
                    <a:lumMod val="75000"/>
                    <a:lumOff val="25000"/>
                  </a:schemeClr>
                </a:solidFill>
              </a:rPr>
              <a:t>_______(</a:t>
            </a:r>
            <a:r>
              <a:rPr lang="zh-CN" altLang="zh-CN" sz="2800" b="1" dirty="0">
                <a:solidFill>
                  <a:schemeClr val="tx1">
                    <a:lumMod val="75000"/>
                    <a:lumOff val="25000"/>
                  </a:schemeClr>
                </a:solidFill>
              </a:rPr>
              <a:t>电流</a:t>
            </a:r>
            <a:r>
              <a:rPr lang="zh-CN" altLang="en-US" sz="2800" b="1" dirty="0">
                <a:solidFill>
                  <a:schemeClr val="tx1">
                    <a:lumMod val="75000"/>
                    <a:lumOff val="25000"/>
                  </a:schemeClr>
                </a:solidFill>
              </a:rPr>
              <a:t>、电压、温度、压力</a:t>
            </a:r>
            <a:r>
              <a:rPr lang="en-US" altLang="zh-CN" sz="2800" b="1" dirty="0">
                <a:solidFill>
                  <a:schemeClr val="tx1">
                    <a:lumMod val="75000"/>
                    <a:lumOff val="25000"/>
                  </a:schemeClr>
                </a:solidFill>
              </a:rPr>
              <a:t>)</a:t>
            </a:r>
            <a:r>
              <a:rPr lang="zh-CN" altLang="en-US" sz="2800" b="1" dirty="0">
                <a:solidFill>
                  <a:schemeClr val="tx1">
                    <a:lumMod val="75000"/>
                    <a:lumOff val="25000"/>
                  </a:schemeClr>
                </a:solidFill>
              </a:rPr>
              <a:t>。</a:t>
            </a:r>
            <a:endParaRPr lang="en-US" altLang="zh-CN" sz="2800" b="1" dirty="0">
              <a:solidFill>
                <a:schemeClr val="tx1">
                  <a:lumMod val="75000"/>
                  <a:lumOff val="25000"/>
                </a:schemeClr>
              </a:solidFill>
            </a:endParaRPr>
          </a:p>
          <a:p>
            <a:pPr lvl="0">
              <a:lnSpc>
                <a:spcPct val="150000"/>
              </a:lnSpc>
            </a:pPr>
            <a:endParaRPr lang="en-US" altLang="zh-CN" sz="2800" b="1" dirty="0">
              <a:solidFill>
                <a:schemeClr val="tx1">
                  <a:lumMod val="75000"/>
                  <a:lumOff val="25000"/>
                </a:schemeClr>
              </a:solidFill>
            </a:endParaRPr>
          </a:p>
          <a:p>
            <a:pPr lvl="0">
              <a:lnSpc>
                <a:spcPct val="150000"/>
              </a:lnSpc>
            </a:pPr>
            <a:r>
              <a:rPr lang="en-US" altLang="zh-CN" sz="2800" b="1" dirty="0">
                <a:solidFill>
                  <a:schemeClr val="tx1">
                    <a:lumMod val="75000"/>
                    <a:lumOff val="25000"/>
                  </a:schemeClr>
                </a:solidFill>
              </a:rPr>
              <a:t>3. </a:t>
            </a:r>
            <a:r>
              <a:rPr lang="zh-CN" altLang="zh-CN" sz="2800" b="1" dirty="0">
                <a:solidFill>
                  <a:schemeClr val="tx1">
                    <a:lumMod val="75000"/>
                    <a:lumOff val="25000"/>
                  </a:schemeClr>
                </a:solidFill>
              </a:rPr>
              <a:t>示波器测电压和万用表测电压的区别？</a:t>
            </a:r>
            <a:endParaRPr lang="zh-CN" altLang="zh-CN" sz="2800" b="1" dirty="0">
              <a:solidFill>
                <a:schemeClr val="tx1">
                  <a:lumMod val="75000"/>
                  <a:lumOff val="25000"/>
                </a:schemeClr>
              </a:solidFill>
            </a:endParaRPr>
          </a:p>
        </p:txBody>
      </p:sp>
      <p:sp>
        <p:nvSpPr>
          <p:cNvPr id="6" name="矩形 5"/>
          <p:cNvSpPr/>
          <p:nvPr/>
        </p:nvSpPr>
        <p:spPr>
          <a:xfrm>
            <a:off x="695325" y="170815"/>
            <a:ext cx="1084580" cy="583565"/>
          </a:xfrm>
          <a:prstGeom prst="rect">
            <a:avLst/>
          </a:prstGeom>
        </p:spPr>
        <p:txBody>
          <a:bodyPr wrap="square">
            <a:spAutoFit/>
          </a:bodyPr>
          <a:lstStyle/>
          <a:p>
            <a:pPr algn="l"/>
            <a:r>
              <a:rPr lang="zh-CN" altLang="zh-CN" sz="3200" b="1" dirty="0">
                <a:solidFill>
                  <a:schemeClr val="tx1">
                    <a:lumMod val="75000"/>
                    <a:lumOff val="25000"/>
                  </a:schemeClr>
                </a:solidFill>
              </a:rPr>
              <a:t>预习</a:t>
            </a:r>
            <a:endParaRPr lang="zh-CN" altLang="zh-CN" sz="3200" b="1" dirty="0">
              <a:solidFill>
                <a:schemeClr val="tx1">
                  <a:lumMod val="75000"/>
                  <a:lumOff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 calcmode="lin" valueType="num">
                                      <p:cBhvr additive="base">
                                        <p:cTn id="1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矩形 64517"/>
          <p:cNvSpPr>
            <a:spLocks noChangeArrowheads="1"/>
          </p:cNvSpPr>
          <p:nvPr/>
        </p:nvSpPr>
        <p:spPr bwMode="auto">
          <a:xfrm>
            <a:off x="641058" y="200444"/>
            <a:ext cx="30051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Clr>
                <a:schemeClr val="tx1"/>
              </a:buClr>
            </a:pPr>
            <a:r>
              <a:rPr lang="zh-CN" altLang="en-US" sz="2800" b="1" dirty="0" smtClean="0">
                <a:latin typeface="+mn-ea"/>
                <a:ea typeface="+mn-ea"/>
              </a:rPr>
              <a:t>实验背景</a:t>
            </a:r>
            <a:endParaRPr lang="zh-CN" altLang="en-US" sz="2800" b="1" dirty="0">
              <a:latin typeface="+mn-ea"/>
              <a:ea typeface="+mn-ea"/>
            </a:endParaRPr>
          </a:p>
        </p:txBody>
      </p:sp>
      <p:sp>
        <p:nvSpPr>
          <p:cNvPr id="5122" name="文本框 64518"/>
          <p:cNvSpPr txBox="1">
            <a:spLocks noChangeArrowheads="1"/>
          </p:cNvSpPr>
          <p:nvPr/>
        </p:nvSpPr>
        <p:spPr bwMode="auto">
          <a:xfrm>
            <a:off x="523354" y="3923910"/>
            <a:ext cx="4586869"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800" b="1" dirty="0" smtClean="0">
                <a:solidFill>
                  <a:srgbClr val="FFC000"/>
                </a:solidFill>
                <a:latin typeface="+mn-ea"/>
                <a:ea typeface="+mn-ea"/>
              </a:rPr>
              <a:t>电子示波器：</a:t>
            </a:r>
            <a:endParaRPr lang="en-US" altLang="zh-CN" sz="2800" b="1" dirty="0">
              <a:solidFill>
                <a:srgbClr val="FFC000"/>
              </a:solidFill>
              <a:latin typeface="+mn-ea"/>
              <a:ea typeface="+mn-ea"/>
            </a:endParaRPr>
          </a:p>
          <a:p>
            <a:pPr>
              <a:lnSpc>
                <a:spcPct val="150000"/>
              </a:lnSpc>
            </a:pPr>
            <a:r>
              <a:rPr lang="zh-CN" altLang="en-US" sz="2400" dirty="0" smtClean="0">
                <a:solidFill>
                  <a:schemeClr val="tx1">
                    <a:lumMod val="75000"/>
                    <a:lumOff val="25000"/>
                  </a:schemeClr>
                </a:solidFill>
                <a:latin typeface="+mn-ea"/>
                <a:ea typeface="+mn-ea"/>
              </a:rPr>
              <a:t>显示两</a:t>
            </a:r>
            <a:r>
              <a:rPr lang="zh-CN" altLang="en-US" sz="2400" dirty="0" smtClean="0">
                <a:solidFill>
                  <a:schemeClr val="tx1">
                    <a:lumMod val="75000"/>
                    <a:lumOff val="25000"/>
                  </a:schemeClr>
                </a:solidFill>
                <a:latin typeface="+mn-ea"/>
                <a:ea typeface="+mn-ea"/>
              </a:rPr>
              <a:t>个信号电压</a:t>
            </a:r>
            <a:r>
              <a:rPr lang="zh-CN" altLang="en-US" sz="2400" dirty="0">
                <a:solidFill>
                  <a:schemeClr val="tx1">
                    <a:lumMod val="75000"/>
                    <a:lumOff val="25000"/>
                  </a:schemeClr>
                </a:solidFill>
                <a:latin typeface="+mn-ea"/>
                <a:ea typeface="+mn-ea"/>
              </a:rPr>
              <a:t>间的变化</a:t>
            </a:r>
            <a:r>
              <a:rPr lang="zh-CN" altLang="en-US" sz="2400" dirty="0" smtClean="0">
                <a:solidFill>
                  <a:schemeClr val="tx1">
                    <a:lumMod val="75000"/>
                    <a:lumOff val="25000"/>
                  </a:schemeClr>
                </a:solidFill>
                <a:latin typeface="+mn-ea"/>
                <a:ea typeface="+mn-ea"/>
              </a:rPr>
              <a:t>关系</a:t>
            </a:r>
            <a:endParaRPr lang="en-US" altLang="zh-CN" sz="2400" dirty="0" smtClean="0">
              <a:solidFill>
                <a:schemeClr val="tx1">
                  <a:lumMod val="75000"/>
                  <a:lumOff val="25000"/>
                </a:schemeClr>
              </a:solidFill>
              <a:latin typeface="+mn-ea"/>
              <a:ea typeface="+mn-ea"/>
            </a:endParaRPr>
          </a:p>
        </p:txBody>
      </p:sp>
      <p:pic>
        <p:nvPicPr>
          <p:cNvPr id="2" name="Record_2020-08-30-08-15-45">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rotWithShape="1">
          <a:blip r:embed="rId3"/>
          <a:srcRect t="37069" b="37148"/>
          <a:stretch>
            <a:fillRect/>
          </a:stretch>
        </p:blipFill>
        <p:spPr>
          <a:xfrm>
            <a:off x="523354" y="1183429"/>
            <a:ext cx="4049558" cy="2320170"/>
          </a:xfrm>
          <a:prstGeom prst="rect">
            <a:avLst/>
          </a:prstGeom>
          <a:ln>
            <a:noFill/>
          </a:ln>
          <a:effectLst>
            <a:outerShdw blurRad="190500" algn="tl" rotWithShape="0">
              <a:srgbClr val="000000">
                <a:alpha val="70000"/>
              </a:srgbClr>
            </a:outerShdw>
          </a:effectLst>
        </p:spPr>
      </p:pic>
      <p:pic>
        <p:nvPicPr>
          <p:cNvPr id="3" name="图片 2"/>
          <p:cNvPicPr>
            <a:picLocks noChangeAspect="1"/>
          </p:cNvPicPr>
          <p:nvPr/>
        </p:nvPicPr>
        <p:blipFill>
          <a:blip r:embed="rId4"/>
          <a:stretch>
            <a:fillRect/>
          </a:stretch>
        </p:blipFill>
        <p:spPr>
          <a:xfrm>
            <a:off x="5760490" y="1183429"/>
            <a:ext cx="2519352" cy="2320170"/>
          </a:xfrm>
          <a:prstGeom prst="rect">
            <a:avLst/>
          </a:prstGeom>
          <a:ln>
            <a:noFill/>
          </a:ln>
          <a:effectLst>
            <a:outerShdw blurRad="190500" algn="tl" rotWithShape="0">
              <a:srgbClr val="000000">
                <a:alpha val="70000"/>
              </a:srgbClr>
            </a:outerShdw>
          </a:effectLst>
        </p:spPr>
      </p:pic>
      <p:sp>
        <p:nvSpPr>
          <p:cNvPr id="4" name="矩形 3"/>
          <p:cNvSpPr/>
          <p:nvPr/>
        </p:nvSpPr>
        <p:spPr>
          <a:xfrm>
            <a:off x="6030151" y="3594974"/>
            <a:ext cx="1980029" cy="328936"/>
          </a:xfrm>
          <a:prstGeom prst="rect">
            <a:avLst/>
          </a:prstGeom>
          <a:solidFill>
            <a:schemeClr val="accent4">
              <a:lumMod val="60000"/>
              <a:lumOff val="40000"/>
            </a:schemeClr>
          </a:solidFill>
        </p:spPr>
        <p:txBody>
          <a:bodyPr wrap="none">
            <a:spAutoFit/>
          </a:bodyPr>
          <a:lstStyle/>
          <a:p>
            <a:pPr>
              <a:lnSpc>
                <a:spcPct val="120000"/>
              </a:lnSpc>
            </a:pPr>
            <a:r>
              <a:rPr lang="zh-CN" altLang="en-US" sz="1400" dirty="0">
                <a:solidFill>
                  <a:schemeClr val="bg2">
                    <a:lumMod val="25000"/>
                  </a:schemeClr>
                </a:solidFill>
                <a:latin typeface="微软雅黑" panose="020B0503020204020204" pitchFamily="34" charset="-122"/>
              </a:rPr>
              <a:t>电压随时间变化的图象</a:t>
            </a:r>
            <a:endParaRPr lang="zh-CN" altLang="en-US" sz="1400" dirty="0">
              <a:solidFill>
                <a:schemeClr val="bg2">
                  <a:lumMod val="25000"/>
                </a:schemeClr>
              </a:solidFill>
              <a:latin typeface="微软雅黑" panose="020B0503020204020204" pitchFamily="34" charset="-122"/>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additive="base">
                                        <p:cTn id="6" dur="1" fill="hold"/>
                                        <p:tgtEl>
                                          <p:spTgt spid="2"/>
                                        </p:tgtEl>
                                      </p:cBhvr>
                                    </p:cmd>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5122"/>
                                        </p:tgtEl>
                                        <p:attrNameLst>
                                          <p:attrName>style.visibility</p:attrName>
                                        </p:attrNameLst>
                                      </p:cBhvr>
                                      <p:to>
                                        <p:strVal val="visible"/>
                                      </p:to>
                                    </p:set>
                                    <p:animEffect transition="in" filter="blinds(horizontal)">
                                      <p:cBhvr>
                                        <p:cTn id="14" dur="500"/>
                                        <p:tgtEl>
                                          <p:spTgt spid="512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par>
                          <p:cTn id="19" fill="hold">
                            <p:stCondLst>
                              <p:cond delay="0"/>
                            </p:stCondLst>
                            <p:childTnLst>
                              <p:par>
                                <p:cTn id="20" presetID="1" presetClass="mediacall" presetSubtype="0" fill="hold" nodeType="afterEffect">
                                  <p:stCondLst>
                                    <p:cond delay="0"/>
                                  </p:stCondLst>
                                  <p:childTnLst>
                                    <p:cmd type="call" cmd="playFrom(0.0)">
                                      <p:cBhvr additive="base">
                                        <p:cTn id="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repeatCount="indefinite" fill="hold" display="0">
                  <p:stCondLst>
                    <p:cond delay="indefinite"/>
                  </p:stCondLst>
                </p:cTn>
                <p:tgtEl>
                  <p:spTgt spid="2"/>
                </p:tgtEl>
              </p:cMediaNode>
            </p:video>
          </p:childTnLst>
        </p:cTn>
      </p:par>
    </p:tnLst>
    <p:bldLst>
      <p:bldP spid="5122" grpId="0"/>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文本框 35842"/>
          <p:cNvSpPr txBox="1">
            <a:spLocks noChangeArrowheads="1"/>
          </p:cNvSpPr>
          <p:nvPr/>
        </p:nvSpPr>
        <p:spPr bwMode="auto">
          <a:xfrm>
            <a:off x="755650" y="2276475"/>
            <a:ext cx="59039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3200" dirty="0">
                <a:solidFill>
                  <a:schemeClr val="tx1">
                    <a:lumMod val="75000"/>
                    <a:lumOff val="25000"/>
                  </a:schemeClr>
                </a:solidFill>
                <a:latin typeface="微软雅黑" panose="020B0503020204020204" pitchFamily="34" charset="-122"/>
              </a:rPr>
              <a:t>1. 了解示波器显示图象的原理 。</a:t>
            </a:r>
            <a:r>
              <a:rPr lang="zh-CN" altLang="en-US" sz="2800" dirty="0">
                <a:solidFill>
                  <a:schemeClr val="tx1">
                    <a:lumMod val="75000"/>
                    <a:lumOff val="25000"/>
                  </a:schemeClr>
                </a:solidFill>
                <a:latin typeface="微软雅黑" panose="020B0503020204020204" pitchFamily="34" charset="-122"/>
              </a:rPr>
              <a:t> </a:t>
            </a:r>
            <a:endParaRPr lang="zh-CN" altLang="en-US" sz="2800" dirty="0">
              <a:solidFill>
                <a:schemeClr val="tx1">
                  <a:lumMod val="75000"/>
                  <a:lumOff val="25000"/>
                </a:schemeClr>
              </a:solidFill>
              <a:latin typeface="微软雅黑" panose="020B0503020204020204" pitchFamily="34" charset="-122"/>
            </a:endParaRPr>
          </a:p>
        </p:txBody>
      </p:sp>
      <p:sp>
        <p:nvSpPr>
          <p:cNvPr id="35930" name="矩形 35929"/>
          <p:cNvSpPr>
            <a:spLocks noChangeArrowheads="1"/>
          </p:cNvSpPr>
          <p:nvPr/>
        </p:nvSpPr>
        <p:spPr bwMode="auto">
          <a:xfrm>
            <a:off x="828675" y="3594100"/>
            <a:ext cx="82073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200" dirty="0">
                <a:solidFill>
                  <a:schemeClr val="tx1">
                    <a:lumMod val="75000"/>
                    <a:lumOff val="25000"/>
                  </a:schemeClr>
                </a:solidFill>
                <a:latin typeface="+mn-ea"/>
                <a:ea typeface="+mn-ea"/>
              </a:rPr>
              <a:t>2. 学习示波器和低频信号发生器的使用方法 。</a:t>
            </a:r>
            <a:endParaRPr lang="zh-CN" altLang="en-US" sz="3200" dirty="0">
              <a:solidFill>
                <a:schemeClr val="tx1">
                  <a:lumMod val="75000"/>
                  <a:lumOff val="25000"/>
                </a:schemeClr>
              </a:solidFill>
              <a:latin typeface="+mn-ea"/>
              <a:ea typeface="+mn-ea"/>
            </a:endParaRPr>
          </a:p>
        </p:txBody>
      </p:sp>
      <p:sp>
        <p:nvSpPr>
          <p:cNvPr id="36867" name="文本框 2"/>
          <p:cNvSpPr txBox="1">
            <a:spLocks noChangeArrowheads="1"/>
          </p:cNvSpPr>
          <p:nvPr/>
        </p:nvSpPr>
        <p:spPr bwMode="auto">
          <a:xfrm>
            <a:off x="577562" y="17664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smtClean="0">
                <a:latin typeface="+mn-ea"/>
                <a:ea typeface="+mn-ea"/>
                <a:sym typeface="宋体" panose="02010600030101010101" pitchFamily="2" charset="-122"/>
              </a:rPr>
              <a:t>实验目的</a:t>
            </a:r>
            <a:endParaRPr lang="zh-CN" altLang="en-US" sz="2800" b="1" dirty="0">
              <a:latin typeface="+mn-ea"/>
              <a:ea typeface="+mn-ea"/>
              <a:sym typeface="宋体" panose="02010600030101010101" pitchFamily="2" charset="-122"/>
            </a:endParaRPr>
          </a:p>
        </p:txBody>
      </p:sp>
    </p:spTree>
    <p:custDataLst>
      <p:tags r:id="rId1"/>
    </p:custData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754" name="组合 67753"/>
          <p:cNvGrpSpPr/>
          <p:nvPr/>
        </p:nvGrpSpPr>
        <p:grpSpPr bwMode="auto">
          <a:xfrm>
            <a:off x="395288" y="1341438"/>
            <a:ext cx="3455987" cy="1238250"/>
            <a:chOff x="249" y="836"/>
            <a:chExt cx="2177" cy="780"/>
          </a:xfrm>
        </p:grpSpPr>
        <p:sp>
          <p:nvSpPr>
            <p:cNvPr id="40962" name="矩形 67754"/>
            <p:cNvSpPr>
              <a:spLocks noChangeArrowheads="1"/>
            </p:cNvSpPr>
            <p:nvPr/>
          </p:nvSpPr>
          <p:spPr bwMode="auto">
            <a:xfrm>
              <a:off x="521" y="845"/>
              <a:ext cx="1905" cy="771"/>
            </a:xfrm>
            <a:prstGeom prst="rect">
              <a:avLst/>
            </a:prstGeom>
            <a:solidFill>
              <a:srgbClr val="CCFFCC"/>
            </a:solidFill>
            <a:ln w="9525">
              <a:solidFill>
                <a:srgbClr val="0000FF"/>
              </a:solidFill>
              <a:prstDash val="dash"/>
              <a:miter lim="800000"/>
            </a:ln>
          </p:spPr>
          <p:txBody>
            <a:bodyPr/>
            <a:lstStyle/>
            <a:p>
              <a:endParaRPr lang="zh-CN" altLang="en-US"/>
            </a:p>
          </p:txBody>
        </p:sp>
        <p:sp>
          <p:nvSpPr>
            <p:cNvPr id="15363" name="矩形 67755"/>
            <p:cNvSpPr>
              <a:spLocks noChangeArrowheads="1" noChangeShapeType="1" noTextEdit="1"/>
            </p:cNvSpPr>
            <p:nvPr/>
          </p:nvSpPr>
          <p:spPr bwMode="auto">
            <a:xfrm>
              <a:off x="1246" y="1026"/>
              <a:ext cx="182" cy="91"/>
            </a:xfrm>
            <a:prstGeom prst="rect">
              <a:avLst/>
            </a:prstGeom>
          </p:spPr>
          <p:txBody>
            <a:bodyPr wrap="none" fromWordArt="1">
              <a:prstTxWarp prst="textDeflate">
                <a:avLst>
                  <a:gd name="adj" fmla="val 0"/>
                </a:avLst>
              </a:prstTxWarp>
            </a:bodyPr>
            <a:lstStyle/>
            <a:p>
              <a:pPr algn="ctr"/>
              <a:r>
                <a:rPr lang="en-US" altLang="zh-CN" sz="3600" kern="10">
                  <a:ln w="9525">
                    <a:solidFill>
                      <a:srgbClr val="FF0000"/>
                    </a:solidFill>
                    <a:round/>
                  </a:ln>
                  <a:solidFill>
                    <a:srgbClr val="CCFFCC"/>
                  </a:solidFill>
                  <a:latin typeface="宋体" panose="02010600030101010101" pitchFamily="2" charset="-122"/>
                </a:rPr>
                <a:t>AC</a:t>
              </a:r>
              <a:endParaRPr lang="zh-CN" altLang="en-US" sz="3600" kern="10">
                <a:ln w="9525">
                  <a:solidFill>
                    <a:srgbClr val="FF0000"/>
                  </a:solidFill>
                  <a:round/>
                </a:ln>
                <a:solidFill>
                  <a:srgbClr val="CCFFCC"/>
                </a:solidFill>
                <a:latin typeface="宋体" panose="02010600030101010101" pitchFamily="2" charset="-122"/>
              </a:endParaRPr>
            </a:p>
          </p:txBody>
        </p:sp>
        <p:sp>
          <p:nvSpPr>
            <p:cNvPr id="15364" name="矩形 67756"/>
            <p:cNvSpPr>
              <a:spLocks noChangeArrowheads="1" noChangeShapeType="1" noTextEdit="1"/>
            </p:cNvSpPr>
            <p:nvPr/>
          </p:nvSpPr>
          <p:spPr bwMode="auto">
            <a:xfrm>
              <a:off x="1247" y="1435"/>
              <a:ext cx="182" cy="91"/>
            </a:xfrm>
            <a:prstGeom prst="rect">
              <a:avLst/>
            </a:prstGeom>
          </p:spPr>
          <p:txBody>
            <a:bodyPr wrap="none" fromWordArt="1">
              <a:prstTxWarp prst="textDeflate">
                <a:avLst>
                  <a:gd name="adj" fmla="val 0"/>
                </a:avLst>
              </a:prstTxWarp>
            </a:bodyPr>
            <a:lstStyle/>
            <a:p>
              <a:pPr algn="ctr"/>
              <a:r>
                <a:rPr lang="en-US" altLang="zh-CN" sz="3600" kern="10">
                  <a:ln w="9525">
                    <a:solidFill>
                      <a:srgbClr val="FF0000"/>
                    </a:solidFill>
                    <a:round/>
                  </a:ln>
                  <a:solidFill>
                    <a:srgbClr val="CCFFCC"/>
                  </a:solidFill>
                  <a:latin typeface="宋体" panose="02010600030101010101" pitchFamily="2" charset="-122"/>
                </a:rPr>
                <a:t>DC</a:t>
              </a:r>
              <a:endParaRPr lang="zh-CN" altLang="en-US" sz="3600" kern="10">
                <a:ln w="9525">
                  <a:solidFill>
                    <a:srgbClr val="FF0000"/>
                  </a:solidFill>
                  <a:round/>
                </a:ln>
                <a:solidFill>
                  <a:srgbClr val="CCFFCC"/>
                </a:solidFill>
                <a:latin typeface="宋体" panose="02010600030101010101" pitchFamily="2" charset="-122"/>
              </a:endParaRPr>
            </a:p>
          </p:txBody>
        </p:sp>
        <p:sp>
          <p:nvSpPr>
            <p:cNvPr id="15365" name="矩形 67757"/>
            <p:cNvSpPr>
              <a:spLocks noChangeArrowheads="1" noChangeShapeType="1" noTextEdit="1"/>
            </p:cNvSpPr>
            <p:nvPr/>
          </p:nvSpPr>
          <p:spPr bwMode="auto">
            <a:xfrm>
              <a:off x="591" y="1491"/>
              <a:ext cx="317" cy="90"/>
            </a:xfrm>
            <a:prstGeom prst="rect">
              <a:avLst/>
            </a:prstGeom>
          </p:spPr>
          <p:txBody>
            <a:bodyPr wrap="none" fromWordArt="1">
              <a:prstTxWarp prst="textDeflate">
                <a:avLst>
                  <a:gd name="adj" fmla="val 0"/>
                </a:avLst>
              </a:prstTxWarp>
            </a:bodyPr>
            <a:lstStyle/>
            <a:p>
              <a:pPr algn="ctr"/>
              <a:r>
                <a:rPr lang="en-US" altLang="zh-CN" sz="3600" kern="10">
                  <a:ln w="9525">
                    <a:solidFill>
                      <a:srgbClr val="FF0000"/>
                    </a:solidFill>
                    <a:round/>
                  </a:ln>
                  <a:solidFill>
                    <a:srgbClr val="CCFFCC"/>
                  </a:solidFill>
                  <a:latin typeface="宋体" panose="02010600030101010101" pitchFamily="2" charset="-122"/>
                </a:rPr>
                <a:t>GND</a:t>
              </a:r>
              <a:endParaRPr lang="zh-CN" altLang="en-US" sz="3600" kern="10">
                <a:ln w="9525">
                  <a:solidFill>
                    <a:srgbClr val="FF0000"/>
                  </a:solidFill>
                  <a:round/>
                </a:ln>
                <a:solidFill>
                  <a:srgbClr val="CCFFCC"/>
                </a:solidFill>
                <a:latin typeface="宋体" panose="02010600030101010101" pitchFamily="2" charset="-122"/>
              </a:endParaRPr>
            </a:p>
          </p:txBody>
        </p:sp>
        <p:grpSp>
          <p:nvGrpSpPr>
            <p:cNvPr id="40966" name="组合 67758"/>
            <p:cNvGrpSpPr/>
            <p:nvPr/>
          </p:nvGrpSpPr>
          <p:grpSpPr bwMode="auto">
            <a:xfrm>
              <a:off x="521" y="836"/>
              <a:ext cx="725" cy="192"/>
              <a:chOff x="1202" y="890"/>
              <a:chExt cx="771" cy="239"/>
            </a:xfrm>
          </p:grpSpPr>
          <p:sp>
            <p:nvSpPr>
              <p:cNvPr id="40967" name="矩形 67759"/>
              <p:cNvSpPr>
                <a:spLocks noChangeArrowheads="1"/>
              </p:cNvSpPr>
              <p:nvPr/>
            </p:nvSpPr>
            <p:spPr bwMode="auto">
              <a:xfrm>
                <a:off x="1202" y="890"/>
                <a:ext cx="771" cy="227"/>
              </a:xfrm>
              <a:prstGeom prst="rect">
                <a:avLst/>
              </a:prstGeom>
              <a:solidFill>
                <a:srgbClr val="CCFFCC"/>
              </a:solidFill>
              <a:ln w="9525">
                <a:solidFill>
                  <a:srgbClr val="0000FF"/>
                </a:solidFill>
                <a:miter lim="800000"/>
              </a:ln>
            </p:spPr>
            <p:txBody>
              <a:bodyPr/>
              <a:lstStyle/>
              <a:p>
                <a:endParaRPr lang="zh-CN" altLang="en-US"/>
              </a:p>
            </p:txBody>
          </p:sp>
          <p:sp>
            <p:nvSpPr>
              <p:cNvPr id="15368" name="矩形 67760"/>
              <p:cNvSpPr>
                <a:spLocks noChangeArrowheads="1" noChangeShapeType="1" noTextEdit="1"/>
              </p:cNvSpPr>
              <p:nvPr/>
            </p:nvSpPr>
            <p:spPr bwMode="auto">
              <a:xfrm>
                <a:off x="1245" y="927"/>
                <a:ext cx="625" cy="202"/>
              </a:xfrm>
              <a:prstGeom prst="rect">
                <a:avLst/>
              </a:prstGeom>
            </p:spPr>
            <p:txBody>
              <a:bodyPr wrap="none" fromWordArt="1">
                <a:prstTxWarp prst="textDeflate">
                  <a:avLst>
                    <a:gd name="adj" fmla="val 0"/>
                  </a:avLst>
                </a:prstTxWarp>
              </a:bodyPr>
              <a:lstStyle/>
              <a:p>
                <a:pPr algn="ctr"/>
                <a:r>
                  <a:rPr lang="en-US" altLang="zh-CN" sz="2000" kern="10">
                    <a:ln w="9525">
                      <a:solidFill>
                        <a:srgbClr val="FF0000"/>
                      </a:solidFill>
                      <a:round/>
                    </a:ln>
                    <a:solidFill>
                      <a:srgbClr val="CCFFCC"/>
                    </a:solidFill>
                    <a:latin typeface="楷体_GB2312"/>
                  </a:rPr>
                  <a:t>Y</a:t>
                </a:r>
                <a:r>
                  <a:rPr lang="zh-CN" altLang="en-US" sz="2000" kern="10">
                    <a:ln w="9525">
                      <a:solidFill>
                        <a:srgbClr val="FF0000"/>
                      </a:solidFill>
                      <a:round/>
                    </a:ln>
                    <a:solidFill>
                      <a:srgbClr val="CCFFCC"/>
                    </a:solidFill>
                    <a:latin typeface="楷体_GB2312"/>
                  </a:rPr>
                  <a:t>轴系统</a:t>
                </a:r>
                <a:endParaRPr lang="zh-CN" altLang="en-US" sz="2000" kern="10">
                  <a:ln w="9525">
                    <a:solidFill>
                      <a:srgbClr val="FF0000"/>
                    </a:solidFill>
                    <a:round/>
                  </a:ln>
                  <a:solidFill>
                    <a:srgbClr val="CCFFCC"/>
                  </a:solidFill>
                  <a:latin typeface="楷体_GB2312"/>
                </a:endParaRPr>
              </a:p>
            </p:txBody>
          </p:sp>
        </p:grpSp>
        <p:grpSp>
          <p:nvGrpSpPr>
            <p:cNvPr id="40969" name="组合 67761"/>
            <p:cNvGrpSpPr/>
            <p:nvPr/>
          </p:nvGrpSpPr>
          <p:grpSpPr bwMode="auto">
            <a:xfrm>
              <a:off x="1519" y="1163"/>
              <a:ext cx="817" cy="227"/>
              <a:chOff x="249" y="1752"/>
              <a:chExt cx="1134" cy="272"/>
            </a:xfrm>
          </p:grpSpPr>
          <p:sp>
            <p:nvSpPr>
              <p:cNvPr id="40970" name="矩形 67762"/>
              <p:cNvSpPr>
                <a:spLocks noChangeArrowheads="1"/>
              </p:cNvSpPr>
              <p:nvPr/>
            </p:nvSpPr>
            <p:spPr bwMode="auto">
              <a:xfrm>
                <a:off x="249" y="1752"/>
                <a:ext cx="1134" cy="272"/>
              </a:xfrm>
              <a:prstGeom prst="rect">
                <a:avLst/>
              </a:prstGeom>
              <a:solidFill>
                <a:srgbClr val="99CCFF"/>
              </a:solidFill>
              <a:ln w="9525">
                <a:solidFill>
                  <a:srgbClr val="0000FF"/>
                </a:solidFill>
                <a:miter lim="800000"/>
              </a:ln>
            </p:spPr>
            <p:txBody>
              <a:bodyPr/>
              <a:lstStyle/>
              <a:p>
                <a:endParaRPr lang="zh-CN" altLang="en-US"/>
              </a:p>
            </p:txBody>
          </p:sp>
          <p:sp>
            <p:nvSpPr>
              <p:cNvPr id="15371" name="矩形 67763"/>
              <p:cNvSpPr>
                <a:spLocks noChangeArrowheads="1" noChangeShapeType="1" noTextEdit="1"/>
              </p:cNvSpPr>
              <p:nvPr/>
            </p:nvSpPr>
            <p:spPr bwMode="auto">
              <a:xfrm>
                <a:off x="307" y="1798"/>
                <a:ext cx="1050" cy="194"/>
              </a:xfrm>
              <a:prstGeom prst="rect">
                <a:avLst/>
              </a:prstGeom>
            </p:spPr>
            <p:txBody>
              <a:bodyPr wrap="none" fromWordArt="1">
                <a:prstTxWarp prst="textDeflate">
                  <a:avLst>
                    <a:gd name="adj" fmla="val 0"/>
                  </a:avLst>
                </a:prstTxWarp>
              </a:bodyPr>
              <a:lstStyle/>
              <a:p>
                <a:pPr algn="ctr"/>
                <a:r>
                  <a:rPr lang="en-US" altLang="zh-CN" sz="2000" kern="10">
                    <a:ln w="9525">
                      <a:solidFill>
                        <a:srgbClr val="FF0000"/>
                      </a:solidFill>
                      <a:round/>
                    </a:ln>
                    <a:solidFill>
                      <a:srgbClr val="CCFFCC"/>
                    </a:solidFill>
                    <a:latin typeface="楷体_GB2312"/>
                  </a:rPr>
                  <a:t>Y</a:t>
                </a:r>
                <a:r>
                  <a:rPr lang="zh-CN" altLang="en-US" sz="2000" kern="10">
                    <a:ln w="9525">
                      <a:solidFill>
                        <a:srgbClr val="FF0000"/>
                      </a:solidFill>
                      <a:round/>
                    </a:ln>
                    <a:solidFill>
                      <a:srgbClr val="CCFFCC"/>
                    </a:solidFill>
                    <a:latin typeface="楷体_GB2312"/>
                  </a:rPr>
                  <a:t>轴放大器</a:t>
                </a:r>
                <a:endParaRPr lang="zh-CN" altLang="en-US" sz="2000" kern="10">
                  <a:ln w="9525">
                    <a:solidFill>
                      <a:srgbClr val="FF0000"/>
                    </a:solidFill>
                    <a:round/>
                  </a:ln>
                  <a:solidFill>
                    <a:srgbClr val="CCFFCC"/>
                  </a:solidFill>
                  <a:latin typeface="楷体_GB2312"/>
                </a:endParaRPr>
              </a:p>
            </p:txBody>
          </p:sp>
        </p:grpSp>
        <p:sp>
          <p:nvSpPr>
            <p:cNvPr id="40972" name="直接连接符 67764"/>
            <p:cNvSpPr>
              <a:spLocks noChangeShapeType="1"/>
            </p:cNvSpPr>
            <p:nvPr/>
          </p:nvSpPr>
          <p:spPr bwMode="auto">
            <a:xfrm>
              <a:off x="1292" y="1266"/>
              <a:ext cx="227" cy="0"/>
            </a:xfrm>
            <a:prstGeom prst="line">
              <a:avLst/>
            </a:prstGeom>
            <a:noFill/>
            <a:ln w="9525">
              <a:solidFill>
                <a:srgbClr val="FF0000"/>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0973" name="组合 67765"/>
            <p:cNvGrpSpPr/>
            <p:nvPr/>
          </p:nvGrpSpPr>
          <p:grpSpPr bwMode="auto">
            <a:xfrm>
              <a:off x="1010" y="1124"/>
              <a:ext cx="306" cy="345"/>
              <a:chOff x="874" y="1214"/>
              <a:chExt cx="306" cy="345"/>
            </a:xfrm>
          </p:grpSpPr>
          <p:sp>
            <p:nvSpPr>
              <p:cNvPr id="40974" name="直接连接符 67766"/>
              <p:cNvSpPr>
                <a:spLocks noChangeShapeType="1"/>
              </p:cNvSpPr>
              <p:nvPr/>
            </p:nvSpPr>
            <p:spPr bwMode="auto">
              <a:xfrm rot="2406718">
                <a:off x="1003" y="1249"/>
                <a:ext cx="177" cy="41"/>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40975" name="组合 67767"/>
              <p:cNvGrpSpPr/>
              <p:nvPr/>
            </p:nvGrpSpPr>
            <p:grpSpPr bwMode="auto">
              <a:xfrm>
                <a:off x="882" y="1362"/>
                <a:ext cx="179" cy="61"/>
                <a:chOff x="841" y="2115"/>
                <a:chExt cx="179" cy="61"/>
              </a:xfrm>
            </p:grpSpPr>
            <p:sp>
              <p:nvSpPr>
                <p:cNvPr id="40976" name="椭圆 67768"/>
                <p:cNvSpPr>
                  <a:spLocks noChangeArrowheads="1"/>
                </p:cNvSpPr>
                <p:nvPr/>
              </p:nvSpPr>
              <p:spPr bwMode="auto">
                <a:xfrm>
                  <a:off x="967" y="2115"/>
                  <a:ext cx="53" cy="61"/>
                </a:xfrm>
                <a:prstGeom prst="ellipse">
                  <a:avLst/>
                </a:prstGeom>
                <a:solidFill>
                  <a:srgbClr val="CCFFCC"/>
                </a:solidFill>
                <a:ln w="9525">
                  <a:solidFill>
                    <a:srgbClr val="FF0000"/>
                  </a:solidFill>
                  <a:round/>
                </a:ln>
              </p:spPr>
              <p:txBody>
                <a:bodyPr/>
                <a:lstStyle/>
                <a:p>
                  <a:endParaRPr lang="zh-CN" altLang="en-US"/>
                </a:p>
              </p:txBody>
            </p:sp>
            <p:sp>
              <p:nvSpPr>
                <p:cNvPr id="40977" name="直接连接符 67769"/>
                <p:cNvSpPr>
                  <a:spLocks noChangeShapeType="1"/>
                </p:cNvSpPr>
                <p:nvPr/>
              </p:nvSpPr>
              <p:spPr bwMode="auto">
                <a:xfrm>
                  <a:off x="841" y="2151"/>
                  <a:ext cx="137" cy="0"/>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40978" name="组合 67770"/>
              <p:cNvGrpSpPr/>
              <p:nvPr/>
            </p:nvGrpSpPr>
            <p:grpSpPr bwMode="auto">
              <a:xfrm>
                <a:off x="885" y="1214"/>
                <a:ext cx="179" cy="61"/>
                <a:chOff x="841" y="2115"/>
                <a:chExt cx="179" cy="61"/>
              </a:xfrm>
            </p:grpSpPr>
            <p:sp>
              <p:nvSpPr>
                <p:cNvPr id="40979" name="椭圆 67771"/>
                <p:cNvSpPr>
                  <a:spLocks noChangeArrowheads="1"/>
                </p:cNvSpPr>
                <p:nvPr/>
              </p:nvSpPr>
              <p:spPr bwMode="auto">
                <a:xfrm>
                  <a:off x="967" y="2115"/>
                  <a:ext cx="53" cy="61"/>
                </a:xfrm>
                <a:prstGeom prst="ellipse">
                  <a:avLst/>
                </a:prstGeom>
                <a:solidFill>
                  <a:srgbClr val="CCFFCC"/>
                </a:solidFill>
                <a:ln w="9525">
                  <a:solidFill>
                    <a:srgbClr val="FF0000"/>
                  </a:solidFill>
                  <a:round/>
                </a:ln>
              </p:spPr>
              <p:txBody>
                <a:bodyPr/>
                <a:lstStyle/>
                <a:p>
                  <a:endParaRPr lang="zh-CN" altLang="en-US"/>
                </a:p>
              </p:txBody>
            </p:sp>
            <p:sp>
              <p:nvSpPr>
                <p:cNvPr id="40980" name="直接连接符 67772"/>
                <p:cNvSpPr>
                  <a:spLocks noChangeShapeType="1"/>
                </p:cNvSpPr>
                <p:nvPr/>
              </p:nvSpPr>
              <p:spPr bwMode="auto">
                <a:xfrm>
                  <a:off x="841" y="2151"/>
                  <a:ext cx="137" cy="0"/>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40981" name="组合 67773"/>
              <p:cNvGrpSpPr/>
              <p:nvPr/>
            </p:nvGrpSpPr>
            <p:grpSpPr bwMode="auto">
              <a:xfrm>
                <a:off x="874" y="1498"/>
                <a:ext cx="179" cy="61"/>
                <a:chOff x="841" y="2115"/>
                <a:chExt cx="179" cy="61"/>
              </a:xfrm>
            </p:grpSpPr>
            <p:sp>
              <p:nvSpPr>
                <p:cNvPr id="40982" name="椭圆 67774"/>
                <p:cNvSpPr>
                  <a:spLocks noChangeArrowheads="1"/>
                </p:cNvSpPr>
                <p:nvPr/>
              </p:nvSpPr>
              <p:spPr bwMode="auto">
                <a:xfrm>
                  <a:off x="967" y="2115"/>
                  <a:ext cx="53" cy="61"/>
                </a:xfrm>
                <a:prstGeom prst="ellipse">
                  <a:avLst/>
                </a:prstGeom>
                <a:solidFill>
                  <a:srgbClr val="CCFFCC"/>
                </a:solidFill>
                <a:ln w="9525">
                  <a:solidFill>
                    <a:srgbClr val="FF0000"/>
                  </a:solidFill>
                  <a:round/>
                </a:ln>
              </p:spPr>
              <p:txBody>
                <a:bodyPr/>
                <a:lstStyle/>
                <a:p>
                  <a:endParaRPr lang="zh-CN" altLang="en-US"/>
                </a:p>
              </p:txBody>
            </p:sp>
            <p:sp>
              <p:nvSpPr>
                <p:cNvPr id="40983" name="直接连接符 67775"/>
                <p:cNvSpPr>
                  <a:spLocks noChangeShapeType="1"/>
                </p:cNvSpPr>
                <p:nvPr/>
              </p:nvSpPr>
              <p:spPr bwMode="auto">
                <a:xfrm>
                  <a:off x="841" y="2151"/>
                  <a:ext cx="137" cy="0"/>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40984" name="直接连接符 67776"/>
            <p:cNvSpPr>
              <a:spLocks noChangeShapeType="1"/>
            </p:cNvSpPr>
            <p:nvPr/>
          </p:nvSpPr>
          <p:spPr bwMode="auto">
            <a:xfrm>
              <a:off x="1008" y="1079"/>
              <a:ext cx="0" cy="136"/>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985" name="直接连接符 67777"/>
            <p:cNvSpPr>
              <a:spLocks noChangeShapeType="1"/>
            </p:cNvSpPr>
            <p:nvPr/>
          </p:nvSpPr>
          <p:spPr bwMode="auto">
            <a:xfrm>
              <a:off x="939" y="1079"/>
              <a:ext cx="0" cy="136"/>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986" name="直接连接符 67778"/>
            <p:cNvSpPr>
              <a:spLocks noChangeShapeType="1"/>
            </p:cNvSpPr>
            <p:nvPr/>
          </p:nvSpPr>
          <p:spPr bwMode="auto">
            <a:xfrm>
              <a:off x="1020" y="1299"/>
              <a:ext cx="0" cy="227"/>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987" name="直接连接符 67779"/>
            <p:cNvSpPr>
              <a:spLocks noChangeShapeType="1"/>
            </p:cNvSpPr>
            <p:nvPr/>
          </p:nvSpPr>
          <p:spPr bwMode="auto">
            <a:xfrm>
              <a:off x="793" y="1163"/>
              <a:ext cx="136" cy="0"/>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988" name="直接连接符 67780"/>
            <p:cNvSpPr>
              <a:spLocks noChangeShapeType="1"/>
            </p:cNvSpPr>
            <p:nvPr/>
          </p:nvSpPr>
          <p:spPr bwMode="auto">
            <a:xfrm>
              <a:off x="793" y="1163"/>
              <a:ext cx="0" cy="272"/>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989" name="直接连接符 67781"/>
            <p:cNvSpPr>
              <a:spLocks noChangeShapeType="1"/>
            </p:cNvSpPr>
            <p:nvPr/>
          </p:nvSpPr>
          <p:spPr bwMode="auto">
            <a:xfrm>
              <a:off x="431" y="1434"/>
              <a:ext cx="635" cy="12"/>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990" name="直接连接符 67782"/>
            <p:cNvSpPr>
              <a:spLocks noChangeShapeType="1"/>
            </p:cNvSpPr>
            <p:nvPr/>
          </p:nvSpPr>
          <p:spPr bwMode="auto">
            <a:xfrm>
              <a:off x="942" y="1526"/>
              <a:ext cx="136"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991" name="直接连接符 67783"/>
            <p:cNvSpPr>
              <a:spLocks noChangeShapeType="1"/>
            </p:cNvSpPr>
            <p:nvPr/>
          </p:nvSpPr>
          <p:spPr bwMode="auto">
            <a:xfrm>
              <a:off x="398" y="1390"/>
              <a:ext cx="45" cy="45"/>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992" name="直接连接符 67784"/>
            <p:cNvSpPr>
              <a:spLocks noChangeShapeType="1"/>
            </p:cNvSpPr>
            <p:nvPr/>
          </p:nvSpPr>
          <p:spPr bwMode="auto">
            <a:xfrm flipV="1">
              <a:off x="398" y="1435"/>
              <a:ext cx="45" cy="45"/>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0993" name="矩形 67785"/>
            <p:cNvSpPr>
              <a:spLocks noChangeArrowheads="1" noChangeShapeType="1" noTextEdit="1"/>
            </p:cNvSpPr>
            <p:nvPr/>
          </p:nvSpPr>
          <p:spPr bwMode="auto">
            <a:xfrm>
              <a:off x="249" y="1377"/>
              <a:ext cx="104" cy="103"/>
            </a:xfrm>
            <a:prstGeom prst="rect">
              <a:avLst/>
            </a:prstGeom>
          </p:spPr>
          <p:txBody>
            <a:bodyPr wrap="none" fromWordArt="1">
              <a:prstTxWarp prst="textDeflate">
                <a:avLst>
                  <a:gd name="adj" fmla="val 0"/>
                </a:avLst>
              </a:prstTxWarp>
            </a:bodyPr>
            <a:lstStyle/>
            <a:p>
              <a:pPr algn="ctr"/>
              <a:r>
                <a:rPr lang="zh-CN" altLang="en-US" sz="3600" kern="10">
                  <a:ln w="9525">
                    <a:solidFill>
                      <a:srgbClr val="FF0000"/>
                    </a:solidFill>
                    <a:round/>
                  </a:ln>
                  <a:solidFill>
                    <a:srgbClr val="CCFFCC"/>
                  </a:solidFill>
                  <a:latin typeface="宋体" panose="02010600030101010101" pitchFamily="2" charset="-122"/>
                </a:rPr>
                <a:t>Ｙ</a:t>
              </a:r>
              <a:endParaRPr lang="zh-CN" altLang="en-US" sz="3600" kern="10">
                <a:ln w="9525">
                  <a:solidFill>
                    <a:srgbClr val="FF0000"/>
                  </a:solidFill>
                  <a:round/>
                </a:ln>
                <a:solidFill>
                  <a:srgbClr val="CCFFCC"/>
                </a:solidFill>
                <a:latin typeface="宋体" panose="02010600030101010101" pitchFamily="2" charset="-122"/>
              </a:endParaRPr>
            </a:p>
          </p:txBody>
        </p:sp>
        <p:sp>
          <p:nvSpPr>
            <p:cNvPr id="40994" name="直接连接符 67786"/>
            <p:cNvSpPr>
              <a:spLocks noChangeShapeType="1"/>
            </p:cNvSpPr>
            <p:nvPr/>
          </p:nvSpPr>
          <p:spPr bwMode="auto">
            <a:xfrm>
              <a:off x="567" y="1434"/>
              <a:ext cx="136" cy="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95" name="直接连接符 67787"/>
            <p:cNvSpPr>
              <a:spLocks noChangeShapeType="1"/>
            </p:cNvSpPr>
            <p:nvPr/>
          </p:nvSpPr>
          <p:spPr bwMode="auto">
            <a:xfrm flipV="1">
              <a:off x="793" y="1253"/>
              <a:ext cx="0" cy="181"/>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96" name="直接连接符 67788"/>
            <p:cNvSpPr>
              <a:spLocks noChangeShapeType="1"/>
            </p:cNvSpPr>
            <p:nvPr/>
          </p:nvSpPr>
          <p:spPr bwMode="auto">
            <a:xfrm>
              <a:off x="804" y="1445"/>
              <a:ext cx="136" cy="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7790" name="组合 67789"/>
          <p:cNvGrpSpPr/>
          <p:nvPr/>
        </p:nvGrpSpPr>
        <p:grpSpPr bwMode="auto">
          <a:xfrm>
            <a:off x="395288" y="2708275"/>
            <a:ext cx="4897437" cy="2460625"/>
            <a:chOff x="249" y="1706"/>
            <a:chExt cx="3085" cy="1550"/>
          </a:xfrm>
        </p:grpSpPr>
        <p:sp>
          <p:nvSpPr>
            <p:cNvPr id="40998" name="矩形 67790"/>
            <p:cNvSpPr>
              <a:spLocks noChangeArrowheads="1"/>
            </p:cNvSpPr>
            <p:nvPr/>
          </p:nvSpPr>
          <p:spPr bwMode="auto">
            <a:xfrm>
              <a:off x="2426" y="2659"/>
              <a:ext cx="908" cy="590"/>
            </a:xfrm>
            <a:prstGeom prst="rect">
              <a:avLst/>
            </a:prstGeom>
            <a:solidFill>
              <a:srgbClr val="FFCC99"/>
            </a:solidFill>
            <a:ln w="9525">
              <a:solidFill>
                <a:srgbClr val="FFCC99"/>
              </a:solidFill>
              <a:miter lim="800000"/>
            </a:ln>
          </p:spPr>
          <p:txBody>
            <a:bodyPr/>
            <a:lstStyle/>
            <a:p>
              <a:endParaRPr lang="zh-CN" altLang="en-US"/>
            </a:p>
          </p:txBody>
        </p:sp>
        <p:sp>
          <p:nvSpPr>
            <p:cNvPr id="40999" name="矩形 67791"/>
            <p:cNvSpPr>
              <a:spLocks noChangeArrowheads="1"/>
            </p:cNvSpPr>
            <p:nvPr/>
          </p:nvSpPr>
          <p:spPr bwMode="auto">
            <a:xfrm>
              <a:off x="521" y="1706"/>
              <a:ext cx="1905" cy="1543"/>
            </a:xfrm>
            <a:prstGeom prst="rect">
              <a:avLst/>
            </a:prstGeom>
            <a:solidFill>
              <a:srgbClr val="FFCC99"/>
            </a:solidFill>
            <a:ln w="9525">
              <a:solidFill>
                <a:srgbClr val="FFCC99"/>
              </a:solidFill>
              <a:miter lim="800000"/>
            </a:ln>
          </p:spPr>
          <p:txBody>
            <a:bodyPr/>
            <a:lstStyle/>
            <a:p>
              <a:endParaRPr lang="zh-CN" altLang="en-US"/>
            </a:p>
          </p:txBody>
        </p:sp>
        <p:sp>
          <p:nvSpPr>
            <p:cNvPr id="15400" name="矩形 67792"/>
            <p:cNvSpPr>
              <a:spLocks noChangeArrowheads="1" noChangeShapeType="1" noTextEdit="1"/>
            </p:cNvSpPr>
            <p:nvPr/>
          </p:nvSpPr>
          <p:spPr bwMode="auto">
            <a:xfrm>
              <a:off x="1973" y="3022"/>
              <a:ext cx="272" cy="91"/>
            </a:xfrm>
            <a:prstGeom prst="rect">
              <a:avLst/>
            </a:prstGeom>
          </p:spPr>
          <p:txBody>
            <a:bodyPr wrap="none" fromWordArt="1">
              <a:prstTxWarp prst="textDeflate">
                <a:avLst>
                  <a:gd name="adj" fmla="val 0"/>
                </a:avLst>
              </a:prstTxWarp>
            </a:bodyPr>
            <a:lstStyle/>
            <a:p>
              <a:pPr algn="ctr"/>
              <a:r>
                <a:rPr lang="en-US" altLang="zh-CN" sz="3600" kern="10">
                  <a:ln w="9525">
                    <a:solidFill>
                      <a:srgbClr val="000000"/>
                    </a:solidFill>
                    <a:round/>
                  </a:ln>
                  <a:solidFill>
                    <a:srgbClr val="000000"/>
                  </a:solidFill>
                  <a:latin typeface="宋体" panose="02010600030101010101" pitchFamily="2" charset="-122"/>
                </a:rPr>
                <a:t>X-Y</a:t>
              </a:r>
              <a:endParaRPr lang="zh-CN" altLang="en-US" sz="3600" kern="10">
                <a:ln w="9525">
                  <a:solidFill>
                    <a:srgbClr val="000000"/>
                  </a:solidFill>
                  <a:round/>
                </a:ln>
                <a:solidFill>
                  <a:srgbClr val="000000"/>
                </a:solidFill>
                <a:latin typeface="宋体" panose="02010600030101010101" pitchFamily="2" charset="-122"/>
              </a:endParaRPr>
            </a:p>
          </p:txBody>
        </p:sp>
        <p:grpSp>
          <p:nvGrpSpPr>
            <p:cNvPr id="41001" name="组合 67793"/>
            <p:cNvGrpSpPr/>
            <p:nvPr/>
          </p:nvGrpSpPr>
          <p:grpSpPr bwMode="auto">
            <a:xfrm>
              <a:off x="2290" y="2795"/>
              <a:ext cx="774" cy="227"/>
              <a:chOff x="1701" y="1752"/>
              <a:chExt cx="1172" cy="272"/>
            </a:xfrm>
          </p:grpSpPr>
          <p:sp>
            <p:nvSpPr>
              <p:cNvPr id="41002" name="矩形 67794"/>
              <p:cNvSpPr>
                <a:spLocks noChangeArrowheads="1"/>
              </p:cNvSpPr>
              <p:nvPr/>
            </p:nvSpPr>
            <p:spPr bwMode="auto">
              <a:xfrm>
                <a:off x="1701" y="1752"/>
                <a:ext cx="1172" cy="272"/>
              </a:xfrm>
              <a:prstGeom prst="rect">
                <a:avLst/>
              </a:prstGeom>
              <a:solidFill>
                <a:schemeClr val="accent1"/>
              </a:solidFill>
              <a:ln w="9525">
                <a:solidFill>
                  <a:schemeClr val="tx1"/>
                </a:solidFill>
                <a:miter lim="800000"/>
              </a:ln>
            </p:spPr>
            <p:txBody>
              <a:bodyPr/>
              <a:lstStyle/>
              <a:p>
                <a:endParaRPr lang="zh-CN" altLang="en-US"/>
              </a:p>
            </p:txBody>
          </p:sp>
          <p:sp>
            <p:nvSpPr>
              <p:cNvPr id="15403" name="矩形 67795"/>
              <p:cNvSpPr>
                <a:spLocks noChangeArrowheads="1" noChangeShapeType="1" noTextEdit="1"/>
              </p:cNvSpPr>
              <p:nvPr/>
            </p:nvSpPr>
            <p:spPr bwMode="auto">
              <a:xfrm>
                <a:off x="1746" y="1798"/>
                <a:ext cx="982" cy="172"/>
              </a:xfrm>
              <a:prstGeom prst="rect">
                <a:avLst/>
              </a:prstGeom>
            </p:spPr>
            <p:txBody>
              <a:bodyPr wrap="none" fromWordArt="1">
                <a:prstTxWarp prst="textDeflate">
                  <a:avLst>
                    <a:gd name="adj" fmla="val 0"/>
                  </a:avLst>
                </a:prstTxWarp>
              </a:bodyPr>
              <a:lstStyle/>
              <a:p>
                <a:pPr algn="ctr"/>
                <a:r>
                  <a:rPr lang="en-US" altLang="zh-CN" sz="1800" kern="10">
                    <a:ln w="9525">
                      <a:solidFill>
                        <a:srgbClr val="000000"/>
                      </a:solidFill>
                      <a:round/>
                    </a:ln>
                    <a:solidFill>
                      <a:srgbClr val="000000"/>
                    </a:solidFill>
                    <a:latin typeface="楷体_GB2312"/>
                  </a:rPr>
                  <a:t>X</a:t>
                </a:r>
                <a:r>
                  <a:rPr lang="zh-CN" altLang="en-US" sz="1800" kern="10">
                    <a:ln w="9525">
                      <a:solidFill>
                        <a:srgbClr val="000000"/>
                      </a:solidFill>
                      <a:round/>
                    </a:ln>
                    <a:solidFill>
                      <a:srgbClr val="000000"/>
                    </a:solidFill>
                    <a:latin typeface="楷体_GB2312"/>
                  </a:rPr>
                  <a:t>轴放大器</a:t>
                </a:r>
                <a:endParaRPr lang="zh-CN" altLang="en-US" sz="1800" kern="10">
                  <a:ln w="9525">
                    <a:solidFill>
                      <a:srgbClr val="000000"/>
                    </a:solidFill>
                    <a:round/>
                  </a:ln>
                  <a:solidFill>
                    <a:srgbClr val="000000"/>
                  </a:solidFill>
                  <a:latin typeface="楷体_GB2312"/>
                </a:endParaRPr>
              </a:p>
            </p:txBody>
          </p:sp>
        </p:grpSp>
        <p:grpSp>
          <p:nvGrpSpPr>
            <p:cNvPr id="41004" name="组合 67796"/>
            <p:cNvGrpSpPr/>
            <p:nvPr/>
          </p:nvGrpSpPr>
          <p:grpSpPr bwMode="auto">
            <a:xfrm>
              <a:off x="1519" y="2372"/>
              <a:ext cx="894" cy="227"/>
              <a:chOff x="1701" y="1752"/>
              <a:chExt cx="1354" cy="272"/>
            </a:xfrm>
          </p:grpSpPr>
          <p:sp>
            <p:nvSpPr>
              <p:cNvPr id="41005" name="矩形 67797"/>
              <p:cNvSpPr>
                <a:spLocks noChangeArrowheads="1"/>
              </p:cNvSpPr>
              <p:nvPr/>
            </p:nvSpPr>
            <p:spPr bwMode="auto">
              <a:xfrm>
                <a:off x="1701" y="1752"/>
                <a:ext cx="1354" cy="272"/>
              </a:xfrm>
              <a:prstGeom prst="rect">
                <a:avLst/>
              </a:prstGeom>
              <a:solidFill>
                <a:schemeClr val="accent1"/>
              </a:solidFill>
              <a:ln w="9525">
                <a:solidFill>
                  <a:schemeClr val="tx1"/>
                </a:solidFill>
                <a:miter lim="800000"/>
              </a:ln>
            </p:spPr>
            <p:txBody>
              <a:bodyPr/>
              <a:lstStyle/>
              <a:p>
                <a:endParaRPr lang="zh-CN" altLang="en-US"/>
              </a:p>
            </p:txBody>
          </p:sp>
          <p:sp>
            <p:nvSpPr>
              <p:cNvPr id="15406" name="矩形 67798"/>
              <p:cNvSpPr>
                <a:spLocks noChangeArrowheads="1" noChangeShapeType="1" noTextEdit="1"/>
              </p:cNvSpPr>
              <p:nvPr/>
            </p:nvSpPr>
            <p:spPr bwMode="auto">
              <a:xfrm>
                <a:off x="1746" y="1798"/>
                <a:ext cx="1309" cy="172"/>
              </a:xfrm>
              <a:prstGeom prst="rect">
                <a:avLst/>
              </a:prstGeom>
            </p:spPr>
            <p:txBody>
              <a:bodyPr wrap="none" fromWordArt="1">
                <a:prstTxWarp prst="textDeflate">
                  <a:avLst>
                    <a:gd name="adj" fmla="val 0"/>
                  </a:avLst>
                </a:prstTxWarp>
              </a:bodyPr>
              <a:lstStyle/>
              <a:p>
                <a:pPr algn="ctr"/>
                <a:r>
                  <a:rPr lang="zh-CN" altLang="en-US" sz="1800" kern="10">
                    <a:ln w="9525">
                      <a:solidFill>
                        <a:srgbClr val="000000"/>
                      </a:solidFill>
                      <a:round/>
                    </a:ln>
                    <a:solidFill>
                      <a:srgbClr val="000000"/>
                    </a:solidFill>
                    <a:latin typeface="楷体_GB2312"/>
                  </a:rPr>
                  <a:t>锯齿波发生器</a:t>
                </a:r>
                <a:endParaRPr lang="zh-CN" altLang="en-US" sz="1800" kern="10">
                  <a:ln w="9525">
                    <a:solidFill>
                      <a:srgbClr val="000000"/>
                    </a:solidFill>
                    <a:round/>
                  </a:ln>
                  <a:solidFill>
                    <a:srgbClr val="000000"/>
                  </a:solidFill>
                  <a:latin typeface="楷体_GB2312"/>
                </a:endParaRPr>
              </a:p>
            </p:txBody>
          </p:sp>
        </p:grpSp>
        <p:grpSp>
          <p:nvGrpSpPr>
            <p:cNvPr id="41007" name="组合 67799"/>
            <p:cNvGrpSpPr/>
            <p:nvPr/>
          </p:nvGrpSpPr>
          <p:grpSpPr bwMode="auto">
            <a:xfrm>
              <a:off x="1519" y="1979"/>
              <a:ext cx="894" cy="248"/>
              <a:chOff x="1701" y="1752"/>
              <a:chExt cx="1354" cy="301"/>
            </a:xfrm>
          </p:grpSpPr>
          <p:sp>
            <p:nvSpPr>
              <p:cNvPr id="41008" name="矩形 67800"/>
              <p:cNvSpPr>
                <a:spLocks noChangeArrowheads="1"/>
              </p:cNvSpPr>
              <p:nvPr/>
            </p:nvSpPr>
            <p:spPr bwMode="auto">
              <a:xfrm>
                <a:off x="1701" y="1752"/>
                <a:ext cx="1354" cy="301"/>
              </a:xfrm>
              <a:prstGeom prst="rect">
                <a:avLst/>
              </a:prstGeom>
              <a:solidFill>
                <a:schemeClr val="accent1"/>
              </a:solidFill>
              <a:ln w="9525">
                <a:solidFill>
                  <a:schemeClr val="tx1"/>
                </a:solidFill>
                <a:miter lim="800000"/>
              </a:ln>
            </p:spPr>
            <p:txBody>
              <a:bodyPr/>
              <a:lstStyle/>
              <a:p>
                <a:endParaRPr lang="zh-CN" altLang="en-US"/>
              </a:p>
            </p:txBody>
          </p:sp>
          <p:sp>
            <p:nvSpPr>
              <p:cNvPr id="15409" name="矩形 67801"/>
              <p:cNvSpPr>
                <a:spLocks noChangeArrowheads="1" noChangeShapeType="1" noTextEdit="1"/>
              </p:cNvSpPr>
              <p:nvPr/>
            </p:nvSpPr>
            <p:spPr bwMode="auto">
              <a:xfrm>
                <a:off x="1746" y="1797"/>
                <a:ext cx="1309" cy="175"/>
              </a:xfrm>
              <a:prstGeom prst="rect">
                <a:avLst/>
              </a:prstGeom>
            </p:spPr>
            <p:txBody>
              <a:bodyPr wrap="none" fromWordArt="1">
                <a:prstTxWarp prst="textDeflate">
                  <a:avLst>
                    <a:gd name="adj" fmla="val 0"/>
                  </a:avLst>
                </a:prstTxWarp>
              </a:bodyPr>
              <a:lstStyle/>
              <a:p>
                <a:pPr algn="ctr"/>
                <a:r>
                  <a:rPr lang="zh-CN" altLang="en-US" sz="1800" kern="10">
                    <a:ln w="9525">
                      <a:solidFill>
                        <a:srgbClr val="000000"/>
                      </a:solidFill>
                      <a:round/>
                    </a:ln>
                    <a:solidFill>
                      <a:srgbClr val="000000"/>
                    </a:solidFill>
                    <a:latin typeface="楷体_GB2312"/>
                  </a:rPr>
                  <a:t>同步触发电路</a:t>
                </a:r>
                <a:endParaRPr lang="zh-CN" altLang="en-US" sz="1800" kern="10">
                  <a:ln w="9525">
                    <a:solidFill>
                      <a:srgbClr val="000000"/>
                    </a:solidFill>
                    <a:round/>
                  </a:ln>
                  <a:solidFill>
                    <a:srgbClr val="000000"/>
                  </a:solidFill>
                  <a:latin typeface="楷体_GB2312"/>
                </a:endParaRPr>
              </a:p>
            </p:txBody>
          </p:sp>
        </p:grpSp>
        <p:sp>
          <p:nvSpPr>
            <p:cNvPr id="41010" name="直接连接符 67802"/>
            <p:cNvSpPr>
              <a:spLocks noChangeShapeType="1"/>
            </p:cNvSpPr>
            <p:nvPr/>
          </p:nvSpPr>
          <p:spPr bwMode="auto">
            <a:xfrm flipH="1">
              <a:off x="1020" y="1752"/>
              <a:ext cx="90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011" name="直接连接符 67803"/>
            <p:cNvSpPr>
              <a:spLocks noChangeShapeType="1"/>
            </p:cNvSpPr>
            <p:nvPr/>
          </p:nvSpPr>
          <p:spPr bwMode="auto">
            <a:xfrm>
              <a:off x="1020" y="1752"/>
              <a:ext cx="0" cy="2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012" name="直接连接符 67804"/>
            <p:cNvSpPr>
              <a:spLocks noChangeShapeType="1"/>
            </p:cNvSpPr>
            <p:nvPr/>
          </p:nvSpPr>
          <p:spPr bwMode="auto">
            <a:xfrm rot="2406718">
              <a:off x="1149" y="2016"/>
              <a:ext cx="177" cy="4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41013" name="组合 67805"/>
            <p:cNvGrpSpPr/>
            <p:nvPr/>
          </p:nvGrpSpPr>
          <p:grpSpPr bwMode="auto">
            <a:xfrm>
              <a:off x="1028" y="2129"/>
              <a:ext cx="179" cy="61"/>
              <a:chOff x="841" y="2115"/>
              <a:chExt cx="179" cy="61"/>
            </a:xfrm>
          </p:grpSpPr>
          <p:sp>
            <p:nvSpPr>
              <p:cNvPr id="41014" name="椭圆 67806"/>
              <p:cNvSpPr>
                <a:spLocks noChangeArrowheads="1"/>
              </p:cNvSpPr>
              <p:nvPr/>
            </p:nvSpPr>
            <p:spPr bwMode="auto">
              <a:xfrm>
                <a:off x="967" y="2115"/>
                <a:ext cx="53" cy="61"/>
              </a:xfrm>
              <a:prstGeom prst="ellipse">
                <a:avLst/>
              </a:prstGeom>
              <a:solidFill>
                <a:schemeClr val="accent1"/>
              </a:solidFill>
              <a:ln w="9525">
                <a:solidFill>
                  <a:schemeClr val="tx1"/>
                </a:solidFill>
                <a:round/>
              </a:ln>
            </p:spPr>
            <p:txBody>
              <a:bodyPr/>
              <a:lstStyle/>
              <a:p>
                <a:endParaRPr lang="zh-CN" altLang="en-US"/>
              </a:p>
            </p:txBody>
          </p:sp>
          <p:sp>
            <p:nvSpPr>
              <p:cNvPr id="41015" name="直接连接符 67807"/>
              <p:cNvSpPr>
                <a:spLocks noChangeShapeType="1"/>
              </p:cNvSpPr>
              <p:nvPr/>
            </p:nvSpPr>
            <p:spPr bwMode="auto">
              <a:xfrm>
                <a:off x="841" y="2151"/>
                <a:ext cx="1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41016" name="组合 67808"/>
            <p:cNvGrpSpPr/>
            <p:nvPr/>
          </p:nvGrpSpPr>
          <p:grpSpPr bwMode="auto">
            <a:xfrm>
              <a:off x="1031" y="1981"/>
              <a:ext cx="179" cy="61"/>
              <a:chOff x="841" y="2115"/>
              <a:chExt cx="179" cy="61"/>
            </a:xfrm>
          </p:grpSpPr>
          <p:sp>
            <p:nvSpPr>
              <p:cNvPr id="41017" name="椭圆 67809"/>
              <p:cNvSpPr>
                <a:spLocks noChangeArrowheads="1"/>
              </p:cNvSpPr>
              <p:nvPr/>
            </p:nvSpPr>
            <p:spPr bwMode="auto">
              <a:xfrm>
                <a:off x="967" y="2115"/>
                <a:ext cx="53" cy="61"/>
              </a:xfrm>
              <a:prstGeom prst="ellipse">
                <a:avLst/>
              </a:prstGeom>
              <a:solidFill>
                <a:schemeClr val="accent1"/>
              </a:solidFill>
              <a:ln w="9525">
                <a:solidFill>
                  <a:schemeClr val="tx1"/>
                </a:solidFill>
                <a:round/>
              </a:ln>
            </p:spPr>
            <p:txBody>
              <a:bodyPr/>
              <a:lstStyle/>
              <a:p>
                <a:endParaRPr lang="zh-CN" altLang="en-US"/>
              </a:p>
            </p:txBody>
          </p:sp>
          <p:sp>
            <p:nvSpPr>
              <p:cNvPr id="41018" name="直接连接符 67810"/>
              <p:cNvSpPr>
                <a:spLocks noChangeShapeType="1"/>
              </p:cNvSpPr>
              <p:nvPr/>
            </p:nvSpPr>
            <p:spPr bwMode="auto">
              <a:xfrm>
                <a:off x="841" y="2151"/>
                <a:ext cx="1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41019" name="直接连接符 67811"/>
            <p:cNvSpPr>
              <a:spLocks noChangeShapeType="1"/>
            </p:cNvSpPr>
            <p:nvPr/>
          </p:nvSpPr>
          <p:spPr bwMode="auto">
            <a:xfrm>
              <a:off x="1292" y="2100"/>
              <a:ext cx="227" cy="0"/>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020" name="直接连接符 67812"/>
            <p:cNvSpPr>
              <a:spLocks noChangeShapeType="1"/>
            </p:cNvSpPr>
            <p:nvPr/>
          </p:nvSpPr>
          <p:spPr bwMode="auto">
            <a:xfrm>
              <a:off x="1020" y="2167"/>
              <a:ext cx="0" cy="81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021" name="直接连接符 67813"/>
            <p:cNvSpPr>
              <a:spLocks noChangeShapeType="1"/>
            </p:cNvSpPr>
            <p:nvPr/>
          </p:nvSpPr>
          <p:spPr bwMode="auto">
            <a:xfrm>
              <a:off x="1927" y="2190"/>
              <a:ext cx="0" cy="18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022" name="直接连接符 67814"/>
            <p:cNvSpPr>
              <a:spLocks noChangeShapeType="1"/>
            </p:cNvSpPr>
            <p:nvPr/>
          </p:nvSpPr>
          <p:spPr bwMode="auto">
            <a:xfrm>
              <a:off x="1927" y="2599"/>
              <a:ext cx="0" cy="18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023" name="直接连接符 67815"/>
            <p:cNvSpPr>
              <a:spLocks noChangeShapeType="1"/>
            </p:cNvSpPr>
            <p:nvPr/>
          </p:nvSpPr>
          <p:spPr bwMode="auto">
            <a:xfrm rot="2406718">
              <a:off x="1910" y="2830"/>
              <a:ext cx="177" cy="4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024" name="直接连接符 67816"/>
            <p:cNvSpPr>
              <a:spLocks noChangeShapeType="1"/>
            </p:cNvSpPr>
            <p:nvPr/>
          </p:nvSpPr>
          <p:spPr bwMode="auto">
            <a:xfrm>
              <a:off x="2063" y="2916"/>
              <a:ext cx="227" cy="0"/>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025" name="椭圆 67817"/>
            <p:cNvSpPr>
              <a:spLocks noChangeArrowheads="1"/>
            </p:cNvSpPr>
            <p:nvPr/>
          </p:nvSpPr>
          <p:spPr bwMode="auto">
            <a:xfrm>
              <a:off x="1893" y="2786"/>
              <a:ext cx="53" cy="61"/>
            </a:xfrm>
            <a:prstGeom prst="ellipse">
              <a:avLst/>
            </a:prstGeom>
            <a:solidFill>
              <a:schemeClr val="accent1"/>
            </a:solidFill>
            <a:ln w="9525">
              <a:solidFill>
                <a:schemeClr val="tx1"/>
              </a:solidFill>
              <a:round/>
            </a:ln>
          </p:spPr>
          <p:txBody>
            <a:bodyPr/>
            <a:lstStyle/>
            <a:p>
              <a:endParaRPr lang="zh-CN" altLang="en-US"/>
            </a:p>
          </p:txBody>
        </p:sp>
        <p:sp>
          <p:nvSpPr>
            <p:cNvPr id="41026" name="直接连接符 67818"/>
            <p:cNvSpPr>
              <a:spLocks noChangeShapeType="1"/>
            </p:cNvSpPr>
            <p:nvPr/>
          </p:nvSpPr>
          <p:spPr bwMode="auto">
            <a:xfrm>
              <a:off x="476" y="2976"/>
              <a:ext cx="1451" cy="1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027" name="椭圆 67819"/>
            <p:cNvSpPr>
              <a:spLocks noChangeArrowheads="1"/>
            </p:cNvSpPr>
            <p:nvPr/>
          </p:nvSpPr>
          <p:spPr bwMode="auto">
            <a:xfrm>
              <a:off x="1895" y="2961"/>
              <a:ext cx="53" cy="61"/>
            </a:xfrm>
            <a:prstGeom prst="ellipse">
              <a:avLst/>
            </a:prstGeom>
            <a:solidFill>
              <a:schemeClr val="accent1"/>
            </a:solidFill>
            <a:ln w="9525">
              <a:solidFill>
                <a:schemeClr val="tx1"/>
              </a:solidFill>
              <a:round/>
            </a:ln>
          </p:spPr>
          <p:txBody>
            <a:bodyPr/>
            <a:lstStyle/>
            <a:p>
              <a:endParaRPr lang="zh-CN" altLang="en-US"/>
            </a:p>
          </p:txBody>
        </p:sp>
        <p:sp>
          <p:nvSpPr>
            <p:cNvPr id="41028" name="直接连接符 67820"/>
            <p:cNvSpPr>
              <a:spLocks noChangeShapeType="1"/>
            </p:cNvSpPr>
            <p:nvPr/>
          </p:nvSpPr>
          <p:spPr bwMode="auto">
            <a:xfrm>
              <a:off x="430" y="2931"/>
              <a:ext cx="46" cy="4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029" name="直接连接符 67821"/>
            <p:cNvSpPr>
              <a:spLocks noChangeShapeType="1"/>
            </p:cNvSpPr>
            <p:nvPr/>
          </p:nvSpPr>
          <p:spPr bwMode="auto">
            <a:xfrm flipV="1">
              <a:off x="430" y="2976"/>
              <a:ext cx="46" cy="4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030" name="矩形 67822"/>
            <p:cNvSpPr>
              <a:spLocks noChangeArrowheads="1" noChangeShapeType="1" noTextEdit="1"/>
            </p:cNvSpPr>
            <p:nvPr/>
          </p:nvSpPr>
          <p:spPr bwMode="auto">
            <a:xfrm>
              <a:off x="249" y="2886"/>
              <a:ext cx="104" cy="103"/>
            </a:xfrm>
            <a:prstGeom prst="rect">
              <a:avLst/>
            </a:prstGeom>
          </p:spPr>
          <p:txBody>
            <a:bodyPr wrap="none" fromWordArt="1">
              <a:prstTxWarp prst="textDeflate">
                <a:avLst>
                  <a:gd name="adj" fmla="val 0"/>
                </a:avLst>
              </a:prstTxWarp>
            </a:bodyPr>
            <a:lstStyle/>
            <a:p>
              <a:pPr algn="ctr"/>
              <a:r>
                <a:rPr lang="zh-CN" altLang="en-US" sz="3600" kern="10">
                  <a:ln w="9525">
                    <a:solidFill>
                      <a:srgbClr val="000000"/>
                    </a:solidFill>
                    <a:round/>
                  </a:ln>
                  <a:solidFill>
                    <a:srgbClr val="000000"/>
                  </a:solidFill>
                  <a:latin typeface="宋体" panose="02010600030101010101" pitchFamily="2" charset="-122"/>
                </a:rPr>
                <a:t>Ｘ</a:t>
              </a:r>
              <a:endParaRPr lang="zh-CN" altLang="en-US" sz="3600" kern="10">
                <a:ln w="9525">
                  <a:solidFill>
                    <a:srgbClr val="000000"/>
                  </a:solidFill>
                  <a:round/>
                </a:ln>
                <a:solidFill>
                  <a:srgbClr val="000000"/>
                </a:solidFill>
                <a:latin typeface="宋体" panose="02010600030101010101" pitchFamily="2" charset="-122"/>
              </a:endParaRPr>
            </a:p>
          </p:txBody>
        </p:sp>
        <p:sp>
          <p:nvSpPr>
            <p:cNvPr id="15431" name="矩形 67823"/>
            <p:cNvSpPr>
              <a:spLocks noChangeArrowheads="1" noChangeShapeType="1" noTextEdit="1"/>
            </p:cNvSpPr>
            <p:nvPr/>
          </p:nvSpPr>
          <p:spPr bwMode="auto">
            <a:xfrm>
              <a:off x="1066" y="2227"/>
              <a:ext cx="272" cy="114"/>
            </a:xfrm>
            <a:prstGeom prst="rect">
              <a:avLst/>
            </a:prstGeom>
          </p:spPr>
          <p:txBody>
            <a:bodyPr wrap="none" fromWordArt="1">
              <a:prstTxWarp prst="textDeflate">
                <a:avLst>
                  <a:gd name="adj" fmla="val 0"/>
                </a:avLst>
              </a:prstTxWarp>
            </a:bodyPr>
            <a:lstStyle/>
            <a:p>
              <a:pPr algn="ctr"/>
              <a:r>
                <a:rPr lang="en-US" altLang="zh-CN" sz="3600" kern="10">
                  <a:ln w="9525">
                    <a:solidFill>
                      <a:srgbClr val="000000"/>
                    </a:solidFill>
                    <a:round/>
                  </a:ln>
                  <a:solidFill>
                    <a:srgbClr val="000000"/>
                  </a:solidFill>
                  <a:latin typeface="宋体" panose="02010600030101010101" pitchFamily="2" charset="-122"/>
                </a:rPr>
                <a:t>EXT</a:t>
              </a:r>
              <a:endParaRPr lang="zh-CN" altLang="en-US" sz="3600" kern="10">
                <a:ln w="9525">
                  <a:solidFill>
                    <a:srgbClr val="000000"/>
                  </a:solidFill>
                  <a:round/>
                </a:ln>
                <a:solidFill>
                  <a:srgbClr val="000000"/>
                </a:solidFill>
                <a:latin typeface="宋体" panose="02010600030101010101" pitchFamily="2" charset="-122"/>
              </a:endParaRPr>
            </a:p>
          </p:txBody>
        </p:sp>
        <p:grpSp>
          <p:nvGrpSpPr>
            <p:cNvPr id="41032" name="组合 67824"/>
            <p:cNvGrpSpPr/>
            <p:nvPr/>
          </p:nvGrpSpPr>
          <p:grpSpPr bwMode="auto">
            <a:xfrm>
              <a:off x="521" y="2024"/>
              <a:ext cx="454" cy="136"/>
              <a:chOff x="1701" y="1752"/>
              <a:chExt cx="1237" cy="272"/>
            </a:xfrm>
          </p:grpSpPr>
          <p:sp>
            <p:nvSpPr>
              <p:cNvPr id="41033" name="矩形 67825"/>
              <p:cNvSpPr>
                <a:spLocks noChangeArrowheads="1"/>
              </p:cNvSpPr>
              <p:nvPr/>
            </p:nvSpPr>
            <p:spPr bwMode="auto">
              <a:xfrm>
                <a:off x="1701" y="1752"/>
                <a:ext cx="1225" cy="272"/>
              </a:xfrm>
              <a:prstGeom prst="rect">
                <a:avLst/>
              </a:prstGeom>
              <a:solidFill>
                <a:schemeClr val="bg1"/>
              </a:solidFill>
              <a:ln w="9525">
                <a:solidFill>
                  <a:schemeClr val="tx1"/>
                </a:solidFill>
                <a:miter lim="800000"/>
              </a:ln>
            </p:spPr>
            <p:txBody>
              <a:bodyPr/>
              <a:lstStyle/>
              <a:p>
                <a:endParaRPr lang="zh-CN" altLang="en-US"/>
              </a:p>
            </p:txBody>
          </p:sp>
          <p:sp>
            <p:nvSpPr>
              <p:cNvPr id="15434" name="矩形 67826"/>
              <p:cNvSpPr>
                <a:spLocks noChangeArrowheads="1" noChangeShapeType="1" noTextEdit="1"/>
              </p:cNvSpPr>
              <p:nvPr/>
            </p:nvSpPr>
            <p:spPr bwMode="auto">
              <a:xfrm>
                <a:off x="1746" y="1797"/>
                <a:ext cx="1192" cy="189"/>
              </a:xfrm>
              <a:prstGeom prst="rect">
                <a:avLst/>
              </a:prstGeom>
            </p:spPr>
            <p:txBody>
              <a:bodyPr wrap="none" fromWordArt="1">
                <a:prstTxWarp prst="textDeflate">
                  <a:avLst>
                    <a:gd name="adj" fmla="val 0"/>
                  </a:avLst>
                </a:prstTxWarp>
              </a:bodyPr>
              <a:lstStyle/>
              <a:p>
                <a:pPr algn="ctr"/>
                <a:r>
                  <a:rPr lang="en-US" altLang="zh-CN" sz="3600" kern="10">
                    <a:ln w="9525">
                      <a:solidFill>
                        <a:srgbClr val="000000"/>
                      </a:solidFill>
                      <a:round/>
                    </a:ln>
                    <a:solidFill>
                      <a:schemeClr val="bg1"/>
                    </a:solidFill>
                    <a:latin typeface="宋体" panose="02010600030101010101" pitchFamily="2" charset="-122"/>
                  </a:rPr>
                  <a:t>source</a:t>
                </a:r>
                <a:endParaRPr lang="zh-CN" altLang="en-US" sz="3600" kern="10">
                  <a:ln w="9525">
                    <a:solidFill>
                      <a:srgbClr val="000000"/>
                    </a:solidFill>
                    <a:round/>
                  </a:ln>
                  <a:solidFill>
                    <a:schemeClr val="bg1"/>
                  </a:solidFill>
                  <a:latin typeface="宋体" panose="02010600030101010101" pitchFamily="2" charset="-122"/>
                </a:endParaRPr>
              </a:p>
            </p:txBody>
          </p:sp>
        </p:grpSp>
        <p:sp>
          <p:nvSpPr>
            <p:cNvPr id="15435" name="矩形 67827"/>
            <p:cNvSpPr>
              <a:spLocks noChangeArrowheads="1" noChangeShapeType="1" noTextEdit="1"/>
            </p:cNvSpPr>
            <p:nvPr/>
          </p:nvSpPr>
          <p:spPr bwMode="auto">
            <a:xfrm>
              <a:off x="1066" y="1820"/>
              <a:ext cx="272" cy="114"/>
            </a:xfrm>
            <a:prstGeom prst="rect">
              <a:avLst/>
            </a:prstGeom>
          </p:spPr>
          <p:txBody>
            <a:bodyPr wrap="none" fromWordArt="1">
              <a:prstTxWarp prst="textDeflate">
                <a:avLst>
                  <a:gd name="adj" fmla="val 0"/>
                </a:avLst>
              </a:prstTxWarp>
            </a:bodyPr>
            <a:lstStyle/>
            <a:p>
              <a:pPr algn="ctr"/>
              <a:r>
                <a:rPr lang="en-US" altLang="zh-CN" sz="3600" kern="10">
                  <a:ln w="9525">
                    <a:solidFill>
                      <a:srgbClr val="000000"/>
                    </a:solidFill>
                    <a:round/>
                  </a:ln>
                  <a:solidFill>
                    <a:srgbClr val="000000"/>
                  </a:solidFill>
                  <a:latin typeface="宋体" panose="02010600030101010101" pitchFamily="2" charset="-122"/>
                </a:rPr>
                <a:t>INT</a:t>
              </a:r>
              <a:endParaRPr lang="zh-CN" altLang="en-US" sz="3600" kern="10">
                <a:ln w="9525">
                  <a:solidFill>
                    <a:srgbClr val="000000"/>
                  </a:solidFill>
                  <a:round/>
                </a:ln>
                <a:solidFill>
                  <a:srgbClr val="000000"/>
                </a:solidFill>
                <a:latin typeface="宋体" panose="02010600030101010101" pitchFamily="2" charset="-122"/>
              </a:endParaRPr>
            </a:p>
          </p:txBody>
        </p:sp>
        <p:grpSp>
          <p:nvGrpSpPr>
            <p:cNvPr id="41036" name="组合 67828"/>
            <p:cNvGrpSpPr/>
            <p:nvPr/>
          </p:nvGrpSpPr>
          <p:grpSpPr bwMode="auto">
            <a:xfrm>
              <a:off x="1429" y="2795"/>
              <a:ext cx="408" cy="136"/>
              <a:chOff x="1701" y="1752"/>
              <a:chExt cx="1237" cy="272"/>
            </a:xfrm>
          </p:grpSpPr>
          <p:sp>
            <p:nvSpPr>
              <p:cNvPr id="41037" name="矩形 67829"/>
              <p:cNvSpPr>
                <a:spLocks noChangeArrowheads="1"/>
              </p:cNvSpPr>
              <p:nvPr/>
            </p:nvSpPr>
            <p:spPr bwMode="auto">
              <a:xfrm>
                <a:off x="1701" y="1752"/>
                <a:ext cx="1225" cy="272"/>
              </a:xfrm>
              <a:prstGeom prst="rect">
                <a:avLst/>
              </a:prstGeom>
              <a:solidFill>
                <a:schemeClr val="bg1"/>
              </a:solidFill>
              <a:ln w="9525">
                <a:solidFill>
                  <a:schemeClr val="tx1"/>
                </a:solidFill>
                <a:miter lim="800000"/>
              </a:ln>
            </p:spPr>
            <p:txBody>
              <a:bodyPr/>
              <a:lstStyle/>
              <a:p>
                <a:endParaRPr lang="zh-CN" altLang="en-US"/>
              </a:p>
            </p:txBody>
          </p:sp>
          <p:sp>
            <p:nvSpPr>
              <p:cNvPr id="15438" name="矩形 67830"/>
              <p:cNvSpPr>
                <a:spLocks noChangeArrowheads="1" noChangeShapeType="1" noTextEdit="1"/>
              </p:cNvSpPr>
              <p:nvPr/>
            </p:nvSpPr>
            <p:spPr bwMode="auto">
              <a:xfrm>
                <a:off x="1746" y="1797"/>
                <a:ext cx="1192" cy="189"/>
              </a:xfrm>
              <a:prstGeom prst="rect">
                <a:avLst/>
              </a:prstGeom>
            </p:spPr>
            <p:txBody>
              <a:bodyPr wrap="none" fromWordArt="1">
                <a:prstTxWarp prst="textDeflate">
                  <a:avLst>
                    <a:gd name="adj" fmla="val 0"/>
                  </a:avLst>
                </a:prstTxWarp>
              </a:bodyPr>
              <a:lstStyle/>
              <a:p>
                <a:pPr algn="ctr"/>
                <a:r>
                  <a:rPr lang="en-US" altLang="zh-CN" sz="3600" kern="10">
                    <a:ln w="9525">
                      <a:solidFill>
                        <a:srgbClr val="000000"/>
                      </a:solidFill>
                      <a:round/>
                    </a:ln>
                    <a:solidFill>
                      <a:schemeClr val="bg1"/>
                    </a:solidFill>
                    <a:latin typeface="宋体" panose="02010600030101010101" pitchFamily="2" charset="-122"/>
                  </a:rPr>
                  <a:t>MODE</a:t>
                </a:r>
                <a:endParaRPr lang="zh-CN" altLang="en-US" sz="3600" kern="10">
                  <a:ln w="9525">
                    <a:solidFill>
                      <a:srgbClr val="000000"/>
                    </a:solidFill>
                    <a:round/>
                  </a:ln>
                  <a:solidFill>
                    <a:schemeClr val="bg1"/>
                  </a:solidFill>
                  <a:latin typeface="宋体" panose="02010600030101010101" pitchFamily="2" charset="-122"/>
                </a:endParaRPr>
              </a:p>
            </p:txBody>
          </p:sp>
        </p:grpSp>
        <p:sp>
          <p:nvSpPr>
            <p:cNvPr id="15439" name="矩形 67831"/>
            <p:cNvSpPr>
              <a:spLocks noChangeArrowheads="1" noChangeShapeType="1" noTextEdit="1"/>
            </p:cNvSpPr>
            <p:nvPr/>
          </p:nvSpPr>
          <p:spPr bwMode="auto">
            <a:xfrm>
              <a:off x="2018" y="2659"/>
              <a:ext cx="227" cy="136"/>
            </a:xfrm>
            <a:prstGeom prst="rect">
              <a:avLst/>
            </a:prstGeom>
          </p:spPr>
          <p:txBody>
            <a:bodyPr wrap="none" fromWordArt="1">
              <a:prstTxWarp prst="textDeflate">
                <a:avLst>
                  <a:gd name="adj" fmla="val 0"/>
                </a:avLst>
              </a:prstTxWarp>
            </a:bodyPr>
            <a:lstStyle/>
            <a:p>
              <a:pPr algn="ctr"/>
              <a:r>
                <a:rPr lang="zh-CN" altLang="en-US" sz="3600" kern="10">
                  <a:ln w="9525">
                    <a:solidFill>
                      <a:srgbClr val="000000"/>
                    </a:solidFill>
                    <a:round/>
                  </a:ln>
                  <a:solidFill>
                    <a:srgbClr val="000000"/>
                  </a:solidFill>
                  <a:latin typeface="宋体" panose="02010600030101010101" pitchFamily="2" charset="-122"/>
                </a:rPr>
                <a:t>扫描</a:t>
              </a:r>
              <a:endParaRPr lang="zh-CN" altLang="en-US" sz="3600" kern="10">
                <a:ln w="9525">
                  <a:solidFill>
                    <a:srgbClr val="000000"/>
                  </a:solidFill>
                  <a:round/>
                </a:ln>
                <a:solidFill>
                  <a:srgbClr val="000000"/>
                </a:solidFill>
                <a:latin typeface="宋体" panose="02010600030101010101" pitchFamily="2" charset="-122"/>
              </a:endParaRPr>
            </a:p>
          </p:txBody>
        </p:sp>
        <p:sp>
          <p:nvSpPr>
            <p:cNvPr id="41040" name="直接连接符 67832"/>
            <p:cNvSpPr>
              <a:spLocks noChangeShapeType="1"/>
            </p:cNvSpPr>
            <p:nvPr/>
          </p:nvSpPr>
          <p:spPr bwMode="auto">
            <a:xfrm>
              <a:off x="2336" y="2478"/>
              <a:ext cx="90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41041" name="组合 67833"/>
            <p:cNvGrpSpPr/>
            <p:nvPr/>
          </p:nvGrpSpPr>
          <p:grpSpPr bwMode="auto">
            <a:xfrm>
              <a:off x="521" y="3064"/>
              <a:ext cx="725" cy="192"/>
              <a:chOff x="1202" y="890"/>
              <a:chExt cx="771" cy="239"/>
            </a:xfrm>
          </p:grpSpPr>
          <p:sp>
            <p:nvSpPr>
              <p:cNvPr id="41042" name="矩形 67834"/>
              <p:cNvSpPr>
                <a:spLocks noChangeArrowheads="1"/>
              </p:cNvSpPr>
              <p:nvPr/>
            </p:nvSpPr>
            <p:spPr bwMode="auto">
              <a:xfrm>
                <a:off x="1202" y="890"/>
                <a:ext cx="771" cy="227"/>
              </a:xfrm>
              <a:prstGeom prst="rect">
                <a:avLst/>
              </a:prstGeom>
              <a:solidFill>
                <a:srgbClr val="CCFFCC"/>
              </a:solidFill>
              <a:ln w="9525">
                <a:solidFill>
                  <a:schemeClr val="accent1"/>
                </a:solidFill>
                <a:miter lim="800000"/>
              </a:ln>
            </p:spPr>
            <p:txBody>
              <a:bodyPr/>
              <a:lstStyle/>
              <a:p>
                <a:endParaRPr lang="zh-CN" altLang="en-US"/>
              </a:p>
            </p:txBody>
          </p:sp>
          <p:sp>
            <p:nvSpPr>
              <p:cNvPr id="15443" name="矩形 67835"/>
              <p:cNvSpPr>
                <a:spLocks noChangeArrowheads="1" noChangeShapeType="1" noTextEdit="1"/>
              </p:cNvSpPr>
              <p:nvPr/>
            </p:nvSpPr>
            <p:spPr bwMode="auto">
              <a:xfrm>
                <a:off x="1245" y="927"/>
                <a:ext cx="625" cy="202"/>
              </a:xfrm>
              <a:prstGeom prst="rect">
                <a:avLst/>
              </a:prstGeom>
            </p:spPr>
            <p:txBody>
              <a:bodyPr wrap="none" fromWordArt="1">
                <a:prstTxWarp prst="textDeflate">
                  <a:avLst>
                    <a:gd name="adj" fmla="val 0"/>
                  </a:avLst>
                </a:prstTxWarp>
              </a:bodyPr>
              <a:lstStyle/>
              <a:p>
                <a:pPr algn="ctr"/>
                <a:r>
                  <a:rPr lang="en-US" altLang="zh-CN" sz="2000" kern="10">
                    <a:ln w="9525">
                      <a:solidFill>
                        <a:srgbClr val="000000"/>
                      </a:solidFill>
                      <a:round/>
                    </a:ln>
                    <a:solidFill>
                      <a:srgbClr val="FF3300"/>
                    </a:solidFill>
                    <a:latin typeface="楷体_GB2312"/>
                  </a:rPr>
                  <a:t>X</a:t>
                </a:r>
                <a:r>
                  <a:rPr lang="zh-CN" altLang="en-US" sz="2000" kern="10">
                    <a:ln w="9525">
                      <a:solidFill>
                        <a:srgbClr val="000000"/>
                      </a:solidFill>
                      <a:round/>
                    </a:ln>
                    <a:solidFill>
                      <a:srgbClr val="FF3300"/>
                    </a:solidFill>
                    <a:latin typeface="楷体_GB2312"/>
                  </a:rPr>
                  <a:t>轴系统</a:t>
                </a:r>
                <a:endParaRPr lang="zh-CN" altLang="en-US" sz="2000" kern="10">
                  <a:ln w="9525">
                    <a:solidFill>
                      <a:srgbClr val="000000"/>
                    </a:solidFill>
                    <a:round/>
                  </a:ln>
                  <a:solidFill>
                    <a:srgbClr val="FF3300"/>
                  </a:solidFill>
                  <a:latin typeface="楷体_GB2312"/>
                </a:endParaRPr>
              </a:p>
            </p:txBody>
          </p:sp>
        </p:grpSp>
        <p:sp>
          <p:nvSpPr>
            <p:cNvPr id="41044" name="直接连接符 67836"/>
            <p:cNvSpPr>
              <a:spLocks noChangeShapeType="1"/>
            </p:cNvSpPr>
            <p:nvPr/>
          </p:nvSpPr>
          <p:spPr bwMode="auto">
            <a:xfrm>
              <a:off x="657" y="2976"/>
              <a:ext cx="136"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045" name="直接连接符 67837"/>
            <p:cNvSpPr>
              <a:spLocks noChangeShapeType="1"/>
            </p:cNvSpPr>
            <p:nvPr/>
          </p:nvSpPr>
          <p:spPr bwMode="auto">
            <a:xfrm>
              <a:off x="1292" y="2976"/>
              <a:ext cx="136"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046" name="直接连接符 67838"/>
            <p:cNvSpPr>
              <a:spLocks noChangeShapeType="1"/>
            </p:cNvSpPr>
            <p:nvPr/>
          </p:nvSpPr>
          <p:spPr bwMode="auto">
            <a:xfrm flipV="1">
              <a:off x="1020" y="2478"/>
              <a:ext cx="0" cy="18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047" name="直接连接符 67839"/>
            <p:cNvSpPr>
              <a:spLocks noChangeShapeType="1"/>
            </p:cNvSpPr>
            <p:nvPr/>
          </p:nvSpPr>
          <p:spPr bwMode="auto">
            <a:xfrm>
              <a:off x="1020" y="1842"/>
              <a:ext cx="0" cy="9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048" name="直接连接符 67840"/>
            <p:cNvSpPr>
              <a:spLocks noChangeShapeType="1"/>
            </p:cNvSpPr>
            <p:nvPr/>
          </p:nvSpPr>
          <p:spPr bwMode="auto">
            <a:xfrm>
              <a:off x="2472" y="2478"/>
              <a:ext cx="136"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049" name="直接连接符 67841"/>
            <p:cNvSpPr>
              <a:spLocks noChangeShapeType="1"/>
            </p:cNvSpPr>
            <p:nvPr/>
          </p:nvSpPr>
          <p:spPr bwMode="auto">
            <a:xfrm>
              <a:off x="521" y="1706"/>
              <a:ext cx="1905"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41050" name="直接连接符 67842"/>
            <p:cNvSpPr>
              <a:spLocks noChangeShapeType="1"/>
            </p:cNvSpPr>
            <p:nvPr/>
          </p:nvSpPr>
          <p:spPr bwMode="auto">
            <a:xfrm>
              <a:off x="2426" y="1706"/>
              <a:ext cx="0" cy="953"/>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41051" name="直接连接符 67843"/>
            <p:cNvSpPr>
              <a:spLocks noChangeShapeType="1"/>
            </p:cNvSpPr>
            <p:nvPr/>
          </p:nvSpPr>
          <p:spPr bwMode="auto">
            <a:xfrm>
              <a:off x="2426" y="2659"/>
              <a:ext cx="908"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41052" name="直接连接符 67844"/>
            <p:cNvSpPr>
              <a:spLocks noChangeShapeType="1"/>
            </p:cNvSpPr>
            <p:nvPr/>
          </p:nvSpPr>
          <p:spPr bwMode="auto">
            <a:xfrm>
              <a:off x="3334" y="2659"/>
              <a:ext cx="0" cy="59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41053" name="直接连接符 67845"/>
            <p:cNvSpPr>
              <a:spLocks noChangeShapeType="1"/>
            </p:cNvSpPr>
            <p:nvPr/>
          </p:nvSpPr>
          <p:spPr bwMode="auto">
            <a:xfrm>
              <a:off x="521" y="3249"/>
              <a:ext cx="2813"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41054" name="直接连接符 67846"/>
            <p:cNvSpPr>
              <a:spLocks noChangeShapeType="1"/>
            </p:cNvSpPr>
            <p:nvPr/>
          </p:nvSpPr>
          <p:spPr bwMode="auto">
            <a:xfrm>
              <a:off x="521" y="1706"/>
              <a:ext cx="0" cy="1543"/>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67848" name="组合 67847"/>
          <p:cNvGrpSpPr/>
          <p:nvPr/>
        </p:nvGrpSpPr>
        <p:grpSpPr bwMode="auto">
          <a:xfrm>
            <a:off x="4071938" y="1317625"/>
            <a:ext cx="4248150" cy="3382963"/>
            <a:chOff x="2608" y="845"/>
            <a:chExt cx="2676" cy="2131"/>
          </a:xfrm>
        </p:grpSpPr>
        <p:sp>
          <p:nvSpPr>
            <p:cNvPr id="41056" name="矩形 67848"/>
            <p:cNvSpPr>
              <a:spLocks noChangeArrowheads="1"/>
            </p:cNvSpPr>
            <p:nvPr/>
          </p:nvSpPr>
          <p:spPr bwMode="auto">
            <a:xfrm>
              <a:off x="2699" y="845"/>
              <a:ext cx="2585" cy="1769"/>
            </a:xfrm>
            <a:prstGeom prst="rect">
              <a:avLst/>
            </a:prstGeom>
            <a:solidFill>
              <a:srgbClr val="CCECFF"/>
            </a:solidFill>
            <a:ln w="9525">
              <a:solidFill>
                <a:schemeClr val="tx1"/>
              </a:solidFill>
              <a:prstDash val="dash"/>
              <a:miter lim="800000"/>
            </a:ln>
          </p:spPr>
          <p:txBody>
            <a:bodyPr/>
            <a:lstStyle/>
            <a:p>
              <a:endParaRPr lang="zh-CN" altLang="en-US"/>
            </a:p>
          </p:txBody>
        </p:sp>
        <p:sp>
          <p:nvSpPr>
            <p:cNvPr id="15457" name="矩形 67849"/>
            <p:cNvSpPr>
              <a:spLocks noChangeArrowheads="1" noChangeShapeType="1" noTextEdit="1"/>
            </p:cNvSpPr>
            <p:nvPr/>
          </p:nvSpPr>
          <p:spPr bwMode="auto">
            <a:xfrm>
              <a:off x="2957" y="1328"/>
              <a:ext cx="432" cy="144"/>
            </a:xfrm>
            <a:prstGeom prst="rect">
              <a:avLst/>
            </a:prstGeom>
          </p:spPr>
          <p:txBody>
            <a:bodyPr wrap="none" fromWordArt="1">
              <a:prstTxWarp prst="textDeflate">
                <a:avLst>
                  <a:gd name="adj" fmla="val 0"/>
                </a:avLst>
              </a:prstTxWarp>
            </a:bodyPr>
            <a:lstStyle/>
            <a:p>
              <a:pPr algn="ctr"/>
              <a:r>
                <a:rPr lang="zh-CN" altLang="en-US" sz="1800" kern="10">
                  <a:ln w="9525">
                    <a:solidFill>
                      <a:srgbClr val="FF0000"/>
                    </a:solidFill>
                    <a:round/>
                  </a:ln>
                  <a:solidFill>
                    <a:srgbClr val="FF0000"/>
                  </a:solidFill>
                  <a:latin typeface="楷体_GB2312"/>
                </a:rPr>
                <a:t>电子枪</a:t>
              </a:r>
              <a:endParaRPr lang="zh-CN" altLang="en-US" sz="1800" kern="10">
                <a:ln w="9525">
                  <a:solidFill>
                    <a:srgbClr val="FF0000"/>
                  </a:solidFill>
                  <a:round/>
                </a:ln>
                <a:solidFill>
                  <a:srgbClr val="FF0000"/>
                </a:solidFill>
                <a:latin typeface="楷体_GB2312"/>
              </a:endParaRPr>
            </a:p>
          </p:txBody>
        </p:sp>
        <p:grpSp>
          <p:nvGrpSpPr>
            <p:cNvPr id="41058" name="组合 67850"/>
            <p:cNvGrpSpPr/>
            <p:nvPr/>
          </p:nvGrpSpPr>
          <p:grpSpPr bwMode="auto">
            <a:xfrm>
              <a:off x="3243" y="2318"/>
              <a:ext cx="680" cy="250"/>
              <a:chOff x="2688" y="1990"/>
              <a:chExt cx="680" cy="250"/>
            </a:xfrm>
          </p:grpSpPr>
          <p:sp>
            <p:nvSpPr>
              <p:cNvPr id="41059" name="矩形 67851"/>
              <p:cNvSpPr>
                <a:spLocks noChangeArrowheads="1"/>
              </p:cNvSpPr>
              <p:nvPr/>
            </p:nvSpPr>
            <p:spPr bwMode="auto">
              <a:xfrm>
                <a:off x="2688" y="1990"/>
                <a:ext cx="680" cy="250"/>
              </a:xfrm>
              <a:prstGeom prst="rect">
                <a:avLst/>
              </a:prstGeom>
              <a:solidFill>
                <a:schemeClr val="accent1"/>
              </a:solidFill>
              <a:ln w="9525">
                <a:solidFill>
                  <a:schemeClr val="tx1"/>
                </a:solidFill>
                <a:miter lim="800000"/>
              </a:ln>
            </p:spPr>
            <p:txBody>
              <a:bodyPr/>
              <a:lstStyle/>
              <a:p>
                <a:endParaRPr lang="zh-CN" altLang="en-US"/>
              </a:p>
            </p:txBody>
          </p:sp>
          <p:sp>
            <p:nvSpPr>
              <p:cNvPr id="15460" name="矩形 67852"/>
              <p:cNvSpPr>
                <a:spLocks noChangeArrowheads="1" noChangeShapeType="1" noTextEdit="1"/>
              </p:cNvSpPr>
              <p:nvPr/>
            </p:nvSpPr>
            <p:spPr bwMode="auto">
              <a:xfrm>
                <a:off x="2744" y="2024"/>
                <a:ext cx="504" cy="144"/>
              </a:xfrm>
              <a:prstGeom prst="rect">
                <a:avLst/>
              </a:prstGeom>
            </p:spPr>
            <p:txBody>
              <a:bodyPr wrap="none" fromWordArt="1">
                <a:prstTxWarp prst="textDeflate">
                  <a:avLst>
                    <a:gd name="adj" fmla="val 0"/>
                  </a:avLst>
                </a:prstTxWarp>
              </a:bodyPr>
              <a:lstStyle/>
              <a:p>
                <a:pPr algn="ctr"/>
                <a:r>
                  <a:rPr lang="en-US" altLang="zh-CN" sz="1800" kern="10">
                    <a:ln w="9525">
                      <a:solidFill>
                        <a:srgbClr val="000000"/>
                      </a:solidFill>
                      <a:round/>
                    </a:ln>
                    <a:solidFill>
                      <a:srgbClr val="000000"/>
                    </a:solidFill>
                    <a:latin typeface="楷体_GB2312"/>
                  </a:rPr>
                  <a:t>Z</a:t>
                </a:r>
                <a:r>
                  <a:rPr lang="zh-CN" altLang="en-US" sz="1800" kern="10">
                    <a:ln w="9525">
                      <a:solidFill>
                        <a:srgbClr val="000000"/>
                      </a:solidFill>
                      <a:round/>
                    </a:ln>
                    <a:solidFill>
                      <a:srgbClr val="000000"/>
                    </a:solidFill>
                    <a:latin typeface="楷体_GB2312"/>
                  </a:rPr>
                  <a:t>轴电路</a:t>
                </a:r>
                <a:endParaRPr lang="zh-CN" altLang="en-US" sz="1800" kern="10">
                  <a:ln w="9525">
                    <a:solidFill>
                      <a:srgbClr val="000000"/>
                    </a:solidFill>
                    <a:round/>
                  </a:ln>
                  <a:solidFill>
                    <a:srgbClr val="000000"/>
                  </a:solidFill>
                  <a:latin typeface="楷体_GB2312"/>
                </a:endParaRPr>
              </a:p>
            </p:txBody>
          </p:sp>
        </p:grpSp>
        <p:sp>
          <p:nvSpPr>
            <p:cNvPr id="41061" name="直接连接符 67853"/>
            <p:cNvSpPr>
              <a:spLocks noChangeShapeType="1"/>
            </p:cNvSpPr>
            <p:nvPr/>
          </p:nvSpPr>
          <p:spPr bwMode="auto">
            <a:xfrm>
              <a:off x="2917" y="1305"/>
              <a:ext cx="907"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062" name="任意多边形 67854"/>
            <p:cNvSpPr>
              <a:spLocks noChangeArrowheads="1"/>
            </p:cNvSpPr>
            <p:nvPr/>
          </p:nvSpPr>
          <p:spPr bwMode="auto">
            <a:xfrm>
              <a:off x="3821" y="1067"/>
              <a:ext cx="1361" cy="242"/>
            </a:xfrm>
            <a:custGeom>
              <a:avLst/>
              <a:gdLst>
                <a:gd name="T0" fmla="*/ 0 w 1361"/>
                <a:gd name="T1" fmla="*/ 317 h 332"/>
                <a:gd name="T2" fmla="*/ 91 w 1361"/>
                <a:gd name="T3" fmla="*/ 317 h 332"/>
                <a:gd name="T4" fmla="*/ 409 w 1361"/>
                <a:gd name="T5" fmla="*/ 226 h 332"/>
                <a:gd name="T6" fmla="*/ 817 w 1361"/>
                <a:gd name="T7" fmla="*/ 90 h 332"/>
                <a:gd name="T8" fmla="*/ 1361 w 1361"/>
                <a:gd name="T9" fmla="*/ 0 h 332"/>
              </a:gdLst>
              <a:ahLst/>
              <a:cxnLst>
                <a:cxn ang="0">
                  <a:pos x="T0" y="T1"/>
                </a:cxn>
                <a:cxn ang="0">
                  <a:pos x="T2" y="T3"/>
                </a:cxn>
                <a:cxn ang="0">
                  <a:pos x="T4" y="T5"/>
                </a:cxn>
                <a:cxn ang="0">
                  <a:pos x="T6" y="T7"/>
                </a:cxn>
                <a:cxn ang="0">
                  <a:pos x="T8" y="T9"/>
                </a:cxn>
              </a:cxnLst>
              <a:rect l="0" t="0" r="r" b="b"/>
              <a:pathLst>
                <a:path w="1361" h="332">
                  <a:moveTo>
                    <a:pt x="0" y="317"/>
                  </a:moveTo>
                  <a:cubicBezTo>
                    <a:pt x="11" y="324"/>
                    <a:pt x="23" y="332"/>
                    <a:pt x="91" y="317"/>
                  </a:cubicBezTo>
                  <a:cubicBezTo>
                    <a:pt x="159" y="302"/>
                    <a:pt x="288" y="264"/>
                    <a:pt x="409" y="226"/>
                  </a:cubicBezTo>
                  <a:cubicBezTo>
                    <a:pt x="530" y="188"/>
                    <a:pt x="658" y="128"/>
                    <a:pt x="817" y="90"/>
                  </a:cubicBezTo>
                  <a:cubicBezTo>
                    <a:pt x="976" y="52"/>
                    <a:pt x="1168" y="26"/>
                    <a:pt x="1361" y="0"/>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63" name="任意多边形 67855"/>
            <p:cNvSpPr>
              <a:spLocks noChangeArrowheads="1"/>
            </p:cNvSpPr>
            <p:nvPr/>
          </p:nvSpPr>
          <p:spPr bwMode="auto">
            <a:xfrm flipV="1">
              <a:off x="3834" y="1748"/>
              <a:ext cx="1361" cy="242"/>
            </a:xfrm>
            <a:custGeom>
              <a:avLst/>
              <a:gdLst>
                <a:gd name="T0" fmla="*/ 0 w 1361"/>
                <a:gd name="T1" fmla="*/ 317 h 332"/>
                <a:gd name="T2" fmla="*/ 91 w 1361"/>
                <a:gd name="T3" fmla="*/ 317 h 332"/>
                <a:gd name="T4" fmla="*/ 409 w 1361"/>
                <a:gd name="T5" fmla="*/ 226 h 332"/>
                <a:gd name="T6" fmla="*/ 817 w 1361"/>
                <a:gd name="T7" fmla="*/ 90 h 332"/>
                <a:gd name="T8" fmla="*/ 1361 w 1361"/>
                <a:gd name="T9" fmla="*/ 0 h 332"/>
              </a:gdLst>
              <a:ahLst/>
              <a:cxnLst>
                <a:cxn ang="0">
                  <a:pos x="T0" y="T1"/>
                </a:cxn>
                <a:cxn ang="0">
                  <a:pos x="T2" y="T3"/>
                </a:cxn>
                <a:cxn ang="0">
                  <a:pos x="T4" y="T5"/>
                </a:cxn>
                <a:cxn ang="0">
                  <a:pos x="T6" y="T7"/>
                </a:cxn>
                <a:cxn ang="0">
                  <a:pos x="T8" y="T9"/>
                </a:cxn>
              </a:cxnLst>
              <a:rect l="0" t="0" r="r" b="b"/>
              <a:pathLst>
                <a:path w="1361" h="332">
                  <a:moveTo>
                    <a:pt x="0" y="317"/>
                  </a:moveTo>
                  <a:cubicBezTo>
                    <a:pt x="11" y="324"/>
                    <a:pt x="23" y="332"/>
                    <a:pt x="91" y="317"/>
                  </a:cubicBezTo>
                  <a:cubicBezTo>
                    <a:pt x="159" y="302"/>
                    <a:pt x="288" y="264"/>
                    <a:pt x="409" y="226"/>
                  </a:cubicBezTo>
                  <a:cubicBezTo>
                    <a:pt x="530" y="188"/>
                    <a:pt x="658" y="128"/>
                    <a:pt x="817" y="90"/>
                  </a:cubicBezTo>
                  <a:cubicBezTo>
                    <a:pt x="976" y="52"/>
                    <a:pt x="1168" y="26"/>
                    <a:pt x="1361" y="0"/>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64" name="直接连接符 67856"/>
            <p:cNvSpPr>
              <a:spLocks noChangeShapeType="1"/>
            </p:cNvSpPr>
            <p:nvPr/>
          </p:nvSpPr>
          <p:spPr bwMode="auto">
            <a:xfrm>
              <a:off x="2925" y="1748"/>
              <a:ext cx="907"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065" name="直接连接符 67857"/>
            <p:cNvSpPr>
              <a:spLocks noChangeShapeType="1"/>
            </p:cNvSpPr>
            <p:nvPr/>
          </p:nvSpPr>
          <p:spPr bwMode="auto">
            <a:xfrm>
              <a:off x="2925" y="1294"/>
              <a:ext cx="0" cy="45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066" name="直接连接符 67858"/>
            <p:cNvSpPr>
              <a:spLocks noChangeShapeType="1"/>
            </p:cNvSpPr>
            <p:nvPr/>
          </p:nvSpPr>
          <p:spPr bwMode="auto">
            <a:xfrm>
              <a:off x="5193" y="1067"/>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067" name="直接连接符 67859"/>
            <p:cNvSpPr>
              <a:spLocks noChangeShapeType="1"/>
            </p:cNvSpPr>
            <p:nvPr/>
          </p:nvSpPr>
          <p:spPr bwMode="auto">
            <a:xfrm>
              <a:off x="5193" y="1056"/>
              <a:ext cx="46" cy="4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068" name="直接连接符 67860"/>
            <p:cNvSpPr>
              <a:spLocks noChangeShapeType="1"/>
            </p:cNvSpPr>
            <p:nvPr/>
          </p:nvSpPr>
          <p:spPr bwMode="auto">
            <a:xfrm flipV="1">
              <a:off x="5193" y="1940"/>
              <a:ext cx="46" cy="4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069" name="直接连接符 67861"/>
            <p:cNvSpPr>
              <a:spLocks noChangeShapeType="1"/>
            </p:cNvSpPr>
            <p:nvPr/>
          </p:nvSpPr>
          <p:spPr bwMode="auto">
            <a:xfrm>
              <a:off x="5239" y="1089"/>
              <a:ext cx="0" cy="86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070" name="直接连接符 67862"/>
            <p:cNvSpPr>
              <a:spLocks noChangeShapeType="1"/>
            </p:cNvSpPr>
            <p:nvPr/>
          </p:nvSpPr>
          <p:spPr bwMode="auto">
            <a:xfrm>
              <a:off x="5193" y="1067"/>
              <a:ext cx="0" cy="90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071" name="直接连接符 67863"/>
            <p:cNvSpPr>
              <a:spLocks noChangeShapeType="1"/>
            </p:cNvSpPr>
            <p:nvPr/>
          </p:nvSpPr>
          <p:spPr bwMode="auto">
            <a:xfrm flipV="1">
              <a:off x="2789" y="1465"/>
              <a:ext cx="363" cy="1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072" name="直接连接符 67864"/>
            <p:cNvSpPr>
              <a:spLocks noChangeShapeType="1"/>
            </p:cNvSpPr>
            <p:nvPr/>
          </p:nvSpPr>
          <p:spPr bwMode="auto">
            <a:xfrm flipV="1">
              <a:off x="2789" y="1601"/>
              <a:ext cx="363" cy="1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073" name="直接连接符 67865"/>
            <p:cNvSpPr>
              <a:spLocks noChangeShapeType="1"/>
            </p:cNvSpPr>
            <p:nvPr/>
          </p:nvSpPr>
          <p:spPr bwMode="auto">
            <a:xfrm>
              <a:off x="3107" y="2976"/>
              <a:ext cx="154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074" name="直接连接符 67866"/>
            <p:cNvSpPr>
              <a:spLocks noChangeShapeType="1"/>
            </p:cNvSpPr>
            <p:nvPr/>
          </p:nvSpPr>
          <p:spPr bwMode="auto">
            <a:xfrm>
              <a:off x="3107" y="2840"/>
              <a:ext cx="113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075" name="任意多边形 67867"/>
            <p:cNvSpPr>
              <a:spLocks noChangeArrowheads="1"/>
            </p:cNvSpPr>
            <p:nvPr/>
          </p:nvSpPr>
          <p:spPr bwMode="auto">
            <a:xfrm rot="5400000">
              <a:off x="3066" y="1467"/>
              <a:ext cx="136" cy="91"/>
            </a:xfrm>
            <a:custGeom>
              <a:avLst/>
              <a:gdLst>
                <a:gd name="T0" fmla="*/ 0 w 272"/>
                <a:gd name="T1" fmla="*/ 136 h 272"/>
                <a:gd name="T2" fmla="*/ 46 w 272"/>
                <a:gd name="T3" fmla="*/ 0 h 272"/>
                <a:gd name="T4" fmla="*/ 91 w 272"/>
                <a:gd name="T5" fmla="*/ 136 h 272"/>
                <a:gd name="T6" fmla="*/ 136 w 272"/>
                <a:gd name="T7" fmla="*/ 272 h 272"/>
                <a:gd name="T8" fmla="*/ 182 w 272"/>
                <a:gd name="T9" fmla="*/ 136 h 272"/>
                <a:gd name="T10" fmla="*/ 227 w 272"/>
                <a:gd name="T11" fmla="*/ 0 h 272"/>
                <a:gd name="T12" fmla="*/ 272 w 272"/>
                <a:gd name="T13" fmla="*/ 136 h 272"/>
              </a:gdLst>
              <a:ahLst/>
              <a:cxnLst>
                <a:cxn ang="0">
                  <a:pos x="T0" y="T1"/>
                </a:cxn>
                <a:cxn ang="0">
                  <a:pos x="T2" y="T3"/>
                </a:cxn>
                <a:cxn ang="0">
                  <a:pos x="T4" y="T5"/>
                </a:cxn>
                <a:cxn ang="0">
                  <a:pos x="T6" y="T7"/>
                </a:cxn>
                <a:cxn ang="0">
                  <a:pos x="T8" y="T9"/>
                </a:cxn>
                <a:cxn ang="0">
                  <a:pos x="T10" y="T11"/>
                </a:cxn>
                <a:cxn ang="0">
                  <a:pos x="T12" y="T13"/>
                </a:cxn>
              </a:cxnLst>
              <a:rect l="0" t="0" r="r" b="b"/>
              <a:pathLst>
                <a:path w="272" h="272">
                  <a:moveTo>
                    <a:pt x="0" y="136"/>
                  </a:moveTo>
                  <a:cubicBezTo>
                    <a:pt x="15" y="68"/>
                    <a:pt x="31" y="0"/>
                    <a:pt x="46" y="0"/>
                  </a:cubicBezTo>
                  <a:cubicBezTo>
                    <a:pt x="61" y="0"/>
                    <a:pt x="76" y="91"/>
                    <a:pt x="91" y="136"/>
                  </a:cubicBezTo>
                  <a:cubicBezTo>
                    <a:pt x="106" y="181"/>
                    <a:pt x="121" y="272"/>
                    <a:pt x="136" y="272"/>
                  </a:cubicBezTo>
                  <a:cubicBezTo>
                    <a:pt x="151" y="272"/>
                    <a:pt x="167" y="181"/>
                    <a:pt x="182" y="136"/>
                  </a:cubicBezTo>
                  <a:cubicBezTo>
                    <a:pt x="197" y="91"/>
                    <a:pt x="212" y="0"/>
                    <a:pt x="227" y="0"/>
                  </a:cubicBezTo>
                  <a:cubicBezTo>
                    <a:pt x="242" y="0"/>
                    <a:pt x="257" y="68"/>
                    <a:pt x="272" y="136"/>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76" name="直接连接符 67868"/>
            <p:cNvSpPr>
              <a:spLocks noChangeShapeType="1"/>
            </p:cNvSpPr>
            <p:nvPr/>
          </p:nvSpPr>
          <p:spPr bwMode="auto">
            <a:xfrm>
              <a:off x="3243" y="1430"/>
              <a:ext cx="0" cy="22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077" name="直接连接符 67869"/>
            <p:cNvSpPr>
              <a:spLocks noChangeShapeType="1"/>
            </p:cNvSpPr>
            <p:nvPr/>
          </p:nvSpPr>
          <p:spPr bwMode="auto">
            <a:xfrm>
              <a:off x="3288" y="1408"/>
              <a:ext cx="0" cy="272"/>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41078" name="任意多边形 67870"/>
            <p:cNvSpPr>
              <a:spLocks noChangeArrowheads="1"/>
            </p:cNvSpPr>
            <p:nvPr/>
          </p:nvSpPr>
          <p:spPr bwMode="auto">
            <a:xfrm>
              <a:off x="3379" y="1430"/>
              <a:ext cx="107" cy="91"/>
            </a:xfrm>
            <a:custGeom>
              <a:avLst/>
              <a:gdLst>
                <a:gd name="T0" fmla="*/ 0 w 136"/>
                <a:gd name="T1" fmla="*/ 91 h 91"/>
                <a:gd name="T2" fmla="*/ 0 w 136"/>
                <a:gd name="T3" fmla="*/ 0 h 91"/>
                <a:gd name="T4" fmla="*/ 136 w 136"/>
                <a:gd name="T5" fmla="*/ 0 h 91"/>
              </a:gdLst>
              <a:ahLst/>
              <a:cxnLst>
                <a:cxn ang="0">
                  <a:pos x="T0" y="T1"/>
                </a:cxn>
                <a:cxn ang="0">
                  <a:pos x="T2" y="T3"/>
                </a:cxn>
                <a:cxn ang="0">
                  <a:pos x="T4" y="T5"/>
                </a:cxn>
              </a:cxnLst>
              <a:rect l="0" t="0" r="r" b="b"/>
              <a:pathLst>
                <a:path w="136" h="91">
                  <a:moveTo>
                    <a:pt x="0" y="91"/>
                  </a:moveTo>
                  <a:lnTo>
                    <a:pt x="0" y="0"/>
                  </a:lnTo>
                  <a:lnTo>
                    <a:pt x="136" y="0"/>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79" name="任意多边形 67871"/>
            <p:cNvSpPr>
              <a:spLocks noChangeArrowheads="1"/>
            </p:cNvSpPr>
            <p:nvPr/>
          </p:nvSpPr>
          <p:spPr bwMode="auto">
            <a:xfrm flipV="1">
              <a:off x="3379" y="1566"/>
              <a:ext cx="107" cy="91"/>
            </a:xfrm>
            <a:custGeom>
              <a:avLst/>
              <a:gdLst>
                <a:gd name="T0" fmla="*/ 0 w 136"/>
                <a:gd name="T1" fmla="*/ 91 h 91"/>
                <a:gd name="T2" fmla="*/ 0 w 136"/>
                <a:gd name="T3" fmla="*/ 0 h 91"/>
                <a:gd name="T4" fmla="*/ 136 w 136"/>
                <a:gd name="T5" fmla="*/ 0 h 91"/>
              </a:gdLst>
              <a:ahLst/>
              <a:cxnLst>
                <a:cxn ang="0">
                  <a:pos x="T0" y="T1"/>
                </a:cxn>
                <a:cxn ang="0">
                  <a:pos x="T2" y="T3"/>
                </a:cxn>
                <a:cxn ang="0">
                  <a:pos x="T4" y="T5"/>
                </a:cxn>
              </a:cxnLst>
              <a:rect l="0" t="0" r="r" b="b"/>
              <a:pathLst>
                <a:path w="136" h="91">
                  <a:moveTo>
                    <a:pt x="0" y="91"/>
                  </a:moveTo>
                  <a:lnTo>
                    <a:pt x="0" y="0"/>
                  </a:lnTo>
                  <a:lnTo>
                    <a:pt x="136" y="0"/>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80" name="任意多边形 67872"/>
            <p:cNvSpPr>
              <a:spLocks noChangeArrowheads="1"/>
            </p:cNvSpPr>
            <p:nvPr/>
          </p:nvSpPr>
          <p:spPr bwMode="auto">
            <a:xfrm flipH="1">
              <a:off x="3771" y="1430"/>
              <a:ext cx="107" cy="91"/>
            </a:xfrm>
            <a:custGeom>
              <a:avLst/>
              <a:gdLst>
                <a:gd name="T0" fmla="*/ 0 w 136"/>
                <a:gd name="T1" fmla="*/ 91 h 91"/>
                <a:gd name="T2" fmla="*/ 0 w 136"/>
                <a:gd name="T3" fmla="*/ 0 h 91"/>
                <a:gd name="T4" fmla="*/ 136 w 136"/>
                <a:gd name="T5" fmla="*/ 0 h 91"/>
              </a:gdLst>
              <a:ahLst/>
              <a:cxnLst>
                <a:cxn ang="0">
                  <a:pos x="T0" y="T1"/>
                </a:cxn>
                <a:cxn ang="0">
                  <a:pos x="T2" y="T3"/>
                </a:cxn>
                <a:cxn ang="0">
                  <a:pos x="T4" y="T5"/>
                </a:cxn>
              </a:cxnLst>
              <a:rect l="0" t="0" r="r" b="b"/>
              <a:pathLst>
                <a:path w="136" h="91">
                  <a:moveTo>
                    <a:pt x="0" y="91"/>
                  </a:moveTo>
                  <a:lnTo>
                    <a:pt x="0" y="0"/>
                  </a:lnTo>
                  <a:lnTo>
                    <a:pt x="136" y="0"/>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81" name="任意多边形 67873"/>
            <p:cNvSpPr>
              <a:spLocks noChangeArrowheads="1"/>
            </p:cNvSpPr>
            <p:nvPr/>
          </p:nvSpPr>
          <p:spPr bwMode="auto">
            <a:xfrm flipH="1" flipV="1">
              <a:off x="3771" y="1566"/>
              <a:ext cx="107" cy="91"/>
            </a:xfrm>
            <a:custGeom>
              <a:avLst/>
              <a:gdLst>
                <a:gd name="T0" fmla="*/ 0 w 136"/>
                <a:gd name="T1" fmla="*/ 91 h 91"/>
                <a:gd name="T2" fmla="*/ 0 w 136"/>
                <a:gd name="T3" fmla="*/ 0 h 91"/>
                <a:gd name="T4" fmla="*/ 136 w 136"/>
                <a:gd name="T5" fmla="*/ 0 h 91"/>
              </a:gdLst>
              <a:ahLst/>
              <a:cxnLst>
                <a:cxn ang="0">
                  <a:pos x="T0" y="T1"/>
                </a:cxn>
                <a:cxn ang="0">
                  <a:pos x="T2" y="T3"/>
                </a:cxn>
                <a:cxn ang="0">
                  <a:pos x="T4" y="T5"/>
                </a:cxn>
              </a:cxnLst>
              <a:rect l="0" t="0" r="r" b="b"/>
              <a:pathLst>
                <a:path w="136" h="91">
                  <a:moveTo>
                    <a:pt x="0" y="91"/>
                  </a:moveTo>
                  <a:lnTo>
                    <a:pt x="0" y="0"/>
                  </a:lnTo>
                  <a:lnTo>
                    <a:pt x="136" y="0"/>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82" name="直接连接符 67874"/>
            <p:cNvSpPr>
              <a:spLocks noChangeShapeType="1"/>
            </p:cNvSpPr>
            <p:nvPr/>
          </p:nvSpPr>
          <p:spPr bwMode="auto">
            <a:xfrm>
              <a:off x="3543" y="1430"/>
              <a:ext cx="179"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083" name="直接连接符 67875"/>
            <p:cNvSpPr>
              <a:spLocks noChangeShapeType="1"/>
            </p:cNvSpPr>
            <p:nvPr/>
          </p:nvSpPr>
          <p:spPr bwMode="auto">
            <a:xfrm>
              <a:off x="3532" y="1657"/>
              <a:ext cx="179"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084" name="平行四边形 67876"/>
            <p:cNvSpPr>
              <a:spLocks noChangeArrowheads="1"/>
            </p:cNvSpPr>
            <p:nvPr/>
          </p:nvSpPr>
          <p:spPr bwMode="auto">
            <a:xfrm>
              <a:off x="3924" y="1385"/>
              <a:ext cx="271" cy="91"/>
            </a:xfrm>
            <a:prstGeom prst="parallelogram">
              <a:avLst>
                <a:gd name="adj" fmla="val 74451"/>
              </a:avLst>
            </a:prstGeom>
            <a:solidFill>
              <a:srgbClr val="FF9900"/>
            </a:solidFill>
            <a:ln w="9525">
              <a:solidFill>
                <a:schemeClr val="tx1"/>
              </a:solidFill>
              <a:miter lim="800000"/>
            </a:ln>
          </p:spPr>
          <p:txBody>
            <a:bodyPr/>
            <a:lstStyle/>
            <a:p>
              <a:endParaRPr lang="zh-CN" altLang="en-US"/>
            </a:p>
          </p:txBody>
        </p:sp>
        <p:sp>
          <p:nvSpPr>
            <p:cNvPr id="41085" name="直接连接符 67877"/>
            <p:cNvSpPr>
              <a:spLocks noChangeShapeType="1"/>
            </p:cNvSpPr>
            <p:nvPr/>
          </p:nvSpPr>
          <p:spPr bwMode="auto">
            <a:xfrm flipV="1">
              <a:off x="3107" y="1521"/>
              <a:ext cx="2086" cy="1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086" name="直接连接符 67878"/>
            <p:cNvSpPr>
              <a:spLocks noChangeShapeType="1"/>
            </p:cNvSpPr>
            <p:nvPr/>
          </p:nvSpPr>
          <p:spPr bwMode="auto">
            <a:xfrm flipH="1">
              <a:off x="4058" y="1203"/>
              <a:ext cx="1" cy="22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087" name="直接连接符 67879"/>
            <p:cNvSpPr>
              <a:spLocks noChangeShapeType="1"/>
            </p:cNvSpPr>
            <p:nvPr/>
          </p:nvSpPr>
          <p:spPr bwMode="auto">
            <a:xfrm>
              <a:off x="4059" y="1656"/>
              <a:ext cx="0" cy="22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088" name="平行四边形 67880"/>
            <p:cNvSpPr>
              <a:spLocks noChangeArrowheads="1"/>
            </p:cNvSpPr>
            <p:nvPr/>
          </p:nvSpPr>
          <p:spPr bwMode="auto">
            <a:xfrm>
              <a:off x="3923" y="1566"/>
              <a:ext cx="272" cy="91"/>
            </a:xfrm>
            <a:prstGeom prst="parallelogram">
              <a:avLst>
                <a:gd name="adj" fmla="val 74725"/>
              </a:avLst>
            </a:prstGeom>
            <a:solidFill>
              <a:srgbClr val="FF9900"/>
            </a:solidFill>
            <a:ln w="9525">
              <a:solidFill>
                <a:schemeClr val="tx1"/>
              </a:solidFill>
              <a:miter lim="800000"/>
            </a:ln>
          </p:spPr>
          <p:txBody>
            <a:bodyPr/>
            <a:lstStyle/>
            <a:p>
              <a:endParaRPr lang="zh-CN" altLang="en-US"/>
            </a:p>
          </p:txBody>
        </p:sp>
        <p:sp>
          <p:nvSpPr>
            <p:cNvPr id="41089" name="直接连接符 67881"/>
            <p:cNvSpPr>
              <a:spLocks noChangeShapeType="1"/>
            </p:cNvSpPr>
            <p:nvPr/>
          </p:nvSpPr>
          <p:spPr bwMode="auto">
            <a:xfrm flipH="1">
              <a:off x="4422" y="1294"/>
              <a:ext cx="91"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090" name="矩形 67882"/>
            <p:cNvSpPr>
              <a:spLocks noChangeArrowheads="1"/>
            </p:cNvSpPr>
            <p:nvPr/>
          </p:nvSpPr>
          <p:spPr bwMode="auto">
            <a:xfrm>
              <a:off x="4286" y="1385"/>
              <a:ext cx="227" cy="181"/>
            </a:xfrm>
            <a:prstGeom prst="rect">
              <a:avLst/>
            </a:prstGeom>
            <a:solidFill>
              <a:srgbClr val="FFCC66"/>
            </a:solidFill>
            <a:ln w="9525">
              <a:solidFill>
                <a:schemeClr val="tx1"/>
              </a:solidFill>
              <a:miter lim="800000"/>
            </a:ln>
          </p:spPr>
          <p:txBody>
            <a:bodyPr/>
            <a:lstStyle/>
            <a:p>
              <a:endParaRPr lang="zh-CN" altLang="en-US"/>
            </a:p>
          </p:txBody>
        </p:sp>
        <p:sp>
          <p:nvSpPr>
            <p:cNvPr id="41091" name="矩形 67883"/>
            <p:cNvSpPr>
              <a:spLocks noChangeArrowheads="1"/>
            </p:cNvSpPr>
            <p:nvPr/>
          </p:nvSpPr>
          <p:spPr bwMode="auto">
            <a:xfrm>
              <a:off x="4241" y="1476"/>
              <a:ext cx="227" cy="181"/>
            </a:xfrm>
            <a:prstGeom prst="rect">
              <a:avLst/>
            </a:prstGeom>
            <a:solidFill>
              <a:srgbClr val="FFCC66"/>
            </a:solidFill>
            <a:ln w="9525">
              <a:solidFill>
                <a:schemeClr val="tx1"/>
              </a:solidFill>
              <a:miter lim="800000"/>
            </a:ln>
          </p:spPr>
          <p:txBody>
            <a:bodyPr/>
            <a:lstStyle/>
            <a:p>
              <a:endParaRPr lang="zh-CN" altLang="en-US"/>
            </a:p>
          </p:txBody>
        </p:sp>
        <p:sp>
          <p:nvSpPr>
            <p:cNvPr id="41092" name="直接连接符 67884"/>
            <p:cNvSpPr>
              <a:spLocks noChangeShapeType="1"/>
            </p:cNvSpPr>
            <p:nvPr/>
          </p:nvSpPr>
          <p:spPr bwMode="auto">
            <a:xfrm flipH="1">
              <a:off x="4241" y="1566"/>
              <a:ext cx="101"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093" name="直接连接符 67885"/>
            <p:cNvSpPr>
              <a:spLocks noChangeShapeType="1"/>
            </p:cNvSpPr>
            <p:nvPr/>
          </p:nvSpPr>
          <p:spPr bwMode="auto">
            <a:xfrm>
              <a:off x="2608" y="1203"/>
              <a:ext cx="145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094" name="直接连接符 67886"/>
            <p:cNvSpPr>
              <a:spLocks noChangeShapeType="1"/>
            </p:cNvSpPr>
            <p:nvPr/>
          </p:nvSpPr>
          <p:spPr bwMode="auto">
            <a:xfrm>
              <a:off x="2608" y="1884"/>
              <a:ext cx="145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095" name="直接连接符 67887"/>
            <p:cNvSpPr>
              <a:spLocks noChangeShapeType="1"/>
            </p:cNvSpPr>
            <p:nvPr/>
          </p:nvSpPr>
          <p:spPr bwMode="auto">
            <a:xfrm>
              <a:off x="2608" y="1344"/>
              <a:ext cx="0" cy="5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96" name="矩形 67888"/>
            <p:cNvSpPr>
              <a:spLocks noChangeArrowheads="1" noChangeShapeType="1" noTextEdit="1"/>
            </p:cNvSpPr>
            <p:nvPr/>
          </p:nvSpPr>
          <p:spPr bwMode="auto">
            <a:xfrm>
              <a:off x="3969" y="981"/>
              <a:ext cx="504" cy="144"/>
            </a:xfrm>
            <a:prstGeom prst="rect">
              <a:avLst/>
            </a:prstGeom>
          </p:spPr>
          <p:txBody>
            <a:bodyPr wrap="none" fromWordArt="1">
              <a:prstTxWarp prst="textDeflate">
                <a:avLst>
                  <a:gd name="adj" fmla="val 0"/>
                </a:avLst>
              </a:prstTxWarp>
            </a:bodyPr>
            <a:lstStyle/>
            <a:p>
              <a:pPr algn="ctr"/>
              <a:r>
                <a:rPr lang="en-US" altLang="zh-CN" sz="1800" kern="10">
                  <a:ln w="9525">
                    <a:solidFill>
                      <a:srgbClr val="FF0000"/>
                    </a:solidFill>
                    <a:round/>
                  </a:ln>
                  <a:solidFill>
                    <a:srgbClr val="FF0000"/>
                  </a:solidFill>
                  <a:latin typeface="楷体_GB2312"/>
                </a:rPr>
                <a:t>Y</a:t>
              </a:r>
              <a:r>
                <a:rPr lang="zh-CN" altLang="en-US" sz="1800" kern="10">
                  <a:ln w="9525">
                    <a:solidFill>
                      <a:srgbClr val="FF0000"/>
                    </a:solidFill>
                    <a:round/>
                  </a:ln>
                  <a:solidFill>
                    <a:srgbClr val="FF0000"/>
                  </a:solidFill>
                  <a:latin typeface="楷体_GB2312"/>
                </a:rPr>
                <a:t>轴偏转</a:t>
              </a:r>
              <a:endParaRPr lang="zh-CN" altLang="en-US" sz="1800" kern="10">
                <a:ln w="9525">
                  <a:solidFill>
                    <a:srgbClr val="FF0000"/>
                  </a:solidFill>
                  <a:round/>
                </a:ln>
                <a:solidFill>
                  <a:srgbClr val="FF0000"/>
                </a:solidFill>
                <a:latin typeface="楷体_GB2312"/>
              </a:endParaRPr>
            </a:p>
          </p:txBody>
        </p:sp>
        <p:sp>
          <p:nvSpPr>
            <p:cNvPr id="15497" name="矩形 67889"/>
            <p:cNvSpPr>
              <a:spLocks noChangeArrowheads="1" noChangeShapeType="1" noTextEdit="1"/>
            </p:cNvSpPr>
            <p:nvPr/>
          </p:nvSpPr>
          <p:spPr bwMode="auto">
            <a:xfrm>
              <a:off x="4423" y="1706"/>
              <a:ext cx="504" cy="144"/>
            </a:xfrm>
            <a:prstGeom prst="rect">
              <a:avLst/>
            </a:prstGeom>
          </p:spPr>
          <p:txBody>
            <a:bodyPr wrap="none" fromWordArt="1">
              <a:prstTxWarp prst="textDeflate">
                <a:avLst>
                  <a:gd name="adj" fmla="val 0"/>
                </a:avLst>
              </a:prstTxWarp>
            </a:bodyPr>
            <a:lstStyle/>
            <a:p>
              <a:pPr algn="ctr"/>
              <a:r>
                <a:rPr lang="en-US" altLang="zh-CN" sz="1800" kern="10">
                  <a:ln w="9525">
                    <a:solidFill>
                      <a:srgbClr val="FF0000"/>
                    </a:solidFill>
                    <a:round/>
                  </a:ln>
                  <a:solidFill>
                    <a:srgbClr val="FF0000"/>
                  </a:solidFill>
                  <a:latin typeface="楷体_GB2312"/>
                </a:rPr>
                <a:t>X</a:t>
              </a:r>
              <a:r>
                <a:rPr lang="zh-CN" altLang="en-US" sz="1800" kern="10">
                  <a:ln w="9525">
                    <a:solidFill>
                      <a:srgbClr val="FF0000"/>
                    </a:solidFill>
                    <a:round/>
                  </a:ln>
                  <a:solidFill>
                    <a:srgbClr val="FF0000"/>
                  </a:solidFill>
                  <a:latin typeface="楷体_GB2312"/>
                </a:rPr>
                <a:t>轴偏转</a:t>
              </a:r>
              <a:endParaRPr lang="zh-CN" altLang="en-US" sz="1800" kern="10">
                <a:ln w="9525">
                  <a:solidFill>
                    <a:srgbClr val="FF0000"/>
                  </a:solidFill>
                  <a:round/>
                </a:ln>
                <a:solidFill>
                  <a:srgbClr val="FF0000"/>
                </a:solidFill>
                <a:latin typeface="楷体_GB2312"/>
              </a:endParaRPr>
            </a:p>
          </p:txBody>
        </p:sp>
        <p:sp>
          <p:nvSpPr>
            <p:cNvPr id="67891" name="矩形 67890"/>
            <p:cNvSpPr/>
            <p:nvPr/>
          </p:nvSpPr>
          <p:spPr>
            <a:xfrm>
              <a:off x="4967" y="1207"/>
              <a:ext cx="181" cy="545"/>
            </a:xfrm>
            <a:prstGeom prst="rect">
              <a:avLst/>
            </a:prstGeom>
          </p:spPr>
          <p:txBody>
            <a:bodyPr wrap="none" fromWordArt="1">
              <a:prstTxWarp prst="textDeflate">
                <a:avLst>
                  <a:gd name="adj" fmla="val 0"/>
                </a:avLst>
              </a:prstTxWarp>
              <a:normAutofit fontScale="47500" lnSpcReduction="10000"/>
            </a:bodyPr>
            <a:lstStyle/>
            <a:p>
              <a:pPr algn="ctr"/>
              <a:r>
                <a:rPr lang="zh-CN" altLang="en-US" sz="3600" noProof="1">
                  <a:ln w="9525" cap="flat" cmpd="sng">
                    <a:solidFill>
                      <a:srgbClr val="FF0000"/>
                    </a:solidFill>
                    <a:prstDash val="solid"/>
                    <a:headEnd type="none" w="med" len="med"/>
                    <a:tailEnd type="none" w="med" len="med"/>
                  </a:ln>
                  <a:solidFill>
                    <a:srgbClr val="FF0000"/>
                  </a:solidFill>
                  <a:latin typeface="华文楷体" panose="02010600040101010101" pitchFamily="2" charset="-122"/>
                  <a:ea typeface="华文楷体" panose="02010600040101010101" pitchFamily="2" charset="-122"/>
                  <a:cs typeface="+mn-ea"/>
                </a:rPr>
                <a:t>荧</a:t>
              </a:r>
              <a:endParaRPr lang="zh-CN" altLang="en-US" sz="3600" noProof="1">
                <a:ln w="9525" cap="flat" cmpd="sng">
                  <a:solidFill>
                    <a:srgbClr val="FF0000"/>
                  </a:solidFill>
                  <a:prstDash val="solid"/>
                  <a:headEnd type="none" w="med" len="med"/>
                  <a:tailEnd type="none" w="med" len="med"/>
                </a:ln>
                <a:solidFill>
                  <a:srgbClr val="FF0000"/>
                </a:solidFill>
                <a:latin typeface="华文楷体" panose="02010600040101010101" pitchFamily="2" charset="-122"/>
                <a:ea typeface="华文楷体" panose="02010600040101010101" pitchFamily="2" charset="-122"/>
              </a:endParaRPr>
            </a:p>
            <a:p>
              <a:pPr algn="ctr"/>
              <a:r>
                <a:rPr lang="zh-CN" altLang="en-US" sz="3600" noProof="1">
                  <a:ln w="9525" cap="flat" cmpd="sng">
                    <a:solidFill>
                      <a:srgbClr val="FF0000"/>
                    </a:solidFill>
                    <a:prstDash val="solid"/>
                    <a:headEnd type="none" w="med" len="med"/>
                    <a:tailEnd type="none" w="med" len="med"/>
                  </a:ln>
                  <a:solidFill>
                    <a:srgbClr val="FF0000"/>
                  </a:solidFill>
                  <a:latin typeface="华文楷体" panose="02010600040101010101" pitchFamily="2" charset="-122"/>
                  <a:ea typeface="华文楷体" panose="02010600040101010101" pitchFamily="2" charset="-122"/>
                  <a:cs typeface="+mn-ea"/>
                </a:rPr>
                <a:t>光</a:t>
              </a:r>
              <a:endParaRPr lang="zh-CN" altLang="en-US" sz="3600" noProof="1">
                <a:ln w="9525" cap="flat" cmpd="sng">
                  <a:solidFill>
                    <a:srgbClr val="FF0000"/>
                  </a:solidFill>
                  <a:prstDash val="solid"/>
                  <a:headEnd type="none" w="med" len="med"/>
                  <a:tailEnd type="none" w="med" len="med"/>
                </a:ln>
                <a:solidFill>
                  <a:srgbClr val="FF0000"/>
                </a:solidFill>
                <a:latin typeface="华文楷体" panose="02010600040101010101" pitchFamily="2" charset="-122"/>
                <a:ea typeface="华文楷体" panose="02010600040101010101" pitchFamily="2" charset="-122"/>
              </a:endParaRPr>
            </a:p>
            <a:p>
              <a:pPr algn="ctr"/>
              <a:r>
                <a:rPr lang="zh-CN" altLang="en-US" sz="3600" noProof="1">
                  <a:ln w="9525" cap="flat" cmpd="sng">
                    <a:solidFill>
                      <a:srgbClr val="FF0000"/>
                    </a:solidFill>
                    <a:prstDash val="solid"/>
                    <a:headEnd type="none" w="med" len="med"/>
                    <a:tailEnd type="none" w="med" len="med"/>
                  </a:ln>
                  <a:solidFill>
                    <a:srgbClr val="FF0000"/>
                  </a:solidFill>
                  <a:latin typeface="华文楷体" panose="02010600040101010101" pitchFamily="2" charset="-122"/>
                  <a:ea typeface="华文楷体" panose="02010600040101010101" pitchFamily="2" charset="-122"/>
                  <a:cs typeface="+mn-ea"/>
                </a:rPr>
                <a:t>屏</a:t>
              </a:r>
              <a:endParaRPr lang="zh-CN" altLang="en-US" sz="3600" noProof="1">
                <a:ln w="9525" cap="flat" cmpd="sng">
                  <a:solidFill>
                    <a:srgbClr val="FF0000"/>
                  </a:solidFill>
                  <a:prstDash val="solid"/>
                  <a:headEnd type="none" w="med" len="med"/>
                  <a:tailEnd type="none" w="med" len="med"/>
                </a:ln>
                <a:solidFill>
                  <a:srgbClr val="FF0000"/>
                </a:solidFill>
                <a:latin typeface="华文楷体" panose="02010600040101010101" pitchFamily="2" charset="-122"/>
                <a:ea typeface="华文楷体" panose="02010600040101010101" pitchFamily="2" charset="-122"/>
              </a:endParaRPr>
            </a:p>
          </p:txBody>
        </p:sp>
        <p:sp>
          <p:nvSpPr>
            <p:cNvPr id="67892" name="矩形 67891"/>
            <p:cNvSpPr/>
            <p:nvPr/>
          </p:nvSpPr>
          <p:spPr>
            <a:xfrm>
              <a:off x="3334" y="1026"/>
              <a:ext cx="576" cy="144"/>
            </a:xfrm>
            <a:prstGeom prst="rect">
              <a:avLst/>
            </a:prstGeom>
          </p:spPr>
          <p:txBody>
            <a:bodyPr wrap="none" fromWordArt="1">
              <a:prstTxWarp prst="textDeflate">
                <a:avLst>
                  <a:gd name="adj" fmla="val 0"/>
                </a:avLst>
              </a:prstTxWarp>
              <a:normAutofit fontScale="57500" lnSpcReduction="10000"/>
              <a:scene3d>
                <a:camera prst="orthographicFront"/>
                <a:lightRig rig="soft" dir="t">
                  <a:rot lat="0" lon="0" rev="15600000"/>
                </a:lightRig>
              </a:scene3d>
              <a:sp3d extrusionH="57150" prstMaterial="softEdge">
                <a:bevelT w="25400" h="38100"/>
              </a:sp3d>
            </a:bodyPr>
            <a:lstStyle/>
            <a:p>
              <a:pPr algn="ctr"/>
              <a:r>
                <a:rPr lang="zh-CN" altLang="en-US" sz="1800" noProof="1">
                  <a:solidFill>
                    <a:schemeClr val="accent4"/>
                  </a:solidFill>
                  <a:latin typeface="楷体_GB2312" pitchFamily="49" charset="-122"/>
                  <a:ea typeface="楷体_GB2312" pitchFamily="49" charset="-122"/>
                  <a:cs typeface="+mn-ea"/>
                </a:rPr>
                <a:t>加速聚焦</a:t>
              </a:r>
              <a:endParaRPr lang="zh-CN" altLang="en-US" sz="1800" noProof="1">
                <a:solidFill>
                  <a:schemeClr val="accent4"/>
                </a:solidFill>
                <a:latin typeface="楷体_GB2312" pitchFamily="49" charset="-122"/>
                <a:ea typeface="楷体_GB2312" pitchFamily="49" charset="-122"/>
              </a:endParaRPr>
            </a:p>
          </p:txBody>
        </p:sp>
        <p:sp>
          <p:nvSpPr>
            <p:cNvPr id="41100" name="直接连接符 67892"/>
            <p:cNvSpPr>
              <a:spLocks noChangeShapeType="1"/>
            </p:cNvSpPr>
            <p:nvPr/>
          </p:nvSpPr>
          <p:spPr bwMode="auto">
            <a:xfrm>
              <a:off x="4241" y="1752"/>
              <a:ext cx="0" cy="10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101" name="直接连接符 67893"/>
            <p:cNvSpPr>
              <a:spLocks noChangeShapeType="1"/>
            </p:cNvSpPr>
            <p:nvPr/>
          </p:nvSpPr>
          <p:spPr bwMode="auto">
            <a:xfrm>
              <a:off x="4513" y="1294"/>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102" name="直接连接符 67894"/>
            <p:cNvSpPr>
              <a:spLocks noChangeShapeType="1"/>
            </p:cNvSpPr>
            <p:nvPr/>
          </p:nvSpPr>
          <p:spPr bwMode="auto">
            <a:xfrm>
              <a:off x="4649" y="1298"/>
              <a:ext cx="0" cy="167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103" name="直接连接符 67895"/>
            <p:cNvSpPr>
              <a:spLocks noChangeShapeType="1"/>
            </p:cNvSpPr>
            <p:nvPr/>
          </p:nvSpPr>
          <p:spPr bwMode="auto">
            <a:xfrm flipV="1">
              <a:off x="3606" y="1661"/>
              <a:ext cx="0" cy="68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41104" name="组合 67896"/>
            <p:cNvGrpSpPr/>
            <p:nvPr/>
          </p:nvGrpSpPr>
          <p:grpSpPr bwMode="auto">
            <a:xfrm>
              <a:off x="2699" y="845"/>
              <a:ext cx="725" cy="182"/>
              <a:chOff x="1202" y="890"/>
              <a:chExt cx="771" cy="227"/>
            </a:xfrm>
          </p:grpSpPr>
          <p:sp>
            <p:nvSpPr>
              <p:cNvPr id="41105" name="矩形 67897"/>
              <p:cNvSpPr>
                <a:spLocks noChangeArrowheads="1"/>
              </p:cNvSpPr>
              <p:nvPr/>
            </p:nvSpPr>
            <p:spPr bwMode="auto">
              <a:xfrm>
                <a:off x="1202" y="890"/>
                <a:ext cx="771" cy="227"/>
              </a:xfrm>
              <a:prstGeom prst="rect">
                <a:avLst/>
              </a:prstGeom>
              <a:solidFill>
                <a:srgbClr val="CCFFCC"/>
              </a:solidFill>
              <a:ln w="9525">
                <a:solidFill>
                  <a:schemeClr val="accent1"/>
                </a:solidFill>
                <a:miter lim="800000"/>
              </a:ln>
            </p:spPr>
            <p:txBody>
              <a:bodyPr/>
              <a:lstStyle/>
              <a:p>
                <a:endParaRPr lang="zh-CN" altLang="en-US"/>
              </a:p>
            </p:txBody>
          </p:sp>
          <p:sp>
            <p:nvSpPr>
              <p:cNvPr id="15506" name="矩形 67898"/>
              <p:cNvSpPr>
                <a:spLocks noChangeArrowheads="1" noChangeShapeType="1" noTextEdit="1"/>
              </p:cNvSpPr>
              <p:nvPr/>
            </p:nvSpPr>
            <p:spPr bwMode="auto">
              <a:xfrm>
                <a:off x="1245" y="927"/>
                <a:ext cx="459" cy="180"/>
              </a:xfrm>
              <a:prstGeom prst="rect">
                <a:avLst/>
              </a:prstGeom>
            </p:spPr>
            <p:txBody>
              <a:bodyPr wrap="none" fromWordArt="1">
                <a:prstTxWarp prst="textDeflate">
                  <a:avLst>
                    <a:gd name="adj" fmla="val 0"/>
                  </a:avLst>
                </a:prstTxWarp>
              </a:bodyPr>
              <a:lstStyle/>
              <a:p>
                <a:pPr algn="ctr"/>
                <a:r>
                  <a:rPr lang="zh-CN" altLang="en-US" sz="1800" kern="10">
                    <a:ln w="9525">
                      <a:solidFill>
                        <a:srgbClr val="000000"/>
                      </a:solidFill>
                      <a:round/>
                    </a:ln>
                    <a:solidFill>
                      <a:srgbClr val="FF3300"/>
                    </a:solidFill>
                    <a:latin typeface="楷体_GB2312"/>
                  </a:rPr>
                  <a:t>示波管</a:t>
                </a:r>
                <a:endParaRPr lang="zh-CN" altLang="en-US" sz="1800" kern="10">
                  <a:ln w="9525">
                    <a:solidFill>
                      <a:srgbClr val="000000"/>
                    </a:solidFill>
                    <a:round/>
                  </a:ln>
                  <a:solidFill>
                    <a:srgbClr val="FF3300"/>
                  </a:solidFill>
                  <a:latin typeface="楷体_GB2312"/>
                </a:endParaRPr>
              </a:p>
            </p:txBody>
          </p:sp>
        </p:grpSp>
        <p:sp>
          <p:nvSpPr>
            <p:cNvPr id="41107" name="直接连接符 67899"/>
            <p:cNvSpPr>
              <a:spLocks noChangeShapeType="1"/>
            </p:cNvSpPr>
            <p:nvPr/>
          </p:nvSpPr>
          <p:spPr bwMode="auto">
            <a:xfrm>
              <a:off x="3515" y="2840"/>
              <a:ext cx="136"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108" name="直接连接符 67900"/>
            <p:cNvSpPr>
              <a:spLocks noChangeShapeType="1"/>
            </p:cNvSpPr>
            <p:nvPr/>
          </p:nvSpPr>
          <p:spPr bwMode="auto">
            <a:xfrm>
              <a:off x="3651" y="2976"/>
              <a:ext cx="136"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109" name="直接连接符 67901"/>
            <p:cNvSpPr>
              <a:spLocks noChangeShapeType="1"/>
            </p:cNvSpPr>
            <p:nvPr/>
          </p:nvSpPr>
          <p:spPr bwMode="auto">
            <a:xfrm flipV="1">
              <a:off x="3606" y="1979"/>
              <a:ext cx="0" cy="18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110" name="直接连接符 67902"/>
            <p:cNvSpPr>
              <a:spLocks noChangeShapeType="1"/>
            </p:cNvSpPr>
            <p:nvPr/>
          </p:nvSpPr>
          <p:spPr bwMode="auto">
            <a:xfrm flipV="1">
              <a:off x="4241" y="2024"/>
              <a:ext cx="0" cy="18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111" name="直接连接符 67903"/>
            <p:cNvSpPr>
              <a:spLocks noChangeShapeType="1"/>
            </p:cNvSpPr>
            <p:nvPr/>
          </p:nvSpPr>
          <p:spPr bwMode="auto">
            <a:xfrm flipV="1">
              <a:off x="4649" y="2069"/>
              <a:ext cx="0" cy="18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7905" name="组合 67904"/>
          <p:cNvGrpSpPr/>
          <p:nvPr/>
        </p:nvGrpSpPr>
        <p:grpSpPr bwMode="auto">
          <a:xfrm>
            <a:off x="7451725" y="4724400"/>
            <a:ext cx="936625" cy="865188"/>
            <a:chOff x="4694" y="2704"/>
            <a:chExt cx="590" cy="545"/>
          </a:xfrm>
        </p:grpSpPr>
        <p:sp>
          <p:nvSpPr>
            <p:cNvPr id="41113" name="矩形 67905"/>
            <p:cNvSpPr>
              <a:spLocks noChangeArrowheads="1"/>
            </p:cNvSpPr>
            <p:nvPr/>
          </p:nvSpPr>
          <p:spPr bwMode="auto">
            <a:xfrm>
              <a:off x="4694" y="2704"/>
              <a:ext cx="590" cy="545"/>
            </a:xfrm>
            <a:prstGeom prst="rect">
              <a:avLst/>
            </a:prstGeom>
            <a:solidFill>
              <a:srgbClr val="CCFFCC"/>
            </a:solidFill>
            <a:ln w="9525">
              <a:solidFill>
                <a:srgbClr val="800000"/>
              </a:solidFill>
              <a:prstDash val="dash"/>
              <a:miter lim="800000"/>
            </a:ln>
          </p:spPr>
          <p:txBody>
            <a:bodyPr/>
            <a:lstStyle/>
            <a:p>
              <a:endParaRPr lang="zh-CN" altLang="en-US"/>
            </a:p>
          </p:txBody>
        </p:sp>
        <p:sp>
          <p:nvSpPr>
            <p:cNvPr id="15514" name="矩形 67906"/>
            <p:cNvSpPr>
              <a:spLocks noChangeArrowheads="1" noChangeShapeType="1" noTextEdit="1"/>
            </p:cNvSpPr>
            <p:nvPr/>
          </p:nvSpPr>
          <p:spPr bwMode="auto">
            <a:xfrm>
              <a:off x="4785" y="2841"/>
              <a:ext cx="456" cy="222"/>
            </a:xfrm>
            <a:prstGeom prst="rect">
              <a:avLst/>
            </a:prstGeom>
          </p:spPr>
          <p:txBody>
            <a:bodyPr wrap="none" fromWordArt="1">
              <a:prstTxWarp prst="textDeflate">
                <a:avLst>
                  <a:gd name="adj" fmla="val 0"/>
                </a:avLst>
              </a:prstTxWarp>
            </a:bodyPr>
            <a:lstStyle/>
            <a:p>
              <a:pPr algn="ctr"/>
              <a:r>
                <a:rPr lang="zh-CN" altLang="en-US" sz="2800" kern="10">
                  <a:ln w="9525">
                    <a:solidFill>
                      <a:srgbClr val="000000"/>
                    </a:solidFill>
                    <a:round/>
                  </a:ln>
                  <a:solidFill>
                    <a:srgbClr val="000000"/>
                  </a:solidFill>
                  <a:latin typeface="楷体_GB2312"/>
                </a:rPr>
                <a:t>电源</a:t>
              </a:r>
              <a:endParaRPr lang="zh-CN" altLang="en-US" sz="2800" kern="10">
                <a:ln w="9525">
                  <a:solidFill>
                    <a:srgbClr val="000000"/>
                  </a:solidFill>
                  <a:round/>
                </a:ln>
                <a:solidFill>
                  <a:srgbClr val="000000"/>
                </a:solidFill>
                <a:latin typeface="楷体_GB2312"/>
              </a:endParaRPr>
            </a:p>
          </p:txBody>
        </p:sp>
      </p:grpSp>
      <p:sp>
        <p:nvSpPr>
          <p:cNvPr id="67908" name="圆角矩形 67907"/>
          <p:cNvSpPr>
            <a:spLocks noChangeArrowheads="1"/>
          </p:cNvSpPr>
          <p:nvPr/>
        </p:nvSpPr>
        <p:spPr bwMode="auto">
          <a:xfrm>
            <a:off x="395288" y="333375"/>
            <a:ext cx="2232025" cy="504825"/>
          </a:xfrm>
          <a:prstGeom prst="roundRect">
            <a:avLst>
              <a:gd name="adj" fmla="val 16667"/>
            </a:avLst>
          </a:prstGeom>
          <a:solidFill>
            <a:srgbClr val="CCFFCC"/>
          </a:solidFill>
          <a:ln w="9525">
            <a:solidFill>
              <a:schemeClr val="tx1"/>
            </a:solidFill>
            <a:round/>
          </a:ln>
        </p:spPr>
        <p:txBody>
          <a:bodyPr/>
          <a:lstStyle/>
          <a:p>
            <a:endParaRPr lang="zh-CN" altLang="en-US"/>
          </a:p>
        </p:txBody>
      </p:sp>
      <p:sp>
        <p:nvSpPr>
          <p:cNvPr id="67909" name="文本框 67908"/>
          <p:cNvSpPr txBox="1">
            <a:spLocks noChangeArrowheads="1"/>
          </p:cNvSpPr>
          <p:nvPr/>
        </p:nvSpPr>
        <p:spPr bwMode="auto">
          <a:xfrm>
            <a:off x="395288" y="333375"/>
            <a:ext cx="2303462" cy="522288"/>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Clr>
                <a:schemeClr val="tx1"/>
              </a:buClr>
            </a:pPr>
            <a:r>
              <a:rPr lang="zh-CN" altLang="en-US" sz="2800" dirty="0">
                <a:solidFill>
                  <a:srgbClr val="993300"/>
                </a:solidFill>
                <a:latin typeface="楷体_GB2312" pitchFamily="49" charset="-122"/>
                <a:ea typeface="楷体_GB2312" pitchFamily="49" charset="-122"/>
              </a:rPr>
              <a:t>1. 基本组成</a:t>
            </a:r>
            <a:endParaRPr lang="zh-CN" altLang="en-US" sz="2800" dirty="0">
              <a:solidFill>
                <a:srgbClr val="993300"/>
              </a:solidFill>
              <a:latin typeface="楷体_GB2312" pitchFamily="49" charset="-122"/>
              <a:ea typeface="楷体_GB2312" pitchFamily="49" charset="-122"/>
            </a:endParaRPr>
          </a:p>
        </p:txBody>
      </p:sp>
      <p:sp>
        <p:nvSpPr>
          <p:cNvPr id="67910" name="文本框 67909"/>
          <p:cNvSpPr txBox="1">
            <a:spLocks noChangeArrowheads="1"/>
          </p:cNvSpPr>
          <p:nvPr/>
        </p:nvSpPr>
        <p:spPr bwMode="auto">
          <a:xfrm>
            <a:off x="611188" y="5661025"/>
            <a:ext cx="7718780"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20000"/>
              </a:lnSpc>
            </a:pPr>
            <a:r>
              <a:rPr lang="zh-CN" altLang="en-US" sz="2400" dirty="0" smtClean="0">
                <a:solidFill>
                  <a:schemeClr val="tx1">
                    <a:lumMod val="75000"/>
                    <a:lumOff val="25000"/>
                  </a:schemeClr>
                </a:solidFill>
                <a:ea typeface="楷体_GB2312" pitchFamily="49" charset="-122"/>
              </a:rPr>
              <a:t>各类示波器都有</a:t>
            </a:r>
            <a:r>
              <a:rPr lang="zh-CN" altLang="en-US" sz="2400" dirty="0" smtClean="0">
                <a:solidFill>
                  <a:srgbClr val="FF0000"/>
                </a:solidFill>
                <a:ea typeface="楷体_GB2312" pitchFamily="49" charset="-122"/>
              </a:rPr>
              <a:t>四</a:t>
            </a:r>
            <a:r>
              <a:rPr lang="zh-CN" altLang="en-US" sz="2400" dirty="0">
                <a:solidFill>
                  <a:srgbClr val="FF0000"/>
                </a:solidFill>
                <a:ea typeface="楷体_GB2312" pitchFamily="49" charset="-122"/>
              </a:rPr>
              <a:t>个基本</a:t>
            </a:r>
            <a:r>
              <a:rPr lang="zh-CN" altLang="en-US" sz="2400" dirty="0" smtClean="0">
                <a:solidFill>
                  <a:srgbClr val="FF0000"/>
                </a:solidFill>
                <a:ea typeface="楷体_GB2312" pitchFamily="49" charset="-122"/>
              </a:rPr>
              <a:t>组成部分：</a:t>
            </a:r>
            <a:endParaRPr lang="zh-CN" altLang="en-US" sz="2400" dirty="0">
              <a:solidFill>
                <a:schemeClr val="accent2"/>
              </a:solidFill>
              <a:ea typeface="楷体_GB2312" pitchFamily="49" charset="-122"/>
            </a:endParaRPr>
          </a:p>
          <a:p>
            <a:pPr>
              <a:lnSpc>
                <a:spcPct val="120000"/>
              </a:lnSpc>
            </a:pPr>
            <a:r>
              <a:rPr lang="zh-CN" altLang="en-US" sz="2400" dirty="0">
                <a:solidFill>
                  <a:schemeClr val="accent2"/>
                </a:solidFill>
                <a:ea typeface="楷体_GB2312" pitchFamily="49" charset="-122"/>
              </a:rPr>
              <a:t>       </a:t>
            </a:r>
            <a:r>
              <a:rPr lang="zh-CN" altLang="en-US" sz="2400" dirty="0">
                <a:ea typeface="楷体_GB2312" pitchFamily="49" charset="-122"/>
                <a:sym typeface="宋体" panose="02010600030101010101" pitchFamily="2" charset="-122"/>
              </a:rPr>
              <a:t>扫描与整步装置</a:t>
            </a:r>
            <a:r>
              <a:rPr lang="zh-CN" altLang="en-US" sz="2400" dirty="0">
                <a:solidFill>
                  <a:schemeClr val="tx1">
                    <a:lumMod val="75000"/>
                    <a:lumOff val="25000"/>
                  </a:schemeClr>
                </a:solidFill>
                <a:ea typeface="楷体_GB2312" pitchFamily="49" charset="-122"/>
                <a:sym typeface="宋体" panose="02010600030101010101" pitchFamily="2" charset="-122"/>
              </a:rPr>
              <a:t>、放大与衰减装置、</a:t>
            </a:r>
            <a:r>
              <a:rPr lang="zh-CN" altLang="en-US" sz="2400" dirty="0">
                <a:solidFill>
                  <a:schemeClr val="tx1">
                    <a:lumMod val="75000"/>
                    <a:lumOff val="25000"/>
                  </a:schemeClr>
                </a:solidFill>
                <a:ea typeface="楷体_GB2312" pitchFamily="49" charset="-122"/>
              </a:rPr>
              <a:t>示波管、电源</a:t>
            </a:r>
            <a:endParaRPr lang="zh-CN" altLang="en-US" sz="2400" dirty="0">
              <a:solidFill>
                <a:schemeClr val="tx1">
                  <a:lumMod val="75000"/>
                  <a:lumOff val="25000"/>
                </a:schemeClr>
              </a:solidFill>
              <a:ea typeface="楷体_GB2312" pitchFamily="49" charset="-122"/>
            </a:endParaRPr>
          </a:p>
        </p:txBody>
      </p:sp>
      <p:sp>
        <p:nvSpPr>
          <p:cNvPr id="67968" name="直接连接符 67967"/>
          <p:cNvSpPr>
            <a:spLocks noChangeShapeType="1"/>
          </p:cNvSpPr>
          <p:nvPr/>
        </p:nvSpPr>
        <p:spPr bwMode="auto">
          <a:xfrm>
            <a:off x="3708400" y="2133600"/>
            <a:ext cx="358775"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969" name="直接连接符 67968"/>
          <p:cNvSpPr>
            <a:spLocks noChangeShapeType="1"/>
          </p:cNvSpPr>
          <p:nvPr/>
        </p:nvSpPr>
        <p:spPr bwMode="auto">
          <a:xfrm>
            <a:off x="3708400" y="1916113"/>
            <a:ext cx="358775"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7970" name="直接连接符 67969"/>
          <p:cNvSpPr>
            <a:spLocks noChangeShapeType="1"/>
          </p:cNvSpPr>
          <p:nvPr/>
        </p:nvSpPr>
        <p:spPr bwMode="auto">
          <a:xfrm>
            <a:off x="3059113" y="2565400"/>
            <a:ext cx="0" cy="2159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a:spLocks noChangeArrowheads="1"/>
          </p:cNvSpPr>
          <p:nvPr/>
        </p:nvSpPr>
        <p:spPr bwMode="auto">
          <a:xfrm>
            <a:off x="6373813" y="311150"/>
            <a:ext cx="2070100"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sz="4000" b="1">
                <a:solidFill>
                  <a:schemeClr val="tx1"/>
                </a:solidFill>
                <a:latin typeface="Arial" panose="020B0604020202020204" pitchFamily="34" charset="0"/>
                <a:ea typeface="宋体" panose="02010600030101010101" pitchFamily="2" charset="-122"/>
              </a:defRPr>
            </a:lvl1pPr>
            <a:lvl2pPr>
              <a:buFont typeface="Arial" panose="020B0604020202020204" pitchFamily="34" charset="0"/>
              <a:defRPr sz="4000" b="1">
                <a:solidFill>
                  <a:schemeClr val="tx1"/>
                </a:solidFill>
                <a:latin typeface="Arial" panose="020B0604020202020204" pitchFamily="34" charset="0"/>
                <a:ea typeface="宋体" panose="02010600030101010101" pitchFamily="2" charset="-122"/>
              </a:defRPr>
            </a:lvl2pPr>
            <a:lvl3pPr>
              <a:defRPr sz="4000" b="1">
                <a:solidFill>
                  <a:schemeClr val="tx1"/>
                </a:solidFill>
                <a:latin typeface="Arial" panose="020B0604020202020204" pitchFamily="34" charset="0"/>
                <a:ea typeface="宋体" panose="02010600030101010101" pitchFamily="2" charset="-122"/>
              </a:defRPr>
            </a:lvl3pPr>
            <a:lvl4pPr>
              <a:buFont typeface="Arial" panose="020B0604020202020204" pitchFamily="34" charset="0"/>
              <a:defRPr sz="4000" b="1">
                <a:solidFill>
                  <a:schemeClr val="tx1"/>
                </a:solidFill>
                <a:latin typeface="Arial" panose="020B0604020202020204" pitchFamily="34" charset="0"/>
                <a:ea typeface="宋体" panose="02010600030101010101" pitchFamily="2" charset="-122"/>
              </a:defRPr>
            </a:lvl4pPr>
            <a:lvl5pPr>
              <a:defRPr sz="4000" b="1">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sz="4000" b="1">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sz="4000" b="1">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sz="4000" b="1">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sz="4000" b="1">
                <a:solidFill>
                  <a:schemeClr val="tx1"/>
                </a:solidFill>
                <a:latin typeface="Arial" panose="020B0604020202020204" pitchFamily="34" charset="0"/>
                <a:ea typeface="宋体" panose="02010600030101010101" pitchFamily="2" charset="-122"/>
              </a:defRPr>
            </a:lvl9pPr>
          </a:lstStyle>
          <a:p>
            <a:pPr>
              <a:lnSpc>
                <a:spcPct val="110000"/>
              </a:lnSpc>
              <a:buFont typeface="Wingdings" panose="05000000000000000000" pitchFamily="2" charset="2"/>
              <a:buChar char="ü"/>
            </a:pPr>
            <a:r>
              <a:rPr lang="zh-CN" altLang="en-US" sz="2800">
                <a:solidFill>
                  <a:srgbClr val="C00000"/>
                </a:solidFill>
              </a:rPr>
              <a:t>辉度调节</a:t>
            </a:r>
            <a:endParaRPr lang="zh-CN" altLang="en-US" sz="2800">
              <a:solidFill>
                <a:srgbClr val="C00000"/>
              </a:solidFill>
            </a:endParaRPr>
          </a:p>
          <a:p>
            <a:pPr>
              <a:lnSpc>
                <a:spcPct val="110000"/>
              </a:lnSpc>
              <a:buFont typeface="Wingdings" panose="05000000000000000000" pitchFamily="2" charset="2"/>
              <a:buChar char="ü"/>
            </a:pPr>
            <a:r>
              <a:rPr lang="zh-CN" altLang="en-US" sz="2800">
                <a:solidFill>
                  <a:srgbClr val="C00000"/>
                </a:solidFill>
              </a:rPr>
              <a:t>聚焦调节</a:t>
            </a:r>
            <a:endParaRPr lang="zh-CN" altLang="en-US" sz="2800">
              <a:solidFill>
                <a:srgbClr val="C00000"/>
              </a:solidFill>
            </a:endParaRPr>
          </a:p>
        </p:txBody>
      </p:sp>
      <p:pic>
        <p:nvPicPr>
          <p:cNvPr id="55297" name="图片 4" descr="IMG_20160509_172017"/>
          <p:cNvPicPr>
            <a:picLocks noChangeAspect="1" noChangeArrowheads="1"/>
          </p:cNvPicPr>
          <p:nvPr/>
        </p:nvPicPr>
        <p:blipFill>
          <a:blip r:embed="rId1">
            <a:extLst>
              <a:ext uri="{28A0092B-C50C-407E-A947-70E740481C1C}">
                <a14:useLocalDpi xmlns:a14="http://schemas.microsoft.com/office/drawing/2010/main" val="0"/>
              </a:ext>
            </a:extLst>
          </a:blip>
          <a:srcRect l="7016" t="34241" r="43178" b="12904"/>
          <a:stretch>
            <a:fillRect/>
          </a:stretch>
        </p:blipFill>
        <p:spPr bwMode="auto">
          <a:xfrm>
            <a:off x="3921125" y="383540"/>
            <a:ext cx="1972310" cy="236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4" descr="IMG_20160509_172017"/>
          <p:cNvPicPr>
            <a:picLocks noChangeAspect="1" noChangeArrowheads="1"/>
          </p:cNvPicPr>
          <p:nvPr/>
        </p:nvPicPr>
        <p:blipFill>
          <a:blip r:embed="rId1">
            <a:extLst>
              <a:ext uri="{28A0092B-C50C-407E-A947-70E740481C1C}">
                <a14:useLocalDpi xmlns:a14="http://schemas.microsoft.com/office/drawing/2010/main" val="0"/>
              </a:ext>
            </a:extLst>
          </a:blip>
          <a:srcRect l="53907" t="33399" b="12904"/>
          <a:stretch>
            <a:fillRect/>
          </a:stretch>
        </p:blipFill>
        <p:spPr bwMode="auto">
          <a:xfrm>
            <a:off x="5367655" y="2310130"/>
            <a:ext cx="2167890" cy="2858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2"/>
          <a:stretch>
            <a:fillRect/>
          </a:stretch>
        </p:blipFill>
        <p:spPr>
          <a:xfrm>
            <a:off x="4491990" y="4221480"/>
            <a:ext cx="3552825" cy="2037715"/>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7754"/>
                                        </p:tgtEl>
                                        <p:attrNameLst>
                                          <p:attrName>style.visibility</p:attrName>
                                        </p:attrNameLst>
                                      </p:cBhvr>
                                      <p:to>
                                        <p:strVal val="visible"/>
                                      </p:to>
                                    </p:set>
                                    <p:animEffect transition="in" filter="blinds(horizontal)">
                                      <p:cBhvr>
                                        <p:cTn id="7" dur="500"/>
                                        <p:tgtEl>
                                          <p:spTgt spid="6775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7970"/>
                                        </p:tgtEl>
                                        <p:attrNameLst>
                                          <p:attrName>style.visibility</p:attrName>
                                        </p:attrNameLst>
                                      </p:cBhvr>
                                      <p:to>
                                        <p:strVal val="visible"/>
                                      </p:to>
                                    </p:set>
                                    <p:animEffect transition="in" filter="blinds(horizontal)">
                                      <p:cBhvr>
                                        <p:cTn id="10" dur="500"/>
                                        <p:tgtEl>
                                          <p:spTgt spid="6797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7968"/>
                                        </p:tgtEl>
                                        <p:attrNameLst>
                                          <p:attrName>style.visibility</p:attrName>
                                        </p:attrNameLst>
                                      </p:cBhvr>
                                      <p:to>
                                        <p:strVal val="visible"/>
                                      </p:to>
                                    </p:set>
                                    <p:animEffect transition="in" filter="blinds(horizontal)">
                                      <p:cBhvr>
                                        <p:cTn id="13" dur="500"/>
                                        <p:tgtEl>
                                          <p:spTgt spid="6796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7969"/>
                                        </p:tgtEl>
                                        <p:attrNameLst>
                                          <p:attrName>style.visibility</p:attrName>
                                        </p:attrNameLst>
                                      </p:cBhvr>
                                      <p:to>
                                        <p:strVal val="visible"/>
                                      </p:to>
                                    </p:set>
                                    <p:animEffect transition="in" filter="blinds(horizontal)">
                                      <p:cBhvr>
                                        <p:cTn id="16" dur="500"/>
                                        <p:tgtEl>
                                          <p:spTgt spid="6796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529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xit" presetSubtype="4" fill="hold" nodeType="clickEffect">
                                  <p:stCondLst>
                                    <p:cond delay="0"/>
                                  </p:stCondLst>
                                  <p:childTnLst>
                                    <p:animEffect transition="out" filter="wipe(down)">
                                      <p:cBhvr>
                                        <p:cTn id="24" dur="500"/>
                                        <p:tgtEl>
                                          <p:spTgt spid="55297"/>
                                        </p:tgtEl>
                                      </p:cBhvr>
                                    </p:animEffect>
                                    <p:set>
                                      <p:cBhvr>
                                        <p:cTn id="25" dur="1" fill="hold">
                                          <p:stCondLst>
                                            <p:cond delay="499"/>
                                          </p:stCondLst>
                                        </p:cTn>
                                        <p:tgtEl>
                                          <p:spTgt spid="5529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nodeType="clickEffect">
                                  <p:stCondLst>
                                    <p:cond delay="0"/>
                                  </p:stCondLst>
                                  <p:childTnLst>
                                    <p:set>
                                      <p:cBhvr>
                                        <p:cTn id="29" dur="1" fill="hold">
                                          <p:stCondLst>
                                            <p:cond delay="0"/>
                                          </p:stCondLst>
                                        </p:cTn>
                                        <p:tgtEl>
                                          <p:spTgt spid="67790"/>
                                        </p:tgtEl>
                                        <p:attrNameLst>
                                          <p:attrName>style.visibility</p:attrName>
                                        </p:attrNameLst>
                                      </p:cBhvr>
                                      <p:to>
                                        <p:strVal val="visible"/>
                                      </p:to>
                                    </p:set>
                                    <p:animEffect transition="in" filter="slide(fromBottom)">
                                      <p:cBhvr>
                                        <p:cTn id="30" dur="500"/>
                                        <p:tgtEl>
                                          <p:spTgt spid="6779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xit" presetSubtype="4" fill="hold" nodeType="clickEffect">
                                  <p:stCondLst>
                                    <p:cond delay="0"/>
                                  </p:stCondLst>
                                  <p:childTnLst>
                                    <p:animEffect transition="out" filter="wipe(down)">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nodeType="clickEffect">
                                  <p:stCondLst>
                                    <p:cond delay="0"/>
                                  </p:stCondLst>
                                  <p:childTnLst>
                                    <p:set>
                                      <p:cBhvr>
                                        <p:cTn id="43" dur="1" fill="hold">
                                          <p:stCondLst>
                                            <p:cond delay="0"/>
                                          </p:stCondLst>
                                        </p:cTn>
                                        <p:tgtEl>
                                          <p:spTgt spid="67848"/>
                                        </p:tgtEl>
                                        <p:attrNameLst>
                                          <p:attrName>style.visibility</p:attrName>
                                        </p:attrNameLst>
                                      </p:cBhvr>
                                      <p:to>
                                        <p:strVal val="visible"/>
                                      </p:to>
                                    </p:set>
                                    <p:anim calcmode="lin" valueType="num">
                                      <p:cBhvr>
                                        <p:cTn id="44" dur="500" fill="hold"/>
                                        <p:tgtEl>
                                          <p:spTgt spid="67848"/>
                                        </p:tgtEl>
                                        <p:attrNameLst>
                                          <p:attrName>ppt_x</p:attrName>
                                        </p:attrNameLst>
                                      </p:cBhvr>
                                      <p:tavLst>
                                        <p:tav tm="0">
                                          <p:val>
                                            <p:strVal val="1+#ppt_w/2"/>
                                          </p:val>
                                        </p:tav>
                                        <p:tav tm="100000">
                                          <p:val>
                                            <p:strVal val="#ppt_x"/>
                                          </p:val>
                                        </p:tav>
                                      </p:tavLst>
                                    </p:anim>
                                    <p:anim calcmode="lin" valueType="num">
                                      <p:cBhvr>
                                        <p:cTn id="45" dur="500" fill="hold"/>
                                        <p:tgtEl>
                                          <p:spTgt spid="67848"/>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blinds(horizontal)">
                                      <p:cBhvr>
                                        <p:cTn id="54" dur="500"/>
                                        <p:tgtEl>
                                          <p:spTgt spid="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xit" presetSubtype="4" fill="hold" nodeType="clickEffect">
                                  <p:stCondLst>
                                    <p:cond delay="0"/>
                                  </p:stCondLst>
                                  <p:childTnLst>
                                    <p:animEffect transition="out" filter="wipe(down)">
                                      <p:cBhvr>
                                        <p:cTn id="58" dur="500"/>
                                        <p:tgtEl>
                                          <p:spTgt spid="6"/>
                                        </p:tgtEl>
                                      </p:cBhvr>
                                    </p:animEffect>
                                    <p:set>
                                      <p:cBhvr>
                                        <p:cTn id="59" dur="1" fill="hold">
                                          <p:stCondLst>
                                            <p:cond delay="499"/>
                                          </p:stCondLst>
                                        </p:cTn>
                                        <p:tgtEl>
                                          <p:spTgt spid="6"/>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6790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79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910" grpId="0"/>
      <p:bldP spid="67968" grpId="0" animBg="1"/>
      <p:bldP spid="67969" grpId="0" animBg="1"/>
      <p:bldP spid="67970" grpId="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矩形 68615"/>
          <p:cNvSpPr>
            <a:spLocks noChangeArrowheads="1"/>
          </p:cNvSpPr>
          <p:nvPr/>
        </p:nvSpPr>
        <p:spPr bwMode="auto">
          <a:xfrm>
            <a:off x="1116013" y="2276475"/>
            <a:ext cx="4630737" cy="2160588"/>
          </a:xfrm>
          <a:prstGeom prst="rect">
            <a:avLst/>
          </a:prstGeom>
          <a:solidFill>
            <a:srgbClr val="CCECFF"/>
          </a:solidFill>
          <a:ln w="9525">
            <a:solidFill>
              <a:schemeClr val="tx1"/>
            </a:solidFill>
            <a:prstDash val="dash"/>
            <a:miter lim="800000"/>
          </a:ln>
        </p:spPr>
        <p:txBody>
          <a:bodyPr/>
          <a:lstStyle/>
          <a:p>
            <a:endParaRPr lang="zh-CN" altLang="en-US"/>
          </a:p>
        </p:txBody>
      </p:sp>
      <p:sp>
        <p:nvSpPr>
          <p:cNvPr id="17410" name="矩形 68616"/>
          <p:cNvSpPr>
            <a:spLocks noChangeArrowheads="1" noChangeShapeType="1" noTextEdit="1"/>
          </p:cNvSpPr>
          <p:nvPr/>
        </p:nvSpPr>
        <p:spPr bwMode="auto">
          <a:xfrm>
            <a:off x="1577975" y="3067050"/>
            <a:ext cx="685800" cy="228600"/>
          </a:xfrm>
          <a:prstGeom prst="rect">
            <a:avLst/>
          </a:prstGeom>
        </p:spPr>
        <p:txBody>
          <a:bodyPr wrap="none" fromWordArt="1">
            <a:prstTxWarp prst="textDeflate">
              <a:avLst>
                <a:gd name="adj" fmla="val 0"/>
              </a:avLst>
            </a:prstTxWarp>
          </a:bodyPr>
          <a:lstStyle/>
          <a:p>
            <a:pPr algn="ctr"/>
            <a:r>
              <a:rPr lang="zh-CN" altLang="en-US" sz="1800" kern="10">
                <a:ln w="9525">
                  <a:solidFill>
                    <a:srgbClr val="FF0000"/>
                  </a:solidFill>
                  <a:round/>
                </a:ln>
                <a:solidFill>
                  <a:srgbClr val="FF0000"/>
                </a:solidFill>
                <a:latin typeface="楷体_GB2312"/>
              </a:rPr>
              <a:t>电子枪</a:t>
            </a:r>
            <a:endParaRPr lang="zh-CN" altLang="en-US" sz="1800" kern="10">
              <a:ln w="9525">
                <a:solidFill>
                  <a:srgbClr val="FF0000"/>
                </a:solidFill>
                <a:round/>
              </a:ln>
              <a:solidFill>
                <a:srgbClr val="FF0000"/>
              </a:solidFill>
              <a:latin typeface="楷体_GB2312"/>
            </a:endParaRPr>
          </a:p>
        </p:txBody>
      </p:sp>
      <p:sp>
        <p:nvSpPr>
          <p:cNvPr id="43011" name="直接连接符 68617"/>
          <p:cNvSpPr>
            <a:spLocks noChangeShapeType="1"/>
          </p:cNvSpPr>
          <p:nvPr/>
        </p:nvSpPr>
        <p:spPr bwMode="auto">
          <a:xfrm>
            <a:off x="1506538" y="3030538"/>
            <a:ext cx="1624012" cy="158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12" name="任意多边形 68618"/>
          <p:cNvSpPr>
            <a:spLocks noChangeArrowheads="1"/>
          </p:cNvSpPr>
          <p:nvPr/>
        </p:nvSpPr>
        <p:spPr bwMode="auto">
          <a:xfrm>
            <a:off x="3125788" y="2640013"/>
            <a:ext cx="2438400" cy="396875"/>
          </a:xfrm>
          <a:custGeom>
            <a:avLst/>
            <a:gdLst>
              <a:gd name="T0" fmla="*/ 0 w 1361"/>
              <a:gd name="T1" fmla="*/ 317 h 332"/>
              <a:gd name="T2" fmla="*/ 91 w 1361"/>
              <a:gd name="T3" fmla="*/ 317 h 332"/>
              <a:gd name="T4" fmla="*/ 409 w 1361"/>
              <a:gd name="T5" fmla="*/ 226 h 332"/>
              <a:gd name="T6" fmla="*/ 817 w 1361"/>
              <a:gd name="T7" fmla="*/ 90 h 332"/>
              <a:gd name="T8" fmla="*/ 1361 w 1361"/>
              <a:gd name="T9" fmla="*/ 0 h 332"/>
            </a:gdLst>
            <a:ahLst/>
            <a:cxnLst>
              <a:cxn ang="0">
                <a:pos x="T0" y="T1"/>
              </a:cxn>
              <a:cxn ang="0">
                <a:pos x="T2" y="T3"/>
              </a:cxn>
              <a:cxn ang="0">
                <a:pos x="T4" y="T5"/>
              </a:cxn>
              <a:cxn ang="0">
                <a:pos x="T6" y="T7"/>
              </a:cxn>
              <a:cxn ang="0">
                <a:pos x="T8" y="T9"/>
              </a:cxn>
            </a:cxnLst>
            <a:rect l="0" t="0" r="r" b="b"/>
            <a:pathLst>
              <a:path w="1361" h="332">
                <a:moveTo>
                  <a:pt x="0" y="317"/>
                </a:moveTo>
                <a:cubicBezTo>
                  <a:pt x="11" y="324"/>
                  <a:pt x="23" y="332"/>
                  <a:pt x="91" y="317"/>
                </a:cubicBezTo>
                <a:cubicBezTo>
                  <a:pt x="159" y="302"/>
                  <a:pt x="288" y="264"/>
                  <a:pt x="409" y="226"/>
                </a:cubicBezTo>
                <a:cubicBezTo>
                  <a:pt x="530" y="188"/>
                  <a:pt x="658" y="128"/>
                  <a:pt x="817" y="90"/>
                </a:cubicBezTo>
                <a:cubicBezTo>
                  <a:pt x="976" y="52"/>
                  <a:pt x="1168" y="26"/>
                  <a:pt x="1361" y="0"/>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13" name="任意多边形 68619"/>
          <p:cNvSpPr>
            <a:spLocks noChangeArrowheads="1"/>
          </p:cNvSpPr>
          <p:nvPr/>
        </p:nvSpPr>
        <p:spPr bwMode="auto">
          <a:xfrm flipV="1">
            <a:off x="3149600" y="3756025"/>
            <a:ext cx="2436813" cy="396875"/>
          </a:xfrm>
          <a:custGeom>
            <a:avLst/>
            <a:gdLst>
              <a:gd name="T0" fmla="*/ 0 w 1361"/>
              <a:gd name="T1" fmla="*/ 317 h 332"/>
              <a:gd name="T2" fmla="*/ 91 w 1361"/>
              <a:gd name="T3" fmla="*/ 317 h 332"/>
              <a:gd name="T4" fmla="*/ 409 w 1361"/>
              <a:gd name="T5" fmla="*/ 226 h 332"/>
              <a:gd name="T6" fmla="*/ 817 w 1361"/>
              <a:gd name="T7" fmla="*/ 90 h 332"/>
              <a:gd name="T8" fmla="*/ 1361 w 1361"/>
              <a:gd name="T9" fmla="*/ 0 h 332"/>
            </a:gdLst>
            <a:ahLst/>
            <a:cxnLst>
              <a:cxn ang="0">
                <a:pos x="T0" y="T1"/>
              </a:cxn>
              <a:cxn ang="0">
                <a:pos x="T2" y="T3"/>
              </a:cxn>
              <a:cxn ang="0">
                <a:pos x="T4" y="T5"/>
              </a:cxn>
              <a:cxn ang="0">
                <a:pos x="T6" y="T7"/>
              </a:cxn>
              <a:cxn ang="0">
                <a:pos x="T8" y="T9"/>
              </a:cxn>
            </a:cxnLst>
            <a:rect l="0" t="0" r="r" b="b"/>
            <a:pathLst>
              <a:path w="1361" h="332">
                <a:moveTo>
                  <a:pt x="0" y="317"/>
                </a:moveTo>
                <a:cubicBezTo>
                  <a:pt x="11" y="324"/>
                  <a:pt x="23" y="332"/>
                  <a:pt x="91" y="317"/>
                </a:cubicBezTo>
                <a:cubicBezTo>
                  <a:pt x="159" y="302"/>
                  <a:pt x="288" y="264"/>
                  <a:pt x="409" y="226"/>
                </a:cubicBezTo>
                <a:cubicBezTo>
                  <a:pt x="530" y="188"/>
                  <a:pt x="658" y="128"/>
                  <a:pt x="817" y="90"/>
                </a:cubicBezTo>
                <a:cubicBezTo>
                  <a:pt x="976" y="52"/>
                  <a:pt x="1168" y="26"/>
                  <a:pt x="1361" y="0"/>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14" name="直接连接符 68620"/>
          <p:cNvSpPr>
            <a:spLocks noChangeShapeType="1"/>
          </p:cNvSpPr>
          <p:nvPr/>
        </p:nvSpPr>
        <p:spPr bwMode="auto">
          <a:xfrm>
            <a:off x="1520825" y="3756025"/>
            <a:ext cx="1624013" cy="15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15" name="直接连接符 68621"/>
          <p:cNvSpPr>
            <a:spLocks noChangeShapeType="1"/>
          </p:cNvSpPr>
          <p:nvPr/>
        </p:nvSpPr>
        <p:spPr bwMode="auto">
          <a:xfrm>
            <a:off x="1520825" y="3011488"/>
            <a:ext cx="1588" cy="74453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16" name="直接连接符 68622"/>
          <p:cNvSpPr>
            <a:spLocks noChangeShapeType="1"/>
          </p:cNvSpPr>
          <p:nvPr/>
        </p:nvSpPr>
        <p:spPr bwMode="auto">
          <a:xfrm>
            <a:off x="5583238" y="2640013"/>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17" name="直接连接符 68623"/>
          <p:cNvSpPr>
            <a:spLocks noChangeShapeType="1"/>
          </p:cNvSpPr>
          <p:nvPr/>
        </p:nvSpPr>
        <p:spPr bwMode="auto">
          <a:xfrm>
            <a:off x="5583238" y="2622550"/>
            <a:ext cx="82550" cy="7461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18" name="直接连接符 68624"/>
          <p:cNvSpPr>
            <a:spLocks noChangeShapeType="1"/>
          </p:cNvSpPr>
          <p:nvPr/>
        </p:nvSpPr>
        <p:spPr bwMode="auto">
          <a:xfrm flipV="1">
            <a:off x="5583238" y="4070350"/>
            <a:ext cx="82550" cy="7302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19" name="直接连接符 68625"/>
          <p:cNvSpPr>
            <a:spLocks noChangeShapeType="1"/>
          </p:cNvSpPr>
          <p:nvPr/>
        </p:nvSpPr>
        <p:spPr bwMode="auto">
          <a:xfrm>
            <a:off x="5665788" y="2676525"/>
            <a:ext cx="1587" cy="1411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20" name="直接连接符 68626"/>
          <p:cNvSpPr>
            <a:spLocks noChangeShapeType="1"/>
          </p:cNvSpPr>
          <p:nvPr/>
        </p:nvSpPr>
        <p:spPr bwMode="auto">
          <a:xfrm flipH="1">
            <a:off x="5580063" y="2616200"/>
            <a:ext cx="6350" cy="153352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21" name="直接连接符 68627"/>
          <p:cNvSpPr>
            <a:spLocks noChangeShapeType="1"/>
          </p:cNvSpPr>
          <p:nvPr/>
        </p:nvSpPr>
        <p:spPr bwMode="auto">
          <a:xfrm flipV="1">
            <a:off x="1277938" y="3292475"/>
            <a:ext cx="649287" cy="158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22" name="直接连接符 68628"/>
          <p:cNvSpPr>
            <a:spLocks noChangeShapeType="1"/>
          </p:cNvSpPr>
          <p:nvPr/>
        </p:nvSpPr>
        <p:spPr bwMode="auto">
          <a:xfrm flipV="1">
            <a:off x="1277938" y="3514725"/>
            <a:ext cx="649287" cy="190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23" name="任意多边形 68629"/>
          <p:cNvSpPr>
            <a:spLocks noChangeArrowheads="1"/>
          </p:cNvSpPr>
          <p:nvPr/>
        </p:nvSpPr>
        <p:spPr bwMode="auto">
          <a:xfrm rot="5400000">
            <a:off x="1816101" y="3321050"/>
            <a:ext cx="222250" cy="161925"/>
          </a:xfrm>
          <a:custGeom>
            <a:avLst/>
            <a:gdLst>
              <a:gd name="T0" fmla="*/ 0 w 272"/>
              <a:gd name="T1" fmla="*/ 136 h 272"/>
              <a:gd name="T2" fmla="*/ 46 w 272"/>
              <a:gd name="T3" fmla="*/ 0 h 272"/>
              <a:gd name="T4" fmla="*/ 91 w 272"/>
              <a:gd name="T5" fmla="*/ 136 h 272"/>
              <a:gd name="T6" fmla="*/ 136 w 272"/>
              <a:gd name="T7" fmla="*/ 272 h 272"/>
              <a:gd name="T8" fmla="*/ 182 w 272"/>
              <a:gd name="T9" fmla="*/ 136 h 272"/>
              <a:gd name="T10" fmla="*/ 227 w 272"/>
              <a:gd name="T11" fmla="*/ 0 h 272"/>
              <a:gd name="T12" fmla="*/ 272 w 272"/>
              <a:gd name="T13" fmla="*/ 136 h 272"/>
            </a:gdLst>
            <a:ahLst/>
            <a:cxnLst>
              <a:cxn ang="0">
                <a:pos x="T0" y="T1"/>
              </a:cxn>
              <a:cxn ang="0">
                <a:pos x="T2" y="T3"/>
              </a:cxn>
              <a:cxn ang="0">
                <a:pos x="T4" y="T5"/>
              </a:cxn>
              <a:cxn ang="0">
                <a:pos x="T6" y="T7"/>
              </a:cxn>
              <a:cxn ang="0">
                <a:pos x="T8" y="T9"/>
              </a:cxn>
              <a:cxn ang="0">
                <a:pos x="T10" y="T11"/>
              </a:cxn>
              <a:cxn ang="0">
                <a:pos x="T12" y="T13"/>
              </a:cxn>
            </a:cxnLst>
            <a:rect l="0" t="0" r="r" b="b"/>
            <a:pathLst>
              <a:path w="272" h="272">
                <a:moveTo>
                  <a:pt x="0" y="136"/>
                </a:moveTo>
                <a:cubicBezTo>
                  <a:pt x="15" y="68"/>
                  <a:pt x="31" y="0"/>
                  <a:pt x="46" y="0"/>
                </a:cubicBezTo>
                <a:cubicBezTo>
                  <a:pt x="61" y="0"/>
                  <a:pt x="76" y="91"/>
                  <a:pt x="91" y="136"/>
                </a:cubicBezTo>
                <a:cubicBezTo>
                  <a:pt x="106" y="181"/>
                  <a:pt x="121" y="272"/>
                  <a:pt x="136" y="272"/>
                </a:cubicBezTo>
                <a:cubicBezTo>
                  <a:pt x="151" y="272"/>
                  <a:pt x="167" y="181"/>
                  <a:pt x="182" y="136"/>
                </a:cubicBezTo>
                <a:cubicBezTo>
                  <a:pt x="197" y="91"/>
                  <a:pt x="212" y="0"/>
                  <a:pt x="227" y="0"/>
                </a:cubicBezTo>
                <a:cubicBezTo>
                  <a:pt x="242" y="0"/>
                  <a:pt x="257" y="68"/>
                  <a:pt x="272" y="136"/>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24" name="直接连接符 68630"/>
          <p:cNvSpPr>
            <a:spLocks noChangeShapeType="1"/>
          </p:cNvSpPr>
          <p:nvPr/>
        </p:nvSpPr>
        <p:spPr bwMode="auto">
          <a:xfrm>
            <a:off x="2090738" y="3235325"/>
            <a:ext cx="1587" cy="37147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25" name="直接连接符 68631"/>
          <p:cNvSpPr>
            <a:spLocks noChangeShapeType="1"/>
          </p:cNvSpPr>
          <p:nvPr/>
        </p:nvSpPr>
        <p:spPr bwMode="auto">
          <a:xfrm>
            <a:off x="2171700" y="3198813"/>
            <a:ext cx="1588" cy="446087"/>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43026" name="任意多边形 68632"/>
          <p:cNvSpPr>
            <a:spLocks noChangeArrowheads="1"/>
          </p:cNvSpPr>
          <p:nvPr/>
        </p:nvSpPr>
        <p:spPr bwMode="auto">
          <a:xfrm>
            <a:off x="2333625" y="3235325"/>
            <a:ext cx="192088" cy="149225"/>
          </a:xfrm>
          <a:custGeom>
            <a:avLst/>
            <a:gdLst>
              <a:gd name="T0" fmla="*/ 0 w 136"/>
              <a:gd name="T1" fmla="*/ 91 h 91"/>
              <a:gd name="T2" fmla="*/ 0 w 136"/>
              <a:gd name="T3" fmla="*/ 0 h 91"/>
              <a:gd name="T4" fmla="*/ 136 w 136"/>
              <a:gd name="T5" fmla="*/ 0 h 91"/>
            </a:gdLst>
            <a:ahLst/>
            <a:cxnLst>
              <a:cxn ang="0">
                <a:pos x="T0" y="T1"/>
              </a:cxn>
              <a:cxn ang="0">
                <a:pos x="T2" y="T3"/>
              </a:cxn>
              <a:cxn ang="0">
                <a:pos x="T4" y="T5"/>
              </a:cxn>
            </a:cxnLst>
            <a:rect l="0" t="0" r="r" b="b"/>
            <a:pathLst>
              <a:path w="136" h="91">
                <a:moveTo>
                  <a:pt x="0" y="91"/>
                </a:moveTo>
                <a:lnTo>
                  <a:pt x="0" y="0"/>
                </a:lnTo>
                <a:lnTo>
                  <a:pt x="136" y="0"/>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27" name="任意多边形 68633"/>
          <p:cNvSpPr>
            <a:spLocks noChangeArrowheads="1"/>
          </p:cNvSpPr>
          <p:nvPr/>
        </p:nvSpPr>
        <p:spPr bwMode="auto">
          <a:xfrm flipV="1">
            <a:off x="2333625" y="3457575"/>
            <a:ext cx="192088" cy="149225"/>
          </a:xfrm>
          <a:custGeom>
            <a:avLst/>
            <a:gdLst>
              <a:gd name="T0" fmla="*/ 0 w 136"/>
              <a:gd name="T1" fmla="*/ 91 h 91"/>
              <a:gd name="T2" fmla="*/ 0 w 136"/>
              <a:gd name="T3" fmla="*/ 0 h 91"/>
              <a:gd name="T4" fmla="*/ 136 w 136"/>
              <a:gd name="T5" fmla="*/ 0 h 91"/>
            </a:gdLst>
            <a:ahLst/>
            <a:cxnLst>
              <a:cxn ang="0">
                <a:pos x="T0" y="T1"/>
              </a:cxn>
              <a:cxn ang="0">
                <a:pos x="T2" y="T3"/>
              </a:cxn>
              <a:cxn ang="0">
                <a:pos x="T4" y="T5"/>
              </a:cxn>
            </a:cxnLst>
            <a:rect l="0" t="0" r="r" b="b"/>
            <a:pathLst>
              <a:path w="136" h="91">
                <a:moveTo>
                  <a:pt x="0" y="91"/>
                </a:moveTo>
                <a:lnTo>
                  <a:pt x="0" y="0"/>
                </a:lnTo>
                <a:lnTo>
                  <a:pt x="136" y="0"/>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28" name="任意多边形 68634"/>
          <p:cNvSpPr>
            <a:spLocks noChangeArrowheads="1"/>
          </p:cNvSpPr>
          <p:nvPr/>
        </p:nvSpPr>
        <p:spPr bwMode="auto">
          <a:xfrm flipH="1">
            <a:off x="3036888" y="3235325"/>
            <a:ext cx="190500" cy="149225"/>
          </a:xfrm>
          <a:custGeom>
            <a:avLst/>
            <a:gdLst>
              <a:gd name="T0" fmla="*/ 0 w 136"/>
              <a:gd name="T1" fmla="*/ 91 h 91"/>
              <a:gd name="T2" fmla="*/ 0 w 136"/>
              <a:gd name="T3" fmla="*/ 0 h 91"/>
              <a:gd name="T4" fmla="*/ 136 w 136"/>
              <a:gd name="T5" fmla="*/ 0 h 91"/>
            </a:gdLst>
            <a:ahLst/>
            <a:cxnLst>
              <a:cxn ang="0">
                <a:pos x="T0" y="T1"/>
              </a:cxn>
              <a:cxn ang="0">
                <a:pos x="T2" y="T3"/>
              </a:cxn>
              <a:cxn ang="0">
                <a:pos x="T4" y="T5"/>
              </a:cxn>
            </a:cxnLst>
            <a:rect l="0" t="0" r="r" b="b"/>
            <a:pathLst>
              <a:path w="136" h="91">
                <a:moveTo>
                  <a:pt x="0" y="91"/>
                </a:moveTo>
                <a:lnTo>
                  <a:pt x="0" y="0"/>
                </a:lnTo>
                <a:lnTo>
                  <a:pt x="136" y="0"/>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29" name="任意多边形 68635"/>
          <p:cNvSpPr>
            <a:spLocks noChangeArrowheads="1"/>
          </p:cNvSpPr>
          <p:nvPr/>
        </p:nvSpPr>
        <p:spPr bwMode="auto">
          <a:xfrm flipH="1" flipV="1">
            <a:off x="3036888" y="3457575"/>
            <a:ext cx="190500" cy="149225"/>
          </a:xfrm>
          <a:custGeom>
            <a:avLst/>
            <a:gdLst>
              <a:gd name="T0" fmla="*/ 0 w 136"/>
              <a:gd name="T1" fmla="*/ 91 h 91"/>
              <a:gd name="T2" fmla="*/ 0 w 136"/>
              <a:gd name="T3" fmla="*/ 0 h 91"/>
              <a:gd name="T4" fmla="*/ 136 w 136"/>
              <a:gd name="T5" fmla="*/ 0 h 91"/>
            </a:gdLst>
            <a:ahLst/>
            <a:cxnLst>
              <a:cxn ang="0">
                <a:pos x="T0" y="T1"/>
              </a:cxn>
              <a:cxn ang="0">
                <a:pos x="T2" y="T3"/>
              </a:cxn>
              <a:cxn ang="0">
                <a:pos x="T4" y="T5"/>
              </a:cxn>
            </a:cxnLst>
            <a:rect l="0" t="0" r="r" b="b"/>
            <a:pathLst>
              <a:path w="136" h="91">
                <a:moveTo>
                  <a:pt x="0" y="91"/>
                </a:moveTo>
                <a:lnTo>
                  <a:pt x="0" y="0"/>
                </a:lnTo>
                <a:lnTo>
                  <a:pt x="136" y="0"/>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030" name="直接连接符 68636"/>
          <p:cNvSpPr>
            <a:spLocks noChangeShapeType="1"/>
          </p:cNvSpPr>
          <p:nvPr/>
        </p:nvSpPr>
        <p:spPr bwMode="auto">
          <a:xfrm>
            <a:off x="2627313" y="3235325"/>
            <a:ext cx="320675" cy="15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31" name="直接连接符 68637"/>
          <p:cNvSpPr>
            <a:spLocks noChangeShapeType="1"/>
          </p:cNvSpPr>
          <p:nvPr/>
        </p:nvSpPr>
        <p:spPr bwMode="auto">
          <a:xfrm>
            <a:off x="2608263" y="3606800"/>
            <a:ext cx="320675" cy="15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32" name="直接连接符 68638"/>
          <p:cNvSpPr>
            <a:spLocks noChangeShapeType="1"/>
          </p:cNvSpPr>
          <p:nvPr/>
        </p:nvSpPr>
        <p:spPr bwMode="auto">
          <a:xfrm flipV="1">
            <a:off x="1846263" y="3384550"/>
            <a:ext cx="3736975" cy="174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33" name="直接连接符 68639"/>
          <p:cNvSpPr>
            <a:spLocks noChangeShapeType="1"/>
          </p:cNvSpPr>
          <p:nvPr/>
        </p:nvSpPr>
        <p:spPr bwMode="auto">
          <a:xfrm flipH="1">
            <a:off x="3876675" y="2722563"/>
            <a:ext cx="1588" cy="44608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34" name="直接连接符 68640"/>
          <p:cNvSpPr>
            <a:spLocks noChangeShapeType="1"/>
          </p:cNvSpPr>
          <p:nvPr/>
        </p:nvSpPr>
        <p:spPr bwMode="auto">
          <a:xfrm>
            <a:off x="3878263" y="3605213"/>
            <a:ext cx="1587" cy="45561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435" name="矩形 68641"/>
          <p:cNvSpPr>
            <a:spLocks noChangeArrowheads="1" noChangeShapeType="1" noTextEdit="1"/>
          </p:cNvSpPr>
          <p:nvPr/>
        </p:nvSpPr>
        <p:spPr bwMode="auto">
          <a:xfrm>
            <a:off x="3390900" y="2425700"/>
            <a:ext cx="800100" cy="228600"/>
          </a:xfrm>
          <a:prstGeom prst="rect">
            <a:avLst/>
          </a:prstGeom>
        </p:spPr>
        <p:txBody>
          <a:bodyPr wrap="none" fromWordArt="1">
            <a:prstTxWarp prst="textDeflate">
              <a:avLst>
                <a:gd name="adj" fmla="val 0"/>
              </a:avLst>
            </a:prstTxWarp>
          </a:bodyPr>
          <a:lstStyle/>
          <a:p>
            <a:pPr algn="ctr"/>
            <a:r>
              <a:rPr lang="en-US" altLang="zh-CN" sz="1800" kern="10">
                <a:ln w="9525">
                  <a:solidFill>
                    <a:srgbClr val="FF0000"/>
                  </a:solidFill>
                  <a:round/>
                </a:ln>
                <a:solidFill>
                  <a:srgbClr val="FF0000"/>
                </a:solidFill>
                <a:latin typeface="楷体_GB2312"/>
              </a:rPr>
              <a:t>Y</a:t>
            </a:r>
            <a:r>
              <a:rPr lang="zh-CN" altLang="en-US" sz="1800" kern="10">
                <a:ln w="9525">
                  <a:solidFill>
                    <a:srgbClr val="FF0000"/>
                  </a:solidFill>
                  <a:round/>
                </a:ln>
                <a:solidFill>
                  <a:srgbClr val="FF0000"/>
                </a:solidFill>
                <a:latin typeface="楷体_GB2312"/>
              </a:rPr>
              <a:t>轴偏转</a:t>
            </a:r>
            <a:endParaRPr lang="zh-CN" altLang="en-US" sz="1800" kern="10">
              <a:ln w="9525">
                <a:solidFill>
                  <a:srgbClr val="FF0000"/>
                </a:solidFill>
                <a:round/>
              </a:ln>
              <a:solidFill>
                <a:srgbClr val="FF0000"/>
              </a:solidFill>
              <a:latin typeface="楷体_GB2312"/>
            </a:endParaRPr>
          </a:p>
        </p:txBody>
      </p:sp>
      <p:sp>
        <p:nvSpPr>
          <p:cNvPr id="68643" name="矩形 68642"/>
          <p:cNvSpPr/>
          <p:nvPr/>
        </p:nvSpPr>
        <p:spPr>
          <a:xfrm>
            <a:off x="5940407" y="2492357"/>
            <a:ext cx="266700" cy="771525"/>
          </a:xfrm>
          <a:prstGeom prst="rect">
            <a:avLst/>
          </a:prstGeom>
        </p:spPr>
        <p:txBody>
          <a:bodyPr wrap="none" fromWordArt="1">
            <a:prstTxWarp prst="textDeflate">
              <a:avLst>
                <a:gd name="adj" fmla="val 0"/>
              </a:avLst>
            </a:prstTxWarp>
            <a:normAutofit fontScale="77500" lnSpcReduction="10000"/>
          </a:bodyPr>
          <a:lstStyle/>
          <a:p>
            <a:pPr algn="ctr"/>
            <a:r>
              <a:rPr lang="zh-CN" altLang="en-US" sz="2000" b="0" noProof="1">
                <a:ln w="9525" cap="flat" cmpd="sng">
                  <a:solidFill>
                    <a:srgbClr val="FF0000"/>
                  </a:solidFill>
                  <a:prstDash val="solid"/>
                  <a:headEnd type="none" w="med" len="med"/>
                  <a:tailEnd type="none" w="med" len="med"/>
                </a:ln>
                <a:solidFill>
                  <a:srgbClr val="FF0000"/>
                </a:solidFill>
                <a:latin typeface="楷体_GB2312" pitchFamily="49" charset="-122"/>
                <a:ea typeface="楷体_GB2312" pitchFamily="49" charset="-122"/>
                <a:cs typeface="+mn-ea"/>
              </a:rPr>
              <a:t>荧</a:t>
            </a:r>
            <a:endParaRPr lang="zh-CN" altLang="en-US" sz="2000" b="0" noProof="1">
              <a:ln w="9525" cap="flat" cmpd="sng">
                <a:solidFill>
                  <a:srgbClr val="FF0000"/>
                </a:solidFill>
                <a:prstDash val="solid"/>
                <a:headEnd type="none" w="med" len="med"/>
                <a:tailEnd type="none" w="med" len="med"/>
              </a:ln>
              <a:solidFill>
                <a:srgbClr val="FF0000"/>
              </a:solidFill>
              <a:latin typeface="楷体_GB2312" pitchFamily="49" charset="-122"/>
              <a:ea typeface="楷体_GB2312" pitchFamily="49" charset="-122"/>
            </a:endParaRPr>
          </a:p>
          <a:p>
            <a:pPr algn="ctr"/>
            <a:r>
              <a:rPr lang="zh-CN" altLang="en-US" sz="2000" b="0" noProof="1">
                <a:ln w="9525" cap="flat" cmpd="sng">
                  <a:solidFill>
                    <a:srgbClr val="FF0000"/>
                  </a:solidFill>
                  <a:prstDash val="solid"/>
                  <a:headEnd type="none" w="med" len="med"/>
                  <a:tailEnd type="none" w="med" len="med"/>
                </a:ln>
                <a:solidFill>
                  <a:srgbClr val="FF0000"/>
                </a:solidFill>
                <a:latin typeface="楷体_GB2312" pitchFamily="49" charset="-122"/>
                <a:ea typeface="楷体_GB2312" pitchFamily="49" charset="-122"/>
                <a:cs typeface="+mn-ea"/>
              </a:rPr>
              <a:t>光</a:t>
            </a:r>
            <a:endParaRPr lang="zh-CN" altLang="en-US" sz="2000" b="0" noProof="1">
              <a:ln w="9525" cap="flat" cmpd="sng">
                <a:solidFill>
                  <a:srgbClr val="FF0000"/>
                </a:solidFill>
                <a:prstDash val="solid"/>
                <a:headEnd type="none" w="med" len="med"/>
                <a:tailEnd type="none" w="med" len="med"/>
              </a:ln>
              <a:solidFill>
                <a:srgbClr val="FF0000"/>
              </a:solidFill>
              <a:latin typeface="楷体_GB2312" pitchFamily="49" charset="-122"/>
              <a:ea typeface="楷体_GB2312" pitchFamily="49" charset="-122"/>
            </a:endParaRPr>
          </a:p>
          <a:p>
            <a:pPr algn="ctr"/>
            <a:r>
              <a:rPr lang="zh-CN" altLang="en-US" sz="2000" b="0" noProof="1">
                <a:ln w="9525" cap="flat" cmpd="sng">
                  <a:solidFill>
                    <a:srgbClr val="FF0000"/>
                  </a:solidFill>
                  <a:prstDash val="solid"/>
                  <a:headEnd type="none" w="med" len="med"/>
                  <a:tailEnd type="none" w="med" len="med"/>
                </a:ln>
                <a:solidFill>
                  <a:srgbClr val="FF0000"/>
                </a:solidFill>
                <a:latin typeface="楷体_GB2312" pitchFamily="49" charset="-122"/>
                <a:ea typeface="楷体_GB2312" pitchFamily="49" charset="-122"/>
                <a:cs typeface="+mn-ea"/>
              </a:rPr>
              <a:t>屏</a:t>
            </a:r>
            <a:endParaRPr lang="zh-CN" altLang="en-US" sz="2000" b="0" noProof="1">
              <a:ln w="9525" cap="flat" cmpd="sng">
                <a:solidFill>
                  <a:srgbClr val="FF0000"/>
                </a:solidFill>
                <a:prstDash val="solid"/>
                <a:headEnd type="none" w="med" len="med"/>
                <a:tailEnd type="none" w="med" len="med"/>
              </a:ln>
              <a:solidFill>
                <a:srgbClr val="FF0000"/>
              </a:solidFill>
              <a:latin typeface="楷体_GB2312" pitchFamily="49" charset="-122"/>
              <a:ea typeface="楷体_GB2312" pitchFamily="49" charset="-122"/>
            </a:endParaRPr>
          </a:p>
        </p:txBody>
      </p:sp>
      <p:sp>
        <p:nvSpPr>
          <p:cNvPr id="68644" name="矩形 68643"/>
          <p:cNvSpPr/>
          <p:nvPr/>
        </p:nvSpPr>
        <p:spPr>
          <a:xfrm>
            <a:off x="2333625" y="2795587"/>
            <a:ext cx="914400" cy="228600"/>
          </a:xfrm>
          <a:prstGeom prst="rect">
            <a:avLst/>
          </a:prstGeom>
        </p:spPr>
        <p:txBody>
          <a:bodyPr wrap="none" fromWordArt="1">
            <a:prstTxWarp prst="textDeflate">
              <a:avLst>
                <a:gd name="adj" fmla="val 0"/>
              </a:avLst>
            </a:prstTxWarp>
            <a:normAutofit fontScale="57500" lnSpcReduction="10000"/>
          </a:bodyPr>
          <a:lstStyle/>
          <a:p>
            <a:pPr algn="ctr"/>
            <a:r>
              <a:rPr lang="zh-CN" altLang="en-US" sz="1800" b="0" noProof="1">
                <a:solidFill>
                  <a:srgbClr val="0000CC"/>
                </a:solidFill>
                <a:effectLst>
                  <a:outerShdw blurRad="38100" dist="19050" dir="2700000" algn="tl" rotWithShape="0">
                    <a:schemeClr val="dk1">
                      <a:alpha val="40000"/>
                    </a:schemeClr>
                  </a:outerShdw>
                </a:effectLst>
                <a:latin typeface="楷体_GB2312" pitchFamily="49" charset="-122"/>
                <a:ea typeface="楷体_GB2312" pitchFamily="49" charset="-122"/>
                <a:cs typeface="+mn-ea"/>
              </a:rPr>
              <a:t>加速聚</a:t>
            </a:r>
            <a:r>
              <a:rPr lang="zh-CN" altLang="en-US" sz="1800" b="0" noProof="1">
                <a:effectLst>
                  <a:outerShdw blurRad="38100" dist="19050" dir="2700000" algn="tl" rotWithShape="0">
                    <a:schemeClr val="dk1">
                      <a:alpha val="40000"/>
                    </a:schemeClr>
                  </a:outerShdw>
                </a:effectLst>
                <a:latin typeface="楷体_GB2312" pitchFamily="49" charset="-122"/>
                <a:ea typeface="楷体_GB2312" pitchFamily="49" charset="-122"/>
                <a:cs typeface="+mn-ea"/>
              </a:rPr>
              <a:t>焦</a:t>
            </a:r>
            <a:endParaRPr lang="zh-CN" altLang="en-US" sz="1800" b="0" noProof="1">
              <a:effectLst>
                <a:outerShdw blurRad="38100" dist="19050" dir="2700000" algn="tl" rotWithShape="0">
                  <a:schemeClr val="dk1">
                    <a:alpha val="40000"/>
                  </a:schemeClr>
                </a:outerShdw>
              </a:effectLst>
              <a:latin typeface="楷体_GB2312" pitchFamily="49" charset="-122"/>
              <a:ea typeface="楷体_GB2312" pitchFamily="49" charset="-122"/>
            </a:endParaRPr>
          </a:p>
        </p:txBody>
      </p:sp>
      <p:grpSp>
        <p:nvGrpSpPr>
          <p:cNvPr id="43038" name="组合 68644"/>
          <p:cNvGrpSpPr/>
          <p:nvPr/>
        </p:nvGrpSpPr>
        <p:grpSpPr bwMode="auto">
          <a:xfrm>
            <a:off x="1116013" y="2276475"/>
            <a:ext cx="1298575" cy="298450"/>
            <a:chOff x="1202" y="890"/>
            <a:chExt cx="771" cy="227"/>
          </a:xfrm>
        </p:grpSpPr>
        <p:sp>
          <p:nvSpPr>
            <p:cNvPr id="43039" name="矩形 68645"/>
            <p:cNvSpPr>
              <a:spLocks noChangeArrowheads="1"/>
            </p:cNvSpPr>
            <p:nvPr/>
          </p:nvSpPr>
          <p:spPr bwMode="auto">
            <a:xfrm>
              <a:off x="1202" y="890"/>
              <a:ext cx="771" cy="227"/>
            </a:xfrm>
            <a:prstGeom prst="rect">
              <a:avLst/>
            </a:prstGeom>
            <a:solidFill>
              <a:srgbClr val="CCFFCC"/>
            </a:solidFill>
            <a:ln w="9525">
              <a:solidFill>
                <a:schemeClr val="accent1"/>
              </a:solidFill>
              <a:miter lim="800000"/>
            </a:ln>
          </p:spPr>
          <p:txBody>
            <a:bodyPr/>
            <a:lstStyle/>
            <a:p>
              <a:endParaRPr lang="zh-CN" altLang="en-US"/>
            </a:p>
          </p:txBody>
        </p:sp>
        <p:sp>
          <p:nvSpPr>
            <p:cNvPr id="17440" name="矩形 68646"/>
            <p:cNvSpPr>
              <a:spLocks noChangeArrowheads="1" noChangeShapeType="1" noTextEdit="1"/>
            </p:cNvSpPr>
            <p:nvPr/>
          </p:nvSpPr>
          <p:spPr bwMode="auto">
            <a:xfrm>
              <a:off x="1245" y="927"/>
              <a:ext cx="408" cy="174"/>
            </a:xfrm>
            <a:prstGeom prst="rect">
              <a:avLst/>
            </a:prstGeom>
          </p:spPr>
          <p:txBody>
            <a:bodyPr wrap="none" fromWordArt="1">
              <a:prstTxWarp prst="textDeflate">
                <a:avLst>
                  <a:gd name="adj" fmla="val 0"/>
                </a:avLst>
              </a:prstTxWarp>
            </a:bodyPr>
            <a:lstStyle/>
            <a:p>
              <a:pPr algn="ctr"/>
              <a:r>
                <a:rPr lang="zh-CN" altLang="en-US" sz="1800" kern="10">
                  <a:ln w="9525">
                    <a:solidFill>
                      <a:srgbClr val="000000"/>
                    </a:solidFill>
                    <a:round/>
                  </a:ln>
                  <a:latin typeface="楷体_GB2312"/>
                </a:rPr>
                <a:t>示波管</a:t>
              </a:r>
              <a:endParaRPr lang="zh-CN" altLang="en-US" sz="1800" kern="10">
                <a:ln w="9525">
                  <a:solidFill>
                    <a:srgbClr val="000000"/>
                  </a:solidFill>
                  <a:round/>
                </a:ln>
                <a:latin typeface="楷体_GB2312"/>
              </a:endParaRPr>
            </a:p>
          </p:txBody>
        </p:sp>
      </p:grpSp>
      <p:sp>
        <p:nvSpPr>
          <p:cNvPr id="43041" name="矩形 68647"/>
          <p:cNvSpPr>
            <a:spLocks noChangeArrowheads="1"/>
          </p:cNvSpPr>
          <p:nvPr/>
        </p:nvSpPr>
        <p:spPr bwMode="auto">
          <a:xfrm>
            <a:off x="3390900" y="3167063"/>
            <a:ext cx="974725" cy="74612"/>
          </a:xfrm>
          <a:prstGeom prst="rect">
            <a:avLst/>
          </a:prstGeom>
          <a:solidFill>
            <a:srgbClr val="FF9900"/>
          </a:solidFill>
          <a:ln w="9525">
            <a:solidFill>
              <a:schemeClr val="tx1"/>
            </a:solidFill>
            <a:miter lim="800000"/>
          </a:ln>
        </p:spPr>
        <p:txBody>
          <a:bodyPr/>
          <a:lstStyle/>
          <a:p>
            <a:endParaRPr lang="zh-CN" altLang="en-US"/>
          </a:p>
        </p:txBody>
      </p:sp>
      <p:sp>
        <p:nvSpPr>
          <p:cNvPr id="43042" name="矩形 68648"/>
          <p:cNvSpPr>
            <a:spLocks noChangeArrowheads="1"/>
          </p:cNvSpPr>
          <p:nvPr/>
        </p:nvSpPr>
        <p:spPr bwMode="auto">
          <a:xfrm>
            <a:off x="3390900" y="3540125"/>
            <a:ext cx="974725" cy="73025"/>
          </a:xfrm>
          <a:prstGeom prst="rect">
            <a:avLst/>
          </a:prstGeom>
          <a:solidFill>
            <a:srgbClr val="FF9900"/>
          </a:solidFill>
          <a:ln w="9525">
            <a:solidFill>
              <a:schemeClr val="tx1"/>
            </a:solidFill>
            <a:miter lim="800000"/>
          </a:ln>
        </p:spPr>
        <p:txBody>
          <a:bodyPr/>
          <a:lstStyle/>
          <a:p>
            <a:endParaRPr lang="zh-CN" altLang="en-US"/>
          </a:p>
        </p:txBody>
      </p:sp>
      <p:grpSp>
        <p:nvGrpSpPr>
          <p:cNvPr id="43043" name="组合 68649"/>
          <p:cNvGrpSpPr/>
          <p:nvPr/>
        </p:nvGrpSpPr>
        <p:grpSpPr bwMode="auto">
          <a:xfrm>
            <a:off x="6372225" y="2636838"/>
            <a:ext cx="1616075" cy="1439862"/>
            <a:chOff x="3903" y="981"/>
            <a:chExt cx="1018" cy="907"/>
          </a:xfrm>
        </p:grpSpPr>
        <p:sp>
          <p:nvSpPr>
            <p:cNvPr id="43044" name="矩形 68650"/>
            <p:cNvSpPr>
              <a:spLocks noChangeArrowheads="1"/>
            </p:cNvSpPr>
            <p:nvPr/>
          </p:nvSpPr>
          <p:spPr bwMode="auto">
            <a:xfrm>
              <a:off x="3903" y="981"/>
              <a:ext cx="1018" cy="897"/>
            </a:xfrm>
            <a:prstGeom prst="rect">
              <a:avLst/>
            </a:prstGeom>
            <a:solidFill>
              <a:srgbClr val="00CCFF"/>
            </a:solidFill>
            <a:ln w="9525">
              <a:solidFill>
                <a:schemeClr val="tx1"/>
              </a:solidFill>
              <a:miter lim="800000"/>
            </a:ln>
          </p:spPr>
          <p:txBody>
            <a:bodyPr/>
            <a:lstStyle/>
            <a:p>
              <a:endParaRPr lang="zh-CN" altLang="en-US"/>
            </a:p>
          </p:txBody>
        </p:sp>
        <p:sp>
          <p:nvSpPr>
            <p:cNvPr id="43045" name="直接连接符 68651"/>
            <p:cNvSpPr>
              <a:spLocks noChangeShapeType="1"/>
            </p:cNvSpPr>
            <p:nvPr/>
          </p:nvSpPr>
          <p:spPr bwMode="auto">
            <a:xfrm>
              <a:off x="3923" y="1434"/>
              <a:ext cx="9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46" name="直接连接符 68652"/>
            <p:cNvSpPr>
              <a:spLocks noChangeShapeType="1"/>
            </p:cNvSpPr>
            <p:nvPr/>
          </p:nvSpPr>
          <p:spPr bwMode="auto">
            <a:xfrm>
              <a:off x="3923" y="1525"/>
              <a:ext cx="9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47" name="直接连接符 68653"/>
            <p:cNvSpPr>
              <a:spLocks noChangeShapeType="1"/>
            </p:cNvSpPr>
            <p:nvPr/>
          </p:nvSpPr>
          <p:spPr bwMode="auto">
            <a:xfrm>
              <a:off x="3923" y="1616"/>
              <a:ext cx="9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48" name="直接连接符 68654"/>
            <p:cNvSpPr>
              <a:spLocks noChangeShapeType="1"/>
            </p:cNvSpPr>
            <p:nvPr/>
          </p:nvSpPr>
          <p:spPr bwMode="auto">
            <a:xfrm>
              <a:off x="3923" y="1706"/>
              <a:ext cx="9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49" name="直接连接符 68655"/>
            <p:cNvSpPr>
              <a:spLocks noChangeShapeType="1"/>
            </p:cNvSpPr>
            <p:nvPr/>
          </p:nvSpPr>
          <p:spPr bwMode="auto">
            <a:xfrm>
              <a:off x="3923" y="1797"/>
              <a:ext cx="9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50" name="直接连接符 68656"/>
            <p:cNvSpPr>
              <a:spLocks noChangeShapeType="1"/>
            </p:cNvSpPr>
            <p:nvPr/>
          </p:nvSpPr>
          <p:spPr bwMode="auto">
            <a:xfrm>
              <a:off x="3923" y="1344"/>
              <a:ext cx="9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51" name="直接连接符 68657"/>
            <p:cNvSpPr>
              <a:spLocks noChangeShapeType="1"/>
            </p:cNvSpPr>
            <p:nvPr/>
          </p:nvSpPr>
          <p:spPr bwMode="auto">
            <a:xfrm>
              <a:off x="3923" y="1253"/>
              <a:ext cx="9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52" name="直接连接符 68658"/>
            <p:cNvSpPr>
              <a:spLocks noChangeShapeType="1"/>
            </p:cNvSpPr>
            <p:nvPr/>
          </p:nvSpPr>
          <p:spPr bwMode="auto">
            <a:xfrm>
              <a:off x="3923" y="1162"/>
              <a:ext cx="9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53" name="直接连接符 68659"/>
            <p:cNvSpPr>
              <a:spLocks noChangeShapeType="1"/>
            </p:cNvSpPr>
            <p:nvPr/>
          </p:nvSpPr>
          <p:spPr bwMode="auto">
            <a:xfrm>
              <a:off x="3923" y="1071"/>
              <a:ext cx="9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54" name="直接连接符 68660"/>
            <p:cNvSpPr>
              <a:spLocks noChangeShapeType="1"/>
            </p:cNvSpPr>
            <p:nvPr/>
          </p:nvSpPr>
          <p:spPr bwMode="auto">
            <a:xfrm>
              <a:off x="4377" y="981"/>
              <a:ext cx="0" cy="90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55" name="直接连接符 68661"/>
            <p:cNvSpPr>
              <a:spLocks noChangeShapeType="1"/>
            </p:cNvSpPr>
            <p:nvPr/>
          </p:nvSpPr>
          <p:spPr bwMode="auto">
            <a:xfrm>
              <a:off x="4286" y="981"/>
              <a:ext cx="0" cy="90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56" name="直接连接符 68662"/>
            <p:cNvSpPr>
              <a:spLocks noChangeShapeType="1"/>
            </p:cNvSpPr>
            <p:nvPr/>
          </p:nvSpPr>
          <p:spPr bwMode="auto">
            <a:xfrm>
              <a:off x="4195" y="981"/>
              <a:ext cx="0" cy="90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57" name="直接连接符 68663"/>
            <p:cNvSpPr>
              <a:spLocks noChangeShapeType="1"/>
            </p:cNvSpPr>
            <p:nvPr/>
          </p:nvSpPr>
          <p:spPr bwMode="auto">
            <a:xfrm>
              <a:off x="4105" y="981"/>
              <a:ext cx="0" cy="90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58" name="直接连接符 68664"/>
            <p:cNvSpPr>
              <a:spLocks noChangeShapeType="1"/>
            </p:cNvSpPr>
            <p:nvPr/>
          </p:nvSpPr>
          <p:spPr bwMode="auto">
            <a:xfrm>
              <a:off x="4014" y="981"/>
              <a:ext cx="0" cy="90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59" name="直接连接符 68665"/>
            <p:cNvSpPr>
              <a:spLocks noChangeShapeType="1"/>
            </p:cNvSpPr>
            <p:nvPr/>
          </p:nvSpPr>
          <p:spPr bwMode="auto">
            <a:xfrm>
              <a:off x="4468" y="981"/>
              <a:ext cx="0" cy="90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60" name="直接连接符 68666"/>
            <p:cNvSpPr>
              <a:spLocks noChangeShapeType="1"/>
            </p:cNvSpPr>
            <p:nvPr/>
          </p:nvSpPr>
          <p:spPr bwMode="auto">
            <a:xfrm>
              <a:off x="4558" y="981"/>
              <a:ext cx="0" cy="90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61" name="直接连接符 68667"/>
            <p:cNvSpPr>
              <a:spLocks noChangeShapeType="1"/>
            </p:cNvSpPr>
            <p:nvPr/>
          </p:nvSpPr>
          <p:spPr bwMode="auto">
            <a:xfrm>
              <a:off x="4649" y="981"/>
              <a:ext cx="0" cy="90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62" name="直接连接符 68668"/>
            <p:cNvSpPr>
              <a:spLocks noChangeShapeType="1"/>
            </p:cNvSpPr>
            <p:nvPr/>
          </p:nvSpPr>
          <p:spPr bwMode="auto">
            <a:xfrm>
              <a:off x="4740" y="981"/>
              <a:ext cx="0" cy="90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63" name="直接连接符 68669"/>
            <p:cNvSpPr>
              <a:spLocks noChangeShapeType="1"/>
            </p:cNvSpPr>
            <p:nvPr/>
          </p:nvSpPr>
          <p:spPr bwMode="auto">
            <a:xfrm>
              <a:off x="4830" y="981"/>
              <a:ext cx="0" cy="90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68671" name="组合 68670"/>
          <p:cNvGrpSpPr/>
          <p:nvPr/>
        </p:nvGrpSpPr>
        <p:grpSpPr bwMode="auto">
          <a:xfrm>
            <a:off x="3473450" y="2976563"/>
            <a:ext cx="801688" cy="790575"/>
            <a:chOff x="3127" y="2361"/>
            <a:chExt cx="505" cy="498"/>
          </a:xfrm>
        </p:grpSpPr>
        <p:grpSp>
          <p:nvGrpSpPr>
            <p:cNvPr id="43065" name="组合 68671"/>
            <p:cNvGrpSpPr/>
            <p:nvPr/>
          </p:nvGrpSpPr>
          <p:grpSpPr bwMode="auto">
            <a:xfrm>
              <a:off x="3127" y="2361"/>
              <a:ext cx="505" cy="98"/>
              <a:chOff x="2381" y="2478"/>
              <a:chExt cx="480" cy="98"/>
            </a:xfrm>
          </p:grpSpPr>
          <p:sp>
            <p:nvSpPr>
              <p:cNvPr id="43066" name="矩形 68672"/>
              <p:cNvSpPr>
                <a:spLocks noChangeArrowheads="1" noChangeShapeType="1" noTextEdit="1"/>
              </p:cNvSpPr>
              <p:nvPr/>
            </p:nvSpPr>
            <p:spPr bwMode="auto">
              <a:xfrm>
                <a:off x="2381" y="2478"/>
                <a:ext cx="72" cy="98"/>
              </a:xfrm>
              <a:prstGeom prst="rect">
                <a:avLst/>
              </a:prstGeom>
            </p:spPr>
            <p:txBody>
              <a:bodyPr wrap="none" fromWordArt="1">
                <a:prstTxWarp prst="textDeflate">
                  <a:avLst>
                    <a:gd name="adj" fmla="val 0"/>
                  </a:avLst>
                </a:prstTxWarp>
              </a:bodyPr>
              <a:lstStyle/>
              <a:p>
                <a:pPr algn="ctr"/>
                <a:r>
                  <a:rPr lang="en-US" altLang="zh-CN" sz="3600" kern="10">
                    <a:ln w="9525">
                      <a:solidFill>
                        <a:srgbClr val="000000"/>
                      </a:solidFill>
                      <a:round/>
                    </a:ln>
                    <a:solidFill>
                      <a:srgbClr val="000000"/>
                    </a:solidFill>
                    <a:latin typeface="宋体" panose="02010600030101010101" pitchFamily="2" charset="-122"/>
                  </a:rPr>
                  <a:t>+</a:t>
                </a:r>
                <a:endParaRPr lang="zh-CN" altLang="en-US" sz="3600" kern="10">
                  <a:ln w="9525">
                    <a:solidFill>
                      <a:srgbClr val="000000"/>
                    </a:solidFill>
                    <a:round/>
                  </a:ln>
                  <a:solidFill>
                    <a:srgbClr val="000000"/>
                  </a:solidFill>
                  <a:latin typeface="宋体" panose="02010600030101010101" pitchFamily="2" charset="-122"/>
                </a:endParaRPr>
              </a:p>
            </p:txBody>
          </p:sp>
          <p:sp>
            <p:nvSpPr>
              <p:cNvPr id="43067" name="矩形 68673"/>
              <p:cNvSpPr>
                <a:spLocks noChangeArrowheads="1" noChangeShapeType="1" noTextEdit="1"/>
              </p:cNvSpPr>
              <p:nvPr/>
            </p:nvSpPr>
            <p:spPr bwMode="auto">
              <a:xfrm>
                <a:off x="2517" y="2478"/>
                <a:ext cx="72" cy="98"/>
              </a:xfrm>
              <a:prstGeom prst="rect">
                <a:avLst/>
              </a:prstGeom>
            </p:spPr>
            <p:txBody>
              <a:bodyPr wrap="none" fromWordArt="1">
                <a:prstTxWarp prst="textDeflate">
                  <a:avLst>
                    <a:gd name="adj" fmla="val 0"/>
                  </a:avLst>
                </a:prstTxWarp>
              </a:bodyPr>
              <a:lstStyle/>
              <a:p>
                <a:pPr algn="ctr"/>
                <a:r>
                  <a:rPr lang="en-US" altLang="zh-CN" sz="3600" kern="10">
                    <a:ln w="9525">
                      <a:solidFill>
                        <a:srgbClr val="000000"/>
                      </a:solidFill>
                      <a:round/>
                    </a:ln>
                    <a:solidFill>
                      <a:srgbClr val="000000"/>
                    </a:solidFill>
                    <a:latin typeface="宋体" panose="02010600030101010101" pitchFamily="2" charset="-122"/>
                  </a:rPr>
                  <a:t>+</a:t>
                </a:r>
                <a:endParaRPr lang="zh-CN" altLang="en-US" sz="3600" kern="10">
                  <a:ln w="9525">
                    <a:solidFill>
                      <a:srgbClr val="000000"/>
                    </a:solidFill>
                    <a:round/>
                  </a:ln>
                  <a:solidFill>
                    <a:srgbClr val="000000"/>
                  </a:solidFill>
                  <a:latin typeface="宋体" panose="02010600030101010101" pitchFamily="2" charset="-122"/>
                </a:endParaRPr>
              </a:p>
            </p:txBody>
          </p:sp>
          <p:sp>
            <p:nvSpPr>
              <p:cNvPr id="43068" name="矩形 68674"/>
              <p:cNvSpPr>
                <a:spLocks noChangeArrowheads="1" noChangeShapeType="1" noTextEdit="1"/>
              </p:cNvSpPr>
              <p:nvPr/>
            </p:nvSpPr>
            <p:spPr bwMode="auto">
              <a:xfrm>
                <a:off x="2653" y="2478"/>
                <a:ext cx="72" cy="98"/>
              </a:xfrm>
              <a:prstGeom prst="rect">
                <a:avLst/>
              </a:prstGeom>
            </p:spPr>
            <p:txBody>
              <a:bodyPr wrap="none" fromWordArt="1">
                <a:prstTxWarp prst="textDeflate">
                  <a:avLst>
                    <a:gd name="adj" fmla="val 0"/>
                  </a:avLst>
                </a:prstTxWarp>
              </a:bodyPr>
              <a:lstStyle/>
              <a:p>
                <a:pPr algn="ctr"/>
                <a:r>
                  <a:rPr lang="en-US" altLang="zh-CN" sz="3600" kern="10">
                    <a:ln w="9525">
                      <a:solidFill>
                        <a:srgbClr val="000000"/>
                      </a:solidFill>
                      <a:round/>
                    </a:ln>
                    <a:solidFill>
                      <a:srgbClr val="000000"/>
                    </a:solidFill>
                    <a:latin typeface="宋体" panose="02010600030101010101" pitchFamily="2" charset="-122"/>
                  </a:rPr>
                  <a:t>+</a:t>
                </a:r>
                <a:endParaRPr lang="zh-CN" altLang="en-US" sz="3600" kern="10">
                  <a:ln w="9525">
                    <a:solidFill>
                      <a:srgbClr val="000000"/>
                    </a:solidFill>
                    <a:round/>
                  </a:ln>
                  <a:solidFill>
                    <a:srgbClr val="000000"/>
                  </a:solidFill>
                  <a:latin typeface="宋体" panose="02010600030101010101" pitchFamily="2" charset="-122"/>
                </a:endParaRPr>
              </a:p>
            </p:txBody>
          </p:sp>
          <p:sp>
            <p:nvSpPr>
              <p:cNvPr id="43069" name="矩形 68675"/>
              <p:cNvSpPr>
                <a:spLocks noChangeArrowheads="1" noChangeShapeType="1" noTextEdit="1"/>
              </p:cNvSpPr>
              <p:nvPr/>
            </p:nvSpPr>
            <p:spPr bwMode="auto">
              <a:xfrm>
                <a:off x="2789" y="2478"/>
                <a:ext cx="72" cy="98"/>
              </a:xfrm>
              <a:prstGeom prst="rect">
                <a:avLst/>
              </a:prstGeom>
            </p:spPr>
            <p:txBody>
              <a:bodyPr wrap="none" fromWordArt="1">
                <a:prstTxWarp prst="textDeflate">
                  <a:avLst>
                    <a:gd name="adj" fmla="val 0"/>
                  </a:avLst>
                </a:prstTxWarp>
              </a:bodyPr>
              <a:lstStyle/>
              <a:p>
                <a:pPr algn="ctr"/>
                <a:r>
                  <a:rPr lang="en-US" altLang="zh-CN" sz="3600" kern="10">
                    <a:ln w="9525">
                      <a:solidFill>
                        <a:srgbClr val="000000"/>
                      </a:solidFill>
                      <a:round/>
                    </a:ln>
                    <a:solidFill>
                      <a:srgbClr val="000000"/>
                    </a:solidFill>
                    <a:latin typeface="宋体" panose="02010600030101010101" pitchFamily="2" charset="-122"/>
                  </a:rPr>
                  <a:t>+</a:t>
                </a:r>
                <a:endParaRPr lang="zh-CN" altLang="en-US" sz="3600" kern="10">
                  <a:ln w="9525">
                    <a:solidFill>
                      <a:srgbClr val="000000"/>
                    </a:solidFill>
                    <a:round/>
                  </a:ln>
                  <a:solidFill>
                    <a:srgbClr val="000000"/>
                  </a:solidFill>
                  <a:latin typeface="宋体" panose="02010600030101010101" pitchFamily="2" charset="-122"/>
                </a:endParaRPr>
              </a:p>
            </p:txBody>
          </p:sp>
        </p:grpSp>
        <p:grpSp>
          <p:nvGrpSpPr>
            <p:cNvPr id="43070" name="组合 68676"/>
            <p:cNvGrpSpPr/>
            <p:nvPr/>
          </p:nvGrpSpPr>
          <p:grpSpPr bwMode="auto">
            <a:xfrm>
              <a:off x="3131" y="2815"/>
              <a:ext cx="499" cy="44"/>
              <a:chOff x="2472" y="2976"/>
              <a:chExt cx="543" cy="0"/>
            </a:xfrm>
          </p:grpSpPr>
          <p:sp>
            <p:nvSpPr>
              <p:cNvPr id="43071" name="直接连接符 68677"/>
              <p:cNvSpPr>
                <a:spLocks noChangeShapeType="1"/>
              </p:cNvSpPr>
              <p:nvPr/>
            </p:nvSpPr>
            <p:spPr bwMode="auto">
              <a:xfrm>
                <a:off x="2472" y="2976"/>
                <a:ext cx="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72" name="直接连接符 68678"/>
              <p:cNvSpPr>
                <a:spLocks noChangeShapeType="1"/>
              </p:cNvSpPr>
              <p:nvPr/>
            </p:nvSpPr>
            <p:spPr bwMode="auto">
              <a:xfrm>
                <a:off x="2608" y="2976"/>
                <a:ext cx="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73" name="直接连接符 68679"/>
              <p:cNvSpPr>
                <a:spLocks noChangeShapeType="1"/>
              </p:cNvSpPr>
              <p:nvPr/>
            </p:nvSpPr>
            <p:spPr bwMode="auto">
              <a:xfrm>
                <a:off x="2789" y="2976"/>
                <a:ext cx="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74" name="直接连接符 68680"/>
              <p:cNvSpPr>
                <a:spLocks noChangeShapeType="1"/>
              </p:cNvSpPr>
              <p:nvPr/>
            </p:nvSpPr>
            <p:spPr bwMode="auto">
              <a:xfrm>
                <a:off x="2925" y="2976"/>
                <a:ext cx="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43075" name="直接连接符 68681"/>
            <p:cNvSpPr>
              <a:spLocks noChangeShapeType="1"/>
            </p:cNvSpPr>
            <p:nvPr/>
          </p:nvSpPr>
          <p:spPr bwMode="auto">
            <a:xfrm>
              <a:off x="3156" y="2523"/>
              <a:ext cx="0" cy="181"/>
            </a:xfrm>
            <a:prstGeom prst="line">
              <a:avLst/>
            </a:prstGeom>
            <a:noFill/>
            <a:ln w="9525">
              <a:solidFill>
                <a:srgbClr val="FF0000"/>
              </a:solidFill>
              <a:round/>
              <a:tailEnd type="stealth" w="sm" len="lg"/>
            </a:ln>
            <a:extLst>
              <a:ext uri="{909E8E84-426E-40DD-AFC4-6F175D3DCCD1}">
                <a14:hiddenFill xmlns:a14="http://schemas.microsoft.com/office/drawing/2010/main">
                  <a:noFill/>
                </a14:hiddenFill>
              </a:ext>
            </a:extLst>
          </p:spPr>
          <p:txBody>
            <a:bodyPr/>
            <a:lstStyle/>
            <a:p>
              <a:endParaRPr lang="zh-CN" altLang="en-US"/>
            </a:p>
          </p:txBody>
        </p:sp>
        <p:sp>
          <p:nvSpPr>
            <p:cNvPr id="43076" name="直接连接符 68682"/>
            <p:cNvSpPr>
              <a:spLocks noChangeShapeType="1"/>
            </p:cNvSpPr>
            <p:nvPr/>
          </p:nvSpPr>
          <p:spPr bwMode="auto">
            <a:xfrm>
              <a:off x="3299" y="2523"/>
              <a:ext cx="0" cy="181"/>
            </a:xfrm>
            <a:prstGeom prst="line">
              <a:avLst/>
            </a:prstGeom>
            <a:noFill/>
            <a:ln w="9525">
              <a:solidFill>
                <a:srgbClr val="FF0000"/>
              </a:solidFill>
              <a:round/>
              <a:tailEnd type="stealth" w="sm" len="lg"/>
            </a:ln>
            <a:extLst>
              <a:ext uri="{909E8E84-426E-40DD-AFC4-6F175D3DCCD1}">
                <a14:hiddenFill xmlns:a14="http://schemas.microsoft.com/office/drawing/2010/main">
                  <a:noFill/>
                </a14:hiddenFill>
              </a:ext>
            </a:extLst>
          </p:spPr>
          <p:txBody>
            <a:bodyPr/>
            <a:lstStyle/>
            <a:p>
              <a:endParaRPr lang="zh-CN" altLang="en-US"/>
            </a:p>
          </p:txBody>
        </p:sp>
        <p:sp>
          <p:nvSpPr>
            <p:cNvPr id="43077" name="直接连接符 68683"/>
            <p:cNvSpPr>
              <a:spLocks noChangeShapeType="1"/>
            </p:cNvSpPr>
            <p:nvPr/>
          </p:nvSpPr>
          <p:spPr bwMode="auto">
            <a:xfrm>
              <a:off x="3442" y="2523"/>
              <a:ext cx="0" cy="181"/>
            </a:xfrm>
            <a:prstGeom prst="line">
              <a:avLst/>
            </a:prstGeom>
            <a:noFill/>
            <a:ln w="9525">
              <a:solidFill>
                <a:srgbClr val="FF0000"/>
              </a:solidFill>
              <a:round/>
              <a:tailEnd type="stealth" w="sm" len="lg"/>
            </a:ln>
            <a:extLst>
              <a:ext uri="{909E8E84-426E-40DD-AFC4-6F175D3DCCD1}">
                <a14:hiddenFill xmlns:a14="http://schemas.microsoft.com/office/drawing/2010/main">
                  <a:noFill/>
                </a14:hiddenFill>
              </a:ext>
            </a:extLst>
          </p:spPr>
          <p:txBody>
            <a:bodyPr/>
            <a:lstStyle/>
            <a:p>
              <a:endParaRPr lang="zh-CN" altLang="en-US"/>
            </a:p>
          </p:txBody>
        </p:sp>
        <p:sp>
          <p:nvSpPr>
            <p:cNvPr id="43078" name="直接连接符 68684"/>
            <p:cNvSpPr>
              <a:spLocks noChangeShapeType="1"/>
            </p:cNvSpPr>
            <p:nvPr/>
          </p:nvSpPr>
          <p:spPr bwMode="auto">
            <a:xfrm>
              <a:off x="3585" y="2523"/>
              <a:ext cx="0" cy="181"/>
            </a:xfrm>
            <a:prstGeom prst="line">
              <a:avLst/>
            </a:prstGeom>
            <a:noFill/>
            <a:ln w="9525">
              <a:solidFill>
                <a:srgbClr val="FF0000"/>
              </a:solidFill>
              <a:round/>
              <a:tailEnd type="stealth" w="sm" len="lg"/>
            </a:ln>
            <a:extLst>
              <a:ext uri="{909E8E84-426E-40DD-AFC4-6F175D3DCCD1}">
                <a14:hiddenFill xmlns:a14="http://schemas.microsoft.com/office/drawing/2010/main">
                  <a:noFill/>
                </a14:hiddenFill>
              </a:ext>
            </a:extLst>
          </p:spPr>
          <p:txBody>
            <a:bodyPr/>
            <a:lstStyle/>
            <a:p>
              <a:endParaRPr lang="zh-CN" altLang="en-US"/>
            </a:p>
          </p:txBody>
        </p:sp>
      </p:grpSp>
      <p:grpSp>
        <p:nvGrpSpPr>
          <p:cNvPr id="68686" name="组合 68685"/>
          <p:cNvGrpSpPr/>
          <p:nvPr/>
        </p:nvGrpSpPr>
        <p:grpSpPr bwMode="auto">
          <a:xfrm>
            <a:off x="1836738" y="4868863"/>
            <a:ext cx="153987" cy="144462"/>
            <a:chOff x="1429" y="2750"/>
            <a:chExt cx="97" cy="91"/>
          </a:xfrm>
        </p:grpSpPr>
        <p:sp>
          <p:nvSpPr>
            <p:cNvPr id="43080" name="椭圆 68686"/>
            <p:cNvSpPr>
              <a:spLocks noChangeArrowheads="1"/>
            </p:cNvSpPr>
            <p:nvPr/>
          </p:nvSpPr>
          <p:spPr bwMode="auto">
            <a:xfrm>
              <a:off x="1429" y="2750"/>
              <a:ext cx="97" cy="91"/>
            </a:xfrm>
            <a:prstGeom prst="ellipse">
              <a:avLst/>
            </a:prstGeom>
            <a:solidFill>
              <a:schemeClr val="bg1"/>
            </a:solidFill>
            <a:ln w="19050">
              <a:solidFill>
                <a:srgbClr val="FF0000"/>
              </a:solidFill>
              <a:round/>
            </a:ln>
          </p:spPr>
          <p:txBody>
            <a:bodyPr/>
            <a:lstStyle/>
            <a:p>
              <a:endParaRPr lang="zh-CN" altLang="en-US"/>
            </a:p>
          </p:txBody>
        </p:sp>
        <p:sp>
          <p:nvSpPr>
            <p:cNvPr id="43081" name="直接连接符 68687"/>
            <p:cNvSpPr>
              <a:spLocks noChangeShapeType="1"/>
            </p:cNvSpPr>
            <p:nvPr/>
          </p:nvSpPr>
          <p:spPr bwMode="auto">
            <a:xfrm>
              <a:off x="1446" y="2794"/>
              <a:ext cx="64" cy="0"/>
            </a:xfrm>
            <a:prstGeom prst="line">
              <a:avLst/>
            </a:prstGeom>
            <a:noFill/>
            <a:ln w="190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68689" name="椭圆 68688"/>
          <p:cNvSpPr>
            <a:spLocks noChangeArrowheads="1"/>
          </p:cNvSpPr>
          <p:nvPr/>
        </p:nvSpPr>
        <p:spPr bwMode="auto">
          <a:xfrm>
            <a:off x="7053263" y="3302000"/>
            <a:ext cx="149225" cy="107950"/>
          </a:xfrm>
          <a:prstGeom prst="ellipse">
            <a:avLst/>
          </a:prstGeom>
          <a:solidFill>
            <a:srgbClr val="FF0000"/>
          </a:solidFill>
          <a:ln w="9525">
            <a:solidFill>
              <a:srgbClr val="FF0000"/>
            </a:solidFill>
            <a:round/>
          </a:ln>
        </p:spPr>
        <p:txBody>
          <a:bodyPr/>
          <a:lstStyle/>
          <a:p>
            <a:endParaRPr lang="zh-CN" altLang="en-US"/>
          </a:p>
        </p:txBody>
      </p:sp>
      <p:grpSp>
        <p:nvGrpSpPr>
          <p:cNvPr id="68690" name="组合 68689"/>
          <p:cNvGrpSpPr/>
          <p:nvPr/>
        </p:nvGrpSpPr>
        <p:grpSpPr bwMode="auto">
          <a:xfrm>
            <a:off x="6372225" y="2636838"/>
            <a:ext cx="1616075" cy="1439862"/>
            <a:chOff x="3903" y="981"/>
            <a:chExt cx="1018" cy="907"/>
          </a:xfrm>
        </p:grpSpPr>
        <p:sp>
          <p:nvSpPr>
            <p:cNvPr id="43084" name="矩形 68690"/>
            <p:cNvSpPr>
              <a:spLocks noChangeArrowheads="1"/>
            </p:cNvSpPr>
            <p:nvPr/>
          </p:nvSpPr>
          <p:spPr bwMode="auto">
            <a:xfrm>
              <a:off x="3903" y="981"/>
              <a:ext cx="1018" cy="897"/>
            </a:xfrm>
            <a:prstGeom prst="rect">
              <a:avLst/>
            </a:prstGeom>
            <a:solidFill>
              <a:srgbClr val="00CCFF"/>
            </a:solidFill>
            <a:ln w="9525">
              <a:solidFill>
                <a:schemeClr val="tx1"/>
              </a:solidFill>
              <a:miter lim="800000"/>
            </a:ln>
          </p:spPr>
          <p:txBody>
            <a:bodyPr/>
            <a:lstStyle/>
            <a:p>
              <a:endParaRPr lang="zh-CN" altLang="en-US"/>
            </a:p>
          </p:txBody>
        </p:sp>
        <p:sp>
          <p:nvSpPr>
            <p:cNvPr id="43085" name="直接连接符 68691"/>
            <p:cNvSpPr>
              <a:spLocks noChangeShapeType="1"/>
            </p:cNvSpPr>
            <p:nvPr/>
          </p:nvSpPr>
          <p:spPr bwMode="auto">
            <a:xfrm>
              <a:off x="3923" y="1434"/>
              <a:ext cx="9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86" name="直接连接符 68692"/>
            <p:cNvSpPr>
              <a:spLocks noChangeShapeType="1"/>
            </p:cNvSpPr>
            <p:nvPr/>
          </p:nvSpPr>
          <p:spPr bwMode="auto">
            <a:xfrm>
              <a:off x="3923" y="1525"/>
              <a:ext cx="9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87" name="直接连接符 68693"/>
            <p:cNvSpPr>
              <a:spLocks noChangeShapeType="1"/>
            </p:cNvSpPr>
            <p:nvPr/>
          </p:nvSpPr>
          <p:spPr bwMode="auto">
            <a:xfrm>
              <a:off x="3923" y="1616"/>
              <a:ext cx="9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88" name="直接连接符 68694"/>
            <p:cNvSpPr>
              <a:spLocks noChangeShapeType="1"/>
            </p:cNvSpPr>
            <p:nvPr/>
          </p:nvSpPr>
          <p:spPr bwMode="auto">
            <a:xfrm>
              <a:off x="3923" y="1706"/>
              <a:ext cx="9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89" name="直接连接符 68695"/>
            <p:cNvSpPr>
              <a:spLocks noChangeShapeType="1"/>
            </p:cNvSpPr>
            <p:nvPr/>
          </p:nvSpPr>
          <p:spPr bwMode="auto">
            <a:xfrm>
              <a:off x="3923" y="1797"/>
              <a:ext cx="9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90" name="直接连接符 68696"/>
            <p:cNvSpPr>
              <a:spLocks noChangeShapeType="1"/>
            </p:cNvSpPr>
            <p:nvPr/>
          </p:nvSpPr>
          <p:spPr bwMode="auto">
            <a:xfrm>
              <a:off x="3923" y="1344"/>
              <a:ext cx="9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91" name="直接连接符 68697"/>
            <p:cNvSpPr>
              <a:spLocks noChangeShapeType="1"/>
            </p:cNvSpPr>
            <p:nvPr/>
          </p:nvSpPr>
          <p:spPr bwMode="auto">
            <a:xfrm>
              <a:off x="3923" y="1253"/>
              <a:ext cx="9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92" name="直接连接符 68698"/>
            <p:cNvSpPr>
              <a:spLocks noChangeShapeType="1"/>
            </p:cNvSpPr>
            <p:nvPr/>
          </p:nvSpPr>
          <p:spPr bwMode="auto">
            <a:xfrm>
              <a:off x="3923" y="1162"/>
              <a:ext cx="9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93" name="直接连接符 68699"/>
            <p:cNvSpPr>
              <a:spLocks noChangeShapeType="1"/>
            </p:cNvSpPr>
            <p:nvPr/>
          </p:nvSpPr>
          <p:spPr bwMode="auto">
            <a:xfrm>
              <a:off x="3923" y="1071"/>
              <a:ext cx="9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94" name="直接连接符 68700"/>
            <p:cNvSpPr>
              <a:spLocks noChangeShapeType="1"/>
            </p:cNvSpPr>
            <p:nvPr/>
          </p:nvSpPr>
          <p:spPr bwMode="auto">
            <a:xfrm>
              <a:off x="4377" y="981"/>
              <a:ext cx="0" cy="90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95" name="直接连接符 68701"/>
            <p:cNvSpPr>
              <a:spLocks noChangeShapeType="1"/>
            </p:cNvSpPr>
            <p:nvPr/>
          </p:nvSpPr>
          <p:spPr bwMode="auto">
            <a:xfrm>
              <a:off x="4286" y="981"/>
              <a:ext cx="0" cy="90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96" name="直接连接符 68702"/>
            <p:cNvSpPr>
              <a:spLocks noChangeShapeType="1"/>
            </p:cNvSpPr>
            <p:nvPr/>
          </p:nvSpPr>
          <p:spPr bwMode="auto">
            <a:xfrm>
              <a:off x="4195" y="981"/>
              <a:ext cx="0" cy="90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97" name="直接连接符 68703"/>
            <p:cNvSpPr>
              <a:spLocks noChangeShapeType="1"/>
            </p:cNvSpPr>
            <p:nvPr/>
          </p:nvSpPr>
          <p:spPr bwMode="auto">
            <a:xfrm>
              <a:off x="4105" y="981"/>
              <a:ext cx="0" cy="90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98" name="直接连接符 68704"/>
            <p:cNvSpPr>
              <a:spLocks noChangeShapeType="1"/>
            </p:cNvSpPr>
            <p:nvPr/>
          </p:nvSpPr>
          <p:spPr bwMode="auto">
            <a:xfrm>
              <a:off x="4014" y="981"/>
              <a:ext cx="0" cy="90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099" name="直接连接符 68705"/>
            <p:cNvSpPr>
              <a:spLocks noChangeShapeType="1"/>
            </p:cNvSpPr>
            <p:nvPr/>
          </p:nvSpPr>
          <p:spPr bwMode="auto">
            <a:xfrm>
              <a:off x="4468" y="981"/>
              <a:ext cx="0" cy="90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100" name="直接连接符 68706"/>
            <p:cNvSpPr>
              <a:spLocks noChangeShapeType="1"/>
            </p:cNvSpPr>
            <p:nvPr/>
          </p:nvSpPr>
          <p:spPr bwMode="auto">
            <a:xfrm>
              <a:off x="4558" y="981"/>
              <a:ext cx="0" cy="90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101" name="直接连接符 68707"/>
            <p:cNvSpPr>
              <a:spLocks noChangeShapeType="1"/>
            </p:cNvSpPr>
            <p:nvPr/>
          </p:nvSpPr>
          <p:spPr bwMode="auto">
            <a:xfrm>
              <a:off x="4649" y="981"/>
              <a:ext cx="0" cy="90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102" name="直接连接符 68708"/>
            <p:cNvSpPr>
              <a:spLocks noChangeShapeType="1"/>
            </p:cNvSpPr>
            <p:nvPr/>
          </p:nvSpPr>
          <p:spPr bwMode="auto">
            <a:xfrm>
              <a:off x="4740" y="981"/>
              <a:ext cx="0" cy="90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103" name="直接连接符 68709"/>
            <p:cNvSpPr>
              <a:spLocks noChangeShapeType="1"/>
            </p:cNvSpPr>
            <p:nvPr/>
          </p:nvSpPr>
          <p:spPr bwMode="auto">
            <a:xfrm>
              <a:off x="4830" y="981"/>
              <a:ext cx="0" cy="90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68711" name="椭圆 68710"/>
          <p:cNvSpPr>
            <a:spLocks noChangeArrowheads="1"/>
          </p:cNvSpPr>
          <p:nvPr/>
        </p:nvSpPr>
        <p:spPr bwMode="auto">
          <a:xfrm>
            <a:off x="7054850" y="2855913"/>
            <a:ext cx="149225" cy="107950"/>
          </a:xfrm>
          <a:prstGeom prst="ellipse">
            <a:avLst/>
          </a:prstGeom>
          <a:solidFill>
            <a:srgbClr val="FF0000"/>
          </a:solidFill>
          <a:ln w="9525">
            <a:solidFill>
              <a:srgbClr val="FF0000"/>
            </a:solidFill>
            <a:round/>
          </a:ln>
        </p:spPr>
        <p:txBody>
          <a:bodyPr/>
          <a:lstStyle/>
          <a:p>
            <a:endParaRPr lang="zh-CN" altLang="en-US"/>
          </a:p>
        </p:txBody>
      </p:sp>
      <p:sp>
        <p:nvSpPr>
          <p:cNvPr id="43105" name="椭圆 68711"/>
          <p:cNvSpPr>
            <a:spLocks noChangeArrowheads="1"/>
          </p:cNvSpPr>
          <p:nvPr/>
        </p:nvSpPr>
        <p:spPr bwMode="auto">
          <a:xfrm>
            <a:off x="1111250" y="4567237"/>
            <a:ext cx="1152525" cy="792162"/>
          </a:xfrm>
          <a:prstGeom prst="ellipse">
            <a:avLst/>
          </a:prstGeom>
          <a:solidFill>
            <a:schemeClr val="bg1"/>
          </a:solidFill>
          <a:ln w="9525">
            <a:solidFill>
              <a:schemeClr val="bg1"/>
            </a:solidFill>
            <a:round/>
          </a:ln>
        </p:spPr>
        <p:txBody>
          <a:bodyPr/>
          <a:lstStyle/>
          <a:p>
            <a:endParaRPr lang="zh-CN" altLang="en-US"/>
          </a:p>
        </p:txBody>
      </p:sp>
      <p:sp>
        <p:nvSpPr>
          <p:cNvPr id="68713" name="矩形 68712"/>
          <p:cNvSpPr>
            <a:spLocks noChangeArrowheads="1" noChangeShapeType="1" noTextEdit="1"/>
          </p:cNvSpPr>
          <p:nvPr/>
        </p:nvSpPr>
        <p:spPr bwMode="auto">
          <a:xfrm>
            <a:off x="900113" y="1412875"/>
            <a:ext cx="3671887" cy="287338"/>
          </a:xfrm>
          <a:prstGeom prst="rect">
            <a:avLst/>
          </a:prstGeom>
        </p:spPr>
        <p:txBody>
          <a:bodyPr wrap="none" fromWordArt="1">
            <a:prstTxWarp prst="textDeflate">
              <a:avLst>
                <a:gd name="adj" fmla="val 0"/>
              </a:avLst>
            </a:prstTxWarp>
          </a:bodyPr>
          <a:lstStyle/>
          <a:p>
            <a:pPr algn="ctr"/>
            <a:r>
              <a:rPr lang="en-US" altLang="zh-CN" sz="1800" kern="10">
                <a:ln w="9525">
                  <a:solidFill>
                    <a:srgbClr val="000000"/>
                  </a:solidFill>
                  <a:round/>
                </a:ln>
                <a:solidFill>
                  <a:srgbClr val="000000"/>
                </a:solidFill>
                <a:latin typeface="楷体_GB2312"/>
              </a:rPr>
              <a:t>1&gt;</a:t>
            </a:r>
            <a:r>
              <a:rPr lang="zh-CN" altLang="en-US" sz="1800" kern="10">
                <a:ln w="9525">
                  <a:solidFill>
                    <a:srgbClr val="000000"/>
                  </a:solidFill>
                  <a:round/>
                </a:ln>
                <a:solidFill>
                  <a:srgbClr val="000000"/>
                </a:solidFill>
                <a:latin typeface="楷体_GB2312"/>
              </a:rPr>
              <a:t>、电子束在电场中的偏转原理</a:t>
            </a:r>
            <a:endParaRPr lang="zh-CN" altLang="en-US" sz="1800" kern="10">
              <a:ln w="9525">
                <a:solidFill>
                  <a:srgbClr val="000000"/>
                </a:solidFill>
                <a:round/>
              </a:ln>
              <a:solidFill>
                <a:srgbClr val="000000"/>
              </a:solidFill>
              <a:latin typeface="楷体_GB2312"/>
            </a:endParaRPr>
          </a:p>
        </p:txBody>
      </p:sp>
      <p:sp>
        <p:nvSpPr>
          <p:cNvPr id="68714" name="矩形 68713"/>
          <p:cNvSpPr>
            <a:spLocks noChangeArrowheads="1" noChangeShapeType="1" noTextEdit="1"/>
          </p:cNvSpPr>
          <p:nvPr/>
        </p:nvSpPr>
        <p:spPr bwMode="auto">
          <a:xfrm>
            <a:off x="2051050" y="4868863"/>
            <a:ext cx="1828800" cy="228600"/>
          </a:xfrm>
          <a:prstGeom prst="rect">
            <a:avLst/>
          </a:prstGeom>
        </p:spPr>
        <p:txBody>
          <a:bodyPr wrap="none" fromWordArt="1">
            <a:prstTxWarp prst="textDeflate">
              <a:avLst>
                <a:gd name="adj" fmla="val 0"/>
              </a:avLst>
            </a:prstTxWarp>
          </a:bodyPr>
          <a:lstStyle/>
          <a:p>
            <a:pPr algn="ctr"/>
            <a:r>
              <a:rPr lang="zh-CN" altLang="en-US" sz="1800" kern="10">
                <a:ln w="9525">
                  <a:solidFill>
                    <a:srgbClr val="000000"/>
                  </a:solidFill>
                  <a:round/>
                </a:ln>
                <a:solidFill>
                  <a:srgbClr val="000000"/>
                </a:solidFill>
                <a:latin typeface="楷体_GB2312"/>
              </a:rPr>
              <a:t>偏转板上无电压时</a:t>
            </a:r>
            <a:endParaRPr lang="zh-CN" altLang="en-US" sz="1800" kern="10">
              <a:ln w="9525">
                <a:solidFill>
                  <a:srgbClr val="000000"/>
                </a:solidFill>
                <a:round/>
              </a:ln>
              <a:solidFill>
                <a:srgbClr val="000000"/>
              </a:solidFill>
              <a:latin typeface="楷体_GB2312"/>
            </a:endParaRPr>
          </a:p>
        </p:txBody>
      </p:sp>
      <p:sp>
        <p:nvSpPr>
          <p:cNvPr id="68715" name="矩形 68714"/>
          <p:cNvSpPr>
            <a:spLocks noChangeArrowheads="1" noChangeShapeType="1" noTextEdit="1"/>
          </p:cNvSpPr>
          <p:nvPr/>
        </p:nvSpPr>
        <p:spPr bwMode="auto">
          <a:xfrm>
            <a:off x="1927225" y="4872038"/>
            <a:ext cx="2520950" cy="230187"/>
          </a:xfrm>
          <a:prstGeom prst="rect">
            <a:avLst/>
          </a:prstGeom>
        </p:spPr>
        <p:txBody>
          <a:bodyPr wrap="none" fromWordArt="1">
            <a:prstTxWarp prst="textDeflate">
              <a:avLst>
                <a:gd name="adj" fmla="val 0"/>
              </a:avLst>
            </a:prstTxWarp>
          </a:bodyPr>
          <a:lstStyle/>
          <a:p>
            <a:pPr algn="ctr"/>
            <a:r>
              <a:rPr lang="zh-CN" altLang="en-US" sz="1800" kern="10">
                <a:ln w="9525">
                  <a:solidFill>
                    <a:srgbClr val="000000"/>
                  </a:solidFill>
                  <a:round/>
                </a:ln>
                <a:solidFill>
                  <a:srgbClr val="000000"/>
                </a:solidFill>
                <a:latin typeface="楷体_GB2312"/>
              </a:rPr>
              <a:t>偏转板上加直流电压时</a:t>
            </a:r>
            <a:endParaRPr lang="zh-CN" altLang="en-US" sz="1800" kern="10">
              <a:ln w="9525">
                <a:solidFill>
                  <a:srgbClr val="000000"/>
                </a:solidFill>
                <a:round/>
              </a:ln>
              <a:solidFill>
                <a:srgbClr val="000000"/>
              </a:solidFill>
              <a:latin typeface="楷体_GB2312"/>
            </a:endParaRPr>
          </a:p>
        </p:txBody>
      </p:sp>
      <p:sp>
        <p:nvSpPr>
          <p:cNvPr id="68721" name="圆角矩形 68720"/>
          <p:cNvSpPr>
            <a:spLocks noChangeArrowheads="1"/>
          </p:cNvSpPr>
          <p:nvPr/>
        </p:nvSpPr>
        <p:spPr bwMode="auto">
          <a:xfrm>
            <a:off x="395288" y="333375"/>
            <a:ext cx="2232025" cy="504825"/>
          </a:xfrm>
          <a:prstGeom prst="roundRect">
            <a:avLst>
              <a:gd name="adj" fmla="val 16667"/>
            </a:avLst>
          </a:prstGeom>
          <a:solidFill>
            <a:srgbClr val="CCFFCC"/>
          </a:solidFill>
          <a:ln w="9525">
            <a:solidFill>
              <a:schemeClr val="tx1"/>
            </a:solidFill>
            <a:round/>
          </a:ln>
        </p:spPr>
        <p:txBody>
          <a:bodyPr/>
          <a:lstStyle/>
          <a:p>
            <a:endParaRPr lang="zh-CN" altLang="en-US"/>
          </a:p>
        </p:txBody>
      </p:sp>
      <p:sp>
        <p:nvSpPr>
          <p:cNvPr id="68722" name="文本框 68721"/>
          <p:cNvSpPr txBox="1">
            <a:spLocks noChangeArrowheads="1"/>
          </p:cNvSpPr>
          <p:nvPr/>
        </p:nvSpPr>
        <p:spPr bwMode="auto">
          <a:xfrm>
            <a:off x="395288" y="333375"/>
            <a:ext cx="2303462" cy="522288"/>
          </a:xfrm>
          <a:prstGeom prst="rect">
            <a:avLst/>
          </a:prstGeom>
          <a:solidFill>
            <a:srgbClr val="EAEAEA"/>
          </a:solidFill>
          <a:ln w="9525">
            <a:solidFill>
              <a:srgbClr val="EAEAEA"/>
            </a:solidFill>
            <a:round/>
          </a:ln>
        </p:spPr>
        <p:txBody>
          <a:bodyPr>
            <a:spAutoFit/>
          </a:bodyPr>
          <a:lstStyle/>
          <a:p>
            <a:pPr>
              <a:spcBef>
                <a:spcPct val="50000"/>
              </a:spcBef>
              <a:buClr>
                <a:schemeClr val="tx1"/>
              </a:buClr>
            </a:pPr>
            <a:r>
              <a:rPr lang="en-US" altLang="zh-CN" sz="2800">
                <a:solidFill>
                  <a:srgbClr val="993300"/>
                </a:solidFill>
                <a:latin typeface="楷体_GB2312" pitchFamily="49" charset="-122"/>
                <a:ea typeface="楷体_GB2312" pitchFamily="49" charset="-122"/>
              </a:rPr>
              <a:t>2. </a:t>
            </a:r>
            <a:r>
              <a:rPr lang="zh-CN" altLang="en-US" sz="2800">
                <a:solidFill>
                  <a:srgbClr val="993300"/>
                </a:solidFill>
                <a:latin typeface="楷体_GB2312" pitchFamily="49" charset="-122"/>
                <a:ea typeface="楷体_GB2312" pitchFamily="49" charset="-122"/>
              </a:rPr>
              <a:t>工作原理</a:t>
            </a:r>
            <a:endParaRPr lang="zh-CN" altLang="en-US" sz="2800">
              <a:solidFill>
                <a:srgbClr val="993300"/>
              </a:solidFill>
              <a:latin typeface="楷体_GB2312" pitchFamily="49" charset="-122"/>
              <a:ea typeface="楷体_GB2312" pitchFamily="49" charset="-122"/>
            </a:endParaRPr>
          </a:p>
        </p:txBody>
      </p:sp>
      <p:sp>
        <p:nvSpPr>
          <p:cNvPr id="3" name="文本框 2"/>
          <p:cNvSpPr txBox="1">
            <a:spLocks noChangeArrowheads="1"/>
          </p:cNvSpPr>
          <p:nvPr/>
        </p:nvSpPr>
        <p:spPr bwMode="auto">
          <a:xfrm>
            <a:off x="6452553" y="4739640"/>
            <a:ext cx="153543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t>y</a:t>
            </a:r>
            <a:r>
              <a:rPr lang="zh-CN" altLang="en-US" sz="2000"/>
              <a:t>与</a:t>
            </a:r>
            <a:r>
              <a:rPr lang="en-US" altLang="zh-CN" sz="2000"/>
              <a:t>U</a:t>
            </a:r>
            <a:r>
              <a:rPr lang="zh-CN" altLang="en-US" sz="2000"/>
              <a:t>成正比</a:t>
            </a:r>
            <a:endParaRPr lang="zh-CN" altLang="en-US" sz="2000"/>
          </a:p>
        </p:txBody>
      </p:sp>
      <p:sp>
        <p:nvSpPr>
          <p:cNvPr id="4" name="文本框 3"/>
          <p:cNvSpPr txBox="1">
            <a:spLocks noChangeArrowheads="1"/>
          </p:cNvSpPr>
          <p:nvPr/>
        </p:nvSpPr>
        <p:spPr bwMode="auto">
          <a:xfrm>
            <a:off x="685800" y="5470525"/>
            <a:ext cx="7685405" cy="902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10000"/>
              </a:lnSpc>
            </a:pPr>
            <a:r>
              <a:rPr lang="zh-CN" altLang="en-US" sz="2400"/>
              <a:t>如果在</a:t>
            </a:r>
            <a:r>
              <a:rPr lang="en-US" altLang="zh-CN" sz="2400"/>
              <a:t>Y</a:t>
            </a:r>
            <a:r>
              <a:rPr lang="zh-CN" altLang="en-US" sz="2400"/>
              <a:t>偏转极板上加一个</a:t>
            </a:r>
            <a:r>
              <a:rPr lang="zh-CN" altLang="en-US" sz="2400">
                <a:solidFill>
                  <a:srgbClr val="FF0000"/>
                </a:solidFill>
              </a:rPr>
              <a:t>正弦波电压</a:t>
            </a:r>
            <a:r>
              <a:rPr lang="zh-CN" altLang="en-US" sz="2400"/>
              <a:t>，亮点如何运动？</a:t>
            </a:r>
            <a:endParaRPr lang="zh-CN" altLang="en-US" sz="2400"/>
          </a:p>
          <a:p>
            <a:pPr>
              <a:lnSpc>
                <a:spcPct val="110000"/>
              </a:lnSpc>
            </a:pPr>
            <a:r>
              <a:rPr lang="zh-CN" altLang="en-US" sz="2400"/>
              <a:t>荧光屏显示画面为？</a:t>
            </a:r>
            <a:endParaRPr lang="zh-CN" altLang="en-US" sz="240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714"/>
                                        </p:tgtEl>
                                        <p:attrNameLst>
                                          <p:attrName>style.visibility</p:attrName>
                                        </p:attrNameLst>
                                      </p:cBhvr>
                                      <p:to>
                                        <p:strVal val="visible"/>
                                      </p:to>
                                    </p:set>
                                    <p:animEffect transition="in" filter="wipe(left)">
                                      <p:cBhvr>
                                        <p:cTn id="7" dur="2000"/>
                                        <p:tgtEl>
                                          <p:spTgt spid="68714"/>
                                        </p:tgtEl>
                                      </p:cBhvr>
                                    </p:animEffect>
                                  </p:childTnLst>
                                </p:cTn>
                              </p:par>
                            </p:childTnLst>
                          </p:cTn>
                        </p:par>
                        <p:par>
                          <p:cTn id="8" fill="hold">
                            <p:stCondLst>
                              <p:cond delay="2000"/>
                            </p:stCondLst>
                            <p:childTnLst>
                              <p:par>
                                <p:cTn id="9" presetID="63" presetClass="path" presetSubtype="0" accel="50000" decel="50000" fill="hold" nodeType="afterEffect">
                                  <p:stCondLst>
                                    <p:cond delay="0"/>
                                  </p:stCondLst>
                                  <p:childTnLst>
                                    <p:animMotion origin="layout" path="M 0.01528 -0.22561 L 0.40903 -0.22561 " pathEditMode="relative" rAng="0" ptsTypes="AA">
                                      <p:cBhvr>
                                        <p:cTn id="10" dur="2000" fill="hold"/>
                                        <p:tgtEl>
                                          <p:spTgt spid="68686"/>
                                        </p:tgtEl>
                                        <p:attrNameLst>
                                          <p:attrName>ppt_x</p:attrName>
                                          <p:attrName>ppt_y</p:attrName>
                                        </p:attrNameLst>
                                      </p:cBhvr>
                                      <p:rCtr x="19700" y="0"/>
                                    </p:animMotion>
                                  </p:childTnLst>
                                </p:cTn>
                              </p:par>
                            </p:childTnLst>
                          </p:cTn>
                        </p:par>
                        <p:par>
                          <p:cTn id="11" fill="hold">
                            <p:stCondLst>
                              <p:cond delay="4000"/>
                            </p:stCondLst>
                            <p:childTnLst>
                              <p:par>
                                <p:cTn id="12" presetID="1" presetClass="entr" presetSubtype="0" fill="hold" nodeType="afterEffect">
                                  <p:stCondLst>
                                    <p:cond delay="0"/>
                                  </p:stCondLst>
                                  <p:childTnLst>
                                    <p:set>
                                      <p:cBhvr>
                                        <p:cTn id="13" dur="1" fill="hold">
                                          <p:stCondLst>
                                            <p:cond delay="0"/>
                                          </p:stCondLst>
                                        </p:cTn>
                                        <p:tgtEl>
                                          <p:spTgt spid="68689"/>
                                        </p:tgtEl>
                                        <p:attrNameLst>
                                          <p:attrName>style.visibility</p:attrName>
                                        </p:attrNameLst>
                                      </p:cBhvr>
                                      <p:to>
                                        <p:strVal val="visible"/>
                                      </p:to>
                                    </p:set>
                                  </p:childTnLst>
                                </p:cTn>
                              </p:par>
                            </p:childTnLst>
                          </p:cTn>
                        </p:par>
                        <p:par>
                          <p:cTn id="14" fill="hold">
                            <p:stCondLst>
                              <p:cond delay="4000"/>
                            </p:stCondLst>
                            <p:childTnLst>
                              <p:par>
                                <p:cTn id="15" presetID="35" presetClass="emph" presetSubtype="0" fill="hold" nodeType="afterEffect">
                                  <p:stCondLst>
                                    <p:cond delay="0"/>
                                  </p:stCondLst>
                                  <p:childTnLst>
                                    <p:anim calcmode="discrete" valueType="str">
                                      <p:cBhvr>
                                        <p:cTn id="16" dur="1000" fill="hold"/>
                                        <p:tgtEl>
                                          <p:spTgt spid="68689"/>
                                        </p:tgtEl>
                                        <p:attrNameLst>
                                          <p:attrName>style.visibility</p:attrName>
                                        </p:attrNameLst>
                                      </p:cBhvr>
                                      <p:tavLst>
                                        <p:tav tm="0">
                                          <p:val>
                                            <p:strVal val="hidden"/>
                                          </p:val>
                                        </p:tav>
                                        <p:tav tm="50000">
                                          <p:val>
                                            <p:strVal val="visible"/>
                                          </p:val>
                                        </p:tav>
                                      </p:tavLst>
                                    </p:anim>
                                  </p:childTnLst>
                                </p:cTn>
                              </p:par>
                            </p:childTnLst>
                          </p:cTn>
                        </p:par>
                        <p:par>
                          <p:cTn id="17" fill="hold">
                            <p:stCondLst>
                              <p:cond delay="5000"/>
                            </p:stCondLst>
                            <p:childTnLst>
                              <p:par>
                                <p:cTn id="18" presetID="35" presetClass="emph" presetSubtype="0" fill="hold" nodeType="afterEffect">
                                  <p:stCondLst>
                                    <p:cond delay="0"/>
                                  </p:stCondLst>
                                  <p:childTnLst>
                                    <p:anim calcmode="discrete" valueType="str">
                                      <p:cBhvr>
                                        <p:cTn id="19" dur="1000" fill="hold"/>
                                        <p:tgtEl>
                                          <p:spTgt spid="68689"/>
                                        </p:tgtEl>
                                        <p:attrNameLst>
                                          <p:attrName>style.visibility</p:attrName>
                                        </p:attrNameLst>
                                      </p:cBhvr>
                                      <p:tavLst>
                                        <p:tav tm="0">
                                          <p:val>
                                            <p:strVal val="hidden"/>
                                          </p:val>
                                        </p:tav>
                                        <p:tav tm="50000">
                                          <p:val>
                                            <p:strVal val="visible"/>
                                          </p:val>
                                        </p:tav>
                                      </p:tavLst>
                                    </p:anim>
                                  </p:childTnLst>
                                </p:cTn>
                              </p:par>
                            </p:childTnLst>
                          </p:cTn>
                        </p:par>
                      </p:childTnLst>
                    </p:cTn>
                  </p:par>
                  <p:par>
                    <p:cTn id="20" fill="hold">
                      <p:stCondLst>
                        <p:cond delay="indefinite"/>
                      </p:stCondLst>
                      <p:childTnLst>
                        <p:par>
                          <p:cTn id="21" fill="hold">
                            <p:stCondLst>
                              <p:cond delay="0"/>
                            </p:stCondLst>
                            <p:childTnLst>
                              <p:par>
                                <p:cTn id="22" presetID="12" presetClass="exit" presetSubtype="2" fill="hold" grpId="1" nodeType="clickEffect">
                                  <p:stCondLst>
                                    <p:cond delay="0"/>
                                  </p:stCondLst>
                                  <p:childTnLst>
                                    <p:animEffect transition="out" filter="slide(fromRight)">
                                      <p:cBhvr>
                                        <p:cTn id="23" dur="500"/>
                                        <p:tgtEl>
                                          <p:spTgt spid="68714"/>
                                        </p:tgtEl>
                                      </p:cBhvr>
                                    </p:animEffect>
                                    <p:set>
                                      <p:cBhvr>
                                        <p:cTn id="24" dur="1" fill="hold">
                                          <p:stCondLst>
                                            <p:cond delay="499"/>
                                          </p:stCondLst>
                                        </p:cTn>
                                        <p:tgtEl>
                                          <p:spTgt spid="68714"/>
                                        </p:tgtEl>
                                        <p:attrNameLst>
                                          <p:attrName>style.visibility</p:attrName>
                                        </p:attrNameLst>
                                      </p:cBhvr>
                                      <p:to>
                                        <p:strVal val="hidden"/>
                                      </p:to>
                                    </p:se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68715"/>
                                        </p:tgtEl>
                                        <p:attrNameLst>
                                          <p:attrName>style.visibility</p:attrName>
                                        </p:attrNameLst>
                                      </p:cBhvr>
                                      <p:to>
                                        <p:strVal val="visible"/>
                                      </p:to>
                                    </p:set>
                                    <p:animEffect transition="in" filter="wipe(left)">
                                      <p:cBhvr>
                                        <p:cTn id="28" dur="2000"/>
                                        <p:tgtEl>
                                          <p:spTgt spid="68715"/>
                                        </p:tgtEl>
                                      </p:cBhvr>
                                    </p:animEffect>
                                  </p:childTnLst>
                                </p:cTn>
                              </p:par>
                            </p:childTnLst>
                          </p:cTn>
                        </p:par>
                        <p:par>
                          <p:cTn id="29" fill="hold">
                            <p:stCondLst>
                              <p:cond delay="2500"/>
                            </p:stCondLst>
                            <p:childTnLst>
                              <p:par>
                                <p:cTn id="30" presetID="22" presetClass="entr" presetSubtype="1" fill="hold" nodeType="afterEffect">
                                  <p:stCondLst>
                                    <p:cond delay="0"/>
                                  </p:stCondLst>
                                  <p:childTnLst>
                                    <p:set>
                                      <p:cBhvr>
                                        <p:cTn id="31" dur="1" fill="hold">
                                          <p:stCondLst>
                                            <p:cond delay="0"/>
                                          </p:stCondLst>
                                        </p:cTn>
                                        <p:tgtEl>
                                          <p:spTgt spid="68671"/>
                                        </p:tgtEl>
                                        <p:attrNameLst>
                                          <p:attrName>style.visibility</p:attrName>
                                        </p:attrNameLst>
                                      </p:cBhvr>
                                      <p:to>
                                        <p:strVal val="visible"/>
                                      </p:to>
                                    </p:set>
                                    <p:animEffect transition="in" filter="wipe(up)">
                                      <p:cBhvr>
                                        <p:cTn id="32" dur="1000"/>
                                        <p:tgtEl>
                                          <p:spTgt spid="68671"/>
                                        </p:tgtEl>
                                      </p:cBhvr>
                                    </p:animEffect>
                                  </p:childTnLst>
                                </p:cTn>
                              </p:par>
                            </p:childTnLst>
                          </p:cTn>
                        </p:par>
                        <p:par>
                          <p:cTn id="33" fill="hold">
                            <p:stCondLst>
                              <p:cond delay="3500"/>
                            </p:stCondLst>
                            <p:childTnLst>
                              <p:par>
                                <p:cTn id="34" presetID="1" presetClass="entr" presetSubtype="0" fill="hold" nodeType="afterEffect">
                                  <p:stCondLst>
                                    <p:cond delay="0"/>
                                  </p:stCondLst>
                                  <p:childTnLst>
                                    <p:set>
                                      <p:cBhvr>
                                        <p:cTn id="35" dur="1" fill="hold">
                                          <p:stCondLst>
                                            <p:cond delay="0"/>
                                          </p:stCondLst>
                                        </p:cTn>
                                        <p:tgtEl>
                                          <p:spTgt spid="68690"/>
                                        </p:tgtEl>
                                        <p:attrNameLst>
                                          <p:attrName>style.visibility</p:attrName>
                                        </p:attrNameLst>
                                      </p:cBhvr>
                                      <p:to>
                                        <p:strVal val="visible"/>
                                      </p:to>
                                    </p:set>
                                  </p:childTnLst>
                                </p:cTn>
                              </p:par>
                            </p:childTnLst>
                          </p:cTn>
                        </p:par>
                        <p:par>
                          <p:cTn id="36" fill="hold">
                            <p:stCondLst>
                              <p:cond delay="3500"/>
                            </p:stCondLst>
                            <p:childTnLst>
                              <p:par>
                                <p:cTn id="37" presetID="0" presetClass="path" presetSubtype="0" accel="50000" decel="50000" fill="hold" nodeType="afterEffect">
                                  <p:stCondLst>
                                    <p:cond delay="0"/>
                                  </p:stCondLst>
                                  <p:childTnLst>
                                    <p:animMotion origin="layout" path="M 0.02066 -0.22515 C 0.07136 -0.22399 0.12205 -0.22284 0.16355 -0.22515 C 0.20504 -0.22746 0.22917 -0.22792 0.26962 -0.23879 C 0.31007 -0.24965 0.38351 -0.28178 0.40626 -0.29034 " pathEditMode="relative" rAng="0" ptsTypes="aaaA">
                                      <p:cBhvr>
                                        <p:cTn id="38" dur="2000" fill="hold"/>
                                        <p:tgtEl>
                                          <p:spTgt spid="68686"/>
                                        </p:tgtEl>
                                        <p:attrNameLst>
                                          <p:attrName>ppt_x</p:attrName>
                                          <p:attrName>ppt_y</p:attrName>
                                        </p:attrNameLst>
                                      </p:cBhvr>
                                      <p:rCtr x="0" y="0"/>
                                    </p:animMotion>
                                  </p:childTnLst>
                                </p:cTn>
                              </p:par>
                            </p:childTnLst>
                          </p:cTn>
                        </p:par>
                        <p:par>
                          <p:cTn id="39" fill="hold">
                            <p:stCondLst>
                              <p:cond delay="5500"/>
                            </p:stCondLst>
                            <p:childTnLst>
                              <p:par>
                                <p:cTn id="40" presetID="1" presetClass="entr" presetSubtype="0" fill="hold" nodeType="afterEffect">
                                  <p:stCondLst>
                                    <p:cond delay="0"/>
                                  </p:stCondLst>
                                  <p:childTnLst>
                                    <p:set>
                                      <p:cBhvr>
                                        <p:cTn id="41" dur="1" fill="hold">
                                          <p:stCondLst>
                                            <p:cond delay="0"/>
                                          </p:stCondLst>
                                        </p:cTn>
                                        <p:tgtEl>
                                          <p:spTgt spid="68711"/>
                                        </p:tgtEl>
                                        <p:attrNameLst>
                                          <p:attrName>style.visibility</p:attrName>
                                        </p:attrNameLst>
                                      </p:cBhvr>
                                      <p:to>
                                        <p:strVal val="visible"/>
                                      </p:to>
                                    </p:set>
                                  </p:childTnLst>
                                </p:cTn>
                              </p:par>
                            </p:childTnLst>
                          </p:cTn>
                        </p:par>
                        <p:par>
                          <p:cTn id="42" fill="hold">
                            <p:stCondLst>
                              <p:cond delay="5500"/>
                            </p:stCondLst>
                            <p:childTnLst>
                              <p:par>
                                <p:cTn id="43" presetID="35" presetClass="emph" presetSubtype="0" fill="hold" nodeType="afterEffect">
                                  <p:stCondLst>
                                    <p:cond delay="0"/>
                                  </p:stCondLst>
                                  <p:childTnLst>
                                    <p:anim calcmode="discrete" valueType="str">
                                      <p:cBhvr>
                                        <p:cTn id="44" dur="1000" fill="hold"/>
                                        <p:tgtEl>
                                          <p:spTgt spid="68711"/>
                                        </p:tgtEl>
                                        <p:attrNameLst>
                                          <p:attrName>style.visibility</p:attrName>
                                        </p:attrNameLst>
                                      </p:cBhvr>
                                      <p:tavLst>
                                        <p:tav tm="0">
                                          <p:val>
                                            <p:strVal val="hidden"/>
                                          </p:val>
                                        </p:tav>
                                        <p:tav tm="50000">
                                          <p:val>
                                            <p:strVal val="visible"/>
                                          </p:val>
                                        </p:tav>
                                      </p:tavLst>
                                    </p:anim>
                                  </p:childTnLst>
                                </p:cTn>
                              </p:par>
                            </p:childTnLst>
                          </p:cTn>
                        </p:par>
                        <p:par>
                          <p:cTn id="45" fill="hold">
                            <p:stCondLst>
                              <p:cond delay="6500"/>
                            </p:stCondLst>
                            <p:childTnLst>
                              <p:par>
                                <p:cTn id="46" presetID="35" presetClass="emph" presetSubtype="0" fill="hold" nodeType="afterEffect">
                                  <p:stCondLst>
                                    <p:cond delay="0"/>
                                  </p:stCondLst>
                                  <p:childTnLst>
                                    <p:anim calcmode="discrete" valueType="str">
                                      <p:cBhvr>
                                        <p:cTn id="47" dur="1000" fill="hold"/>
                                        <p:tgtEl>
                                          <p:spTgt spid="68711"/>
                                        </p:tgtEl>
                                        <p:attrNameLst>
                                          <p:attrName>style.visibility</p:attrName>
                                        </p:attrNameLst>
                                      </p:cBhvr>
                                      <p:tavLst>
                                        <p:tav tm="0">
                                          <p:val>
                                            <p:strVal val="hidden"/>
                                          </p:val>
                                        </p:tav>
                                        <p:tav tm="50000">
                                          <p:val>
                                            <p:strVal val="visible"/>
                                          </p:val>
                                        </p:tav>
                                      </p:tavLst>
                                    </p:anim>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blinds(horizontal)">
                                      <p:cBhvr>
                                        <p:cTn id="52" dur="500"/>
                                        <p:tgtEl>
                                          <p:spTgt spid="3"/>
                                        </p:tgtEl>
                                      </p:cBhvr>
                                    </p:animEffect>
                                  </p:childTnLst>
                                </p:cTn>
                              </p:par>
                            </p:childTnLst>
                          </p:cTn>
                        </p:par>
                        <p:par>
                          <p:cTn id="53" fill="hold">
                            <p:stCondLst>
                              <p:cond delay="500"/>
                            </p:stCondLst>
                            <p:childTnLst>
                              <p:par>
                                <p:cTn id="54" presetID="3" presetClass="entr" presetSubtype="10" fill="hold" grpId="2" nodeType="afterEffect">
                                  <p:stCondLst>
                                    <p:cond delay="0"/>
                                  </p:stCondLst>
                                  <p:iterate type="lt">
                                    <p:tmAbs val="0"/>
                                  </p:iterate>
                                  <p:childTnLst>
                                    <p:set>
                                      <p:cBhvr>
                                        <p:cTn id="55" dur="1" fill="hold">
                                          <p:stCondLst>
                                            <p:cond delay="0"/>
                                          </p:stCondLst>
                                        </p:cTn>
                                        <p:tgtEl>
                                          <p:spTgt spid="4"/>
                                        </p:tgtEl>
                                        <p:attrNameLst>
                                          <p:attrName>style.visibility</p:attrName>
                                        </p:attrNameLst>
                                      </p:cBhvr>
                                      <p:to>
                                        <p:strVal val="visible"/>
                                      </p:to>
                                    </p:set>
                                    <p:animEffect transition="in" filter="blinds(horizontal)">
                                      <p:cBhvr>
                                        <p:cTn id="5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14" grpId="0" animBg="1"/>
      <p:bldP spid="68714" grpId="1" animBg="1"/>
      <p:bldP spid="68715" grpId="0" animBg="1"/>
      <p:bldP spid="3" grpId="0"/>
      <p:bldP spid="4" grpId="0"/>
      <p:bldP spid="4" grpId="1"/>
      <p:bldP spid="4" grpId="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40" name="直接连接符 69639"/>
          <p:cNvSpPr>
            <a:spLocks noChangeShapeType="1"/>
          </p:cNvSpPr>
          <p:nvPr/>
        </p:nvSpPr>
        <p:spPr bwMode="auto">
          <a:xfrm flipV="1">
            <a:off x="6054090" y="4005263"/>
            <a:ext cx="1655763" cy="100806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41" name="任意多边形 69640"/>
          <p:cNvSpPr>
            <a:spLocks noChangeArrowheads="1"/>
          </p:cNvSpPr>
          <p:nvPr/>
        </p:nvSpPr>
        <p:spPr bwMode="auto">
          <a:xfrm>
            <a:off x="2339975" y="1989138"/>
            <a:ext cx="1727200" cy="1008062"/>
          </a:xfrm>
          <a:custGeom>
            <a:avLst/>
            <a:gdLst>
              <a:gd name="T0" fmla="*/ 0 w 1088"/>
              <a:gd name="T1" fmla="*/ 317 h 635"/>
              <a:gd name="T2" fmla="*/ 272 w 1088"/>
              <a:gd name="T3" fmla="*/ 0 h 635"/>
              <a:gd name="T4" fmla="*/ 544 w 1088"/>
              <a:gd name="T5" fmla="*/ 317 h 635"/>
              <a:gd name="T6" fmla="*/ 816 w 1088"/>
              <a:gd name="T7" fmla="*/ 635 h 635"/>
              <a:gd name="T8" fmla="*/ 1088 w 1088"/>
              <a:gd name="T9" fmla="*/ 317 h 635"/>
            </a:gdLst>
            <a:ahLst/>
            <a:cxnLst>
              <a:cxn ang="0">
                <a:pos x="T0" y="T1"/>
              </a:cxn>
              <a:cxn ang="0">
                <a:pos x="T2" y="T3"/>
              </a:cxn>
              <a:cxn ang="0">
                <a:pos x="T4" y="T5"/>
              </a:cxn>
              <a:cxn ang="0">
                <a:pos x="T6" y="T7"/>
              </a:cxn>
              <a:cxn ang="0">
                <a:pos x="T8" y="T9"/>
              </a:cxn>
            </a:cxnLst>
            <a:rect l="0" t="0" r="r" b="b"/>
            <a:pathLst>
              <a:path w="1088" h="635">
                <a:moveTo>
                  <a:pt x="0" y="317"/>
                </a:moveTo>
                <a:cubicBezTo>
                  <a:pt x="90" y="158"/>
                  <a:pt x="181" y="0"/>
                  <a:pt x="272" y="0"/>
                </a:cubicBezTo>
                <a:cubicBezTo>
                  <a:pt x="363" y="0"/>
                  <a:pt x="453" y="211"/>
                  <a:pt x="544" y="317"/>
                </a:cubicBezTo>
                <a:cubicBezTo>
                  <a:pt x="635" y="423"/>
                  <a:pt x="725" y="635"/>
                  <a:pt x="816" y="635"/>
                </a:cubicBezTo>
                <a:cubicBezTo>
                  <a:pt x="907" y="635"/>
                  <a:pt x="997" y="476"/>
                  <a:pt x="1088" y="317"/>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69642" name="组合 69641"/>
          <p:cNvGrpSpPr/>
          <p:nvPr/>
        </p:nvGrpSpPr>
        <p:grpSpPr bwMode="auto">
          <a:xfrm>
            <a:off x="2339975" y="1989138"/>
            <a:ext cx="1584325" cy="1008062"/>
            <a:chOff x="1429" y="1253"/>
            <a:chExt cx="2176" cy="635"/>
          </a:xfrm>
        </p:grpSpPr>
        <p:sp>
          <p:nvSpPr>
            <p:cNvPr id="45060" name="任意多边形 69642"/>
            <p:cNvSpPr>
              <a:spLocks noChangeArrowheads="1"/>
            </p:cNvSpPr>
            <p:nvPr/>
          </p:nvSpPr>
          <p:spPr bwMode="auto">
            <a:xfrm>
              <a:off x="1429" y="1253"/>
              <a:ext cx="1088" cy="635"/>
            </a:xfrm>
            <a:custGeom>
              <a:avLst/>
              <a:gdLst>
                <a:gd name="T0" fmla="*/ 0 w 1088"/>
                <a:gd name="T1" fmla="*/ 317 h 635"/>
                <a:gd name="T2" fmla="*/ 272 w 1088"/>
                <a:gd name="T3" fmla="*/ 0 h 635"/>
                <a:gd name="T4" fmla="*/ 544 w 1088"/>
                <a:gd name="T5" fmla="*/ 317 h 635"/>
                <a:gd name="T6" fmla="*/ 816 w 1088"/>
                <a:gd name="T7" fmla="*/ 635 h 635"/>
                <a:gd name="T8" fmla="*/ 1088 w 1088"/>
                <a:gd name="T9" fmla="*/ 317 h 635"/>
              </a:gdLst>
              <a:ahLst/>
              <a:cxnLst>
                <a:cxn ang="0">
                  <a:pos x="T0" y="T1"/>
                </a:cxn>
                <a:cxn ang="0">
                  <a:pos x="T2" y="T3"/>
                </a:cxn>
                <a:cxn ang="0">
                  <a:pos x="T4" y="T5"/>
                </a:cxn>
                <a:cxn ang="0">
                  <a:pos x="T6" y="T7"/>
                </a:cxn>
                <a:cxn ang="0">
                  <a:pos x="T8" y="T9"/>
                </a:cxn>
              </a:cxnLst>
              <a:rect l="0" t="0" r="r" b="b"/>
              <a:pathLst>
                <a:path w="1088" h="635">
                  <a:moveTo>
                    <a:pt x="0" y="317"/>
                  </a:moveTo>
                  <a:cubicBezTo>
                    <a:pt x="90" y="158"/>
                    <a:pt x="181" y="0"/>
                    <a:pt x="272" y="0"/>
                  </a:cubicBezTo>
                  <a:cubicBezTo>
                    <a:pt x="363" y="0"/>
                    <a:pt x="453" y="211"/>
                    <a:pt x="544" y="317"/>
                  </a:cubicBezTo>
                  <a:cubicBezTo>
                    <a:pt x="635" y="423"/>
                    <a:pt x="725" y="635"/>
                    <a:pt x="816" y="635"/>
                  </a:cubicBezTo>
                  <a:cubicBezTo>
                    <a:pt x="907" y="635"/>
                    <a:pt x="997" y="476"/>
                    <a:pt x="1088" y="317"/>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061" name="任意多边形 69643"/>
            <p:cNvSpPr>
              <a:spLocks noChangeArrowheads="1"/>
            </p:cNvSpPr>
            <p:nvPr/>
          </p:nvSpPr>
          <p:spPr bwMode="auto">
            <a:xfrm>
              <a:off x="2517" y="1253"/>
              <a:ext cx="1088" cy="635"/>
            </a:xfrm>
            <a:custGeom>
              <a:avLst/>
              <a:gdLst>
                <a:gd name="T0" fmla="*/ 0 w 1088"/>
                <a:gd name="T1" fmla="*/ 317 h 635"/>
                <a:gd name="T2" fmla="*/ 272 w 1088"/>
                <a:gd name="T3" fmla="*/ 0 h 635"/>
                <a:gd name="T4" fmla="*/ 544 w 1088"/>
                <a:gd name="T5" fmla="*/ 317 h 635"/>
                <a:gd name="T6" fmla="*/ 816 w 1088"/>
                <a:gd name="T7" fmla="*/ 635 h 635"/>
                <a:gd name="T8" fmla="*/ 1088 w 1088"/>
                <a:gd name="T9" fmla="*/ 317 h 635"/>
              </a:gdLst>
              <a:ahLst/>
              <a:cxnLst>
                <a:cxn ang="0">
                  <a:pos x="T0" y="T1"/>
                </a:cxn>
                <a:cxn ang="0">
                  <a:pos x="T2" y="T3"/>
                </a:cxn>
                <a:cxn ang="0">
                  <a:pos x="T4" y="T5"/>
                </a:cxn>
                <a:cxn ang="0">
                  <a:pos x="T6" y="T7"/>
                </a:cxn>
                <a:cxn ang="0">
                  <a:pos x="T8" y="T9"/>
                </a:cxn>
              </a:cxnLst>
              <a:rect l="0" t="0" r="r" b="b"/>
              <a:pathLst>
                <a:path w="1088" h="635">
                  <a:moveTo>
                    <a:pt x="0" y="317"/>
                  </a:moveTo>
                  <a:cubicBezTo>
                    <a:pt x="90" y="158"/>
                    <a:pt x="181" y="0"/>
                    <a:pt x="272" y="0"/>
                  </a:cubicBezTo>
                  <a:cubicBezTo>
                    <a:pt x="363" y="0"/>
                    <a:pt x="453" y="211"/>
                    <a:pt x="544" y="317"/>
                  </a:cubicBezTo>
                  <a:cubicBezTo>
                    <a:pt x="635" y="423"/>
                    <a:pt x="725" y="635"/>
                    <a:pt x="816" y="635"/>
                  </a:cubicBezTo>
                  <a:cubicBezTo>
                    <a:pt x="907" y="635"/>
                    <a:pt x="997" y="476"/>
                    <a:pt x="1088" y="317"/>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9645" name="矩形 69644"/>
          <p:cNvSpPr/>
          <p:nvPr/>
        </p:nvSpPr>
        <p:spPr>
          <a:xfrm>
            <a:off x="2093913" y="5624812"/>
            <a:ext cx="3314700" cy="457200"/>
          </a:xfrm>
          <a:prstGeom prst="rect">
            <a:avLst/>
          </a:prstGeom>
        </p:spPr>
        <p:txBody>
          <a:bodyPr wrap="none" fromWordArt="1">
            <a:prstTxWarp prst="textDeflate">
              <a:avLst>
                <a:gd name="adj" fmla="val 0"/>
              </a:avLst>
            </a:prstTxWarp>
            <a:normAutofit/>
          </a:bodyPr>
          <a:lstStyle/>
          <a:p>
            <a:pPr algn="ctr"/>
            <a:r>
              <a:rPr lang="zh-CN" altLang="en-US" sz="1800" b="0" noProof="1">
                <a:ln w="9525" cap="flat" cmpd="sng">
                  <a:solidFill>
                    <a:srgbClr val="003300"/>
                  </a:solidFill>
                  <a:prstDash val="solid"/>
                  <a:headEnd type="none" w="med" len="med"/>
                  <a:tailEnd type="none" w="med" len="med"/>
                </a:ln>
                <a:solidFill>
                  <a:srgbClr val="003300"/>
                </a:solidFill>
                <a:latin typeface="微软雅黑" panose="020B0503020204020204" pitchFamily="34" charset="-122"/>
                <a:cs typeface="微软雅黑" panose="020B0503020204020204" pitchFamily="34" charset="-122"/>
              </a:rPr>
              <a:t>X轴上加扫描信号（锯齿波电压）</a:t>
            </a:r>
            <a:endParaRPr lang="zh-CN" altLang="en-US" sz="1800" b="0" noProof="1">
              <a:ln w="9525" cap="flat" cmpd="sng">
                <a:solidFill>
                  <a:srgbClr val="003300"/>
                </a:solidFill>
                <a:prstDash val="solid"/>
                <a:headEnd type="none" w="med" len="med"/>
                <a:tailEnd type="none" w="med" len="med"/>
              </a:ln>
              <a:solidFill>
                <a:srgbClr val="003300"/>
              </a:solidFill>
              <a:latin typeface="微软雅黑" panose="020B0503020204020204" pitchFamily="34" charset="-122"/>
              <a:cs typeface="微软雅黑" panose="020B0503020204020204" pitchFamily="34" charset="-122"/>
            </a:endParaRPr>
          </a:p>
          <a:p>
            <a:pPr algn="ctr"/>
            <a:endParaRPr lang="zh-CN" altLang="en-US" sz="1800" b="0" noProof="1">
              <a:ln w="9525" cap="flat" cmpd="sng">
                <a:solidFill>
                  <a:srgbClr val="003300"/>
                </a:solidFill>
                <a:prstDash val="solid"/>
                <a:headEnd type="none" w="med" len="med"/>
                <a:tailEnd type="none" w="med" len="med"/>
              </a:ln>
              <a:solidFill>
                <a:srgbClr val="003300"/>
              </a:solidFill>
              <a:latin typeface="微软雅黑" panose="020B0503020204020204" pitchFamily="34" charset="-122"/>
              <a:cs typeface="微软雅黑" panose="020B0503020204020204" pitchFamily="34" charset="-122"/>
            </a:endParaRPr>
          </a:p>
        </p:txBody>
      </p:sp>
      <p:grpSp>
        <p:nvGrpSpPr>
          <p:cNvPr id="69646" name="组合 69645"/>
          <p:cNvGrpSpPr/>
          <p:nvPr/>
        </p:nvGrpSpPr>
        <p:grpSpPr bwMode="auto">
          <a:xfrm>
            <a:off x="735330" y="1125538"/>
            <a:ext cx="7416800" cy="4391025"/>
            <a:chOff x="340" y="709"/>
            <a:chExt cx="4672" cy="2766"/>
          </a:xfrm>
        </p:grpSpPr>
        <p:sp>
          <p:nvSpPr>
            <p:cNvPr id="19464" name="矩形 69646"/>
            <p:cNvSpPr>
              <a:spLocks noChangeArrowheads="1" noChangeShapeType="1" noTextEdit="1"/>
            </p:cNvSpPr>
            <p:nvPr/>
          </p:nvSpPr>
          <p:spPr bwMode="auto">
            <a:xfrm>
              <a:off x="431" y="709"/>
              <a:ext cx="2352" cy="162"/>
            </a:xfrm>
            <a:prstGeom prst="rect">
              <a:avLst/>
            </a:prstGeom>
          </p:spPr>
          <p:txBody>
            <a:bodyPr wrap="none" fromWordArt="1">
              <a:prstTxWarp prst="textDeflate">
                <a:avLst>
                  <a:gd name="adj" fmla="val 0"/>
                </a:avLst>
              </a:prstTxWarp>
            </a:bodyPr>
            <a:lstStyle/>
            <a:p>
              <a:pPr algn="ctr"/>
              <a:r>
                <a:rPr lang="en-US" altLang="zh-CN" sz="2000" kern="10">
                  <a:ln w="9525">
                    <a:solidFill>
                      <a:srgbClr val="000000"/>
                    </a:solidFill>
                    <a:round/>
                  </a:ln>
                  <a:solidFill>
                    <a:srgbClr val="000000"/>
                  </a:solidFill>
                  <a:latin typeface="楷体_GB2312"/>
                </a:rPr>
                <a:t>2&gt; </a:t>
              </a:r>
              <a:r>
                <a:rPr lang="zh-CN" altLang="en-US" sz="2000" kern="10">
                  <a:ln w="9525">
                    <a:solidFill>
                      <a:srgbClr val="000000"/>
                    </a:solidFill>
                    <a:round/>
                  </a:ln>
                  <a:solidFill>
                    <a:srgbClr val="000000"/>
                  </a:solidFill>
                  <a:latin typeface="楷体_GB2312"/>
                </a:rPr>
                <a:t>示波器的显示原理</a:t>
              </a:r>
              <a:r>
                <a:rPr lang="en-US" altLang="zh-CN" sz="2000" kern="10">
                  <a:ln w="9525">
                    <a:solidFill>
                      <a:srgbClr val="000000"/>
                    </a:solidFill>
                    <a:round/>
                  </a:ln>
                  <a:solidFill>
                    <a:srgbClr val="000000"/>
                  </a:solidFill>
                  <a:latin typeface="楷体_GB2312"/>
                </a:rPr>
                <a:t>(</a:t>
              </a:r>
              <a:r>
                <a:rPr lang="zh-CN" altLang="en-US" sz="2000" kern="10">
                  <a:ln w="9525">
                    <a:solidFill>
                      <a:srgbClr val="000000"/>
                    </a:solidFill>
                    <a:round/>
                  </a:ln>
                  <a:solidFill>
                    <a:srgbClr val="000000"/>
                  </a:solidFill>
                  <a:latin typeface="楷体_GB2312"/>
                </a:rPr>
                <a:t>波形图）</a:t>
              </a:r>
              <a:endParaRPr lang="zh-CN" altLang="en-US" sz="2000" kern="10">
                <a:ln w="9525">
                  <a:solidFill>
                    <a:srgbClr val="000000"/>
                  </a:solidFill>
                  <a:round/>
                </a:ln>
                <a:solidFill>
                  <a:srgbClr val="000000"/>
                </a:solidFill>
                <a:latin typeface="楷体_GB2312"/>
              </a:endParaRPr>
            </a:p>
          </p:txBody>
        </p:sp>
        <p:sp>
          <p:nvSpPr>
            <p:cNvPr id="45065" name="直接连接符 69647"/>
            <p:cNvSpPr>
              <a:spLocks noChangeShapeType="1"/>
            </p:cNvSpPr>
            <p:nvPr/>
          </p:nvSpPr>
          <p:spPr bwMode="auto">
            <a:xfrm>
              <a:off x="1367" y="1570"/>
              <a:ext cx="1406" cy="0"/>
            </a:xfrm>
            <a:prstGeom prst="line">
              <a:avLst/>
            </a:prstGeom>
            <a:noFill/>
            <a:ln w="952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66" name="直接连接符 69648"/>
            <p:cNvSpPr>
              <a:spLocks noChangeShapeType="1"/>
            </p:cNvSpPr>
            <p:nvPr/>
          </p:nvSpPr>
          <p:spPr bwMode="auto">
            <a:xfrm flipV="1">
              <a:off x="1361" y="1026"/>
              <a:ext cx="0" cy="953"/>
            </a:xfrm>
            <a:prstGeom prst="line">
              <a:avLst/>
            </a:prstGeom>
            <a:noFill/>
            <a:ln w="9525">
              <a:solidFill>
                <a:schemeClr val="tx1"/>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45067" name="直接连接符 69649"/>
            <p:cNvSpPr>
              <a:spLocks noChangeShapeType="1"/>
            </p:cNvSpPr>
            <p:nvPr/>
          </p:nvSpPr>
          <p:spPr bwMode="auto">
            <a:xfrm>
              <a:off x="3703" y="3158"/>
              <a:ext cx="1179" cy="0"/>
            </a:xfrm>
            <a:prstGeom prst="line">
              <a:avLst/>
            </a:prstGeom>
            <a:noFill/>
            <a:ln w="9525">
              <a:solidFill>
                <a:schemeClr val="tx1"/>
              </a:solidFill>
              <a:round/>
              <a:headEnd type="oval" w="med" len="me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45068" name="直接连接符 69650"/>
            <p:cNvSpPr>
              <a:spLocks noChangeShapeType="1"/>
            </p:cNvSpPr>
            <p:nvPr/>
          </p:nvSpPr>
          <p:spPr bwMode="auto">
            <a:xfrm flipH="1" flipV="1">
              <a:off x="3703" y="2341"/>
              <a:ext cx="0" cy="862"/>
            </a:xfrm>
            <a:prstGeom prst="line">
              <a:avLst/>
            </a:prstGeom>
            <a:noFill/>
            <a:ln w="9525">
              <a:solidFill>
                <a:schemeClr val="tx1"/>
              </a:solidFill>
              <a:rou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45069" name="矩形 69651"/>
            <p:cNvSpPr>
              <a:spLocks noChangeArrowheads="1" noChangeShapeType="1" noTextEdit="1"/>
            </p:cNvSpPr>
            <p:nvPr/>
          </p:nvSpPr>
          <p:spPr bwMode="auto">
            <a:xfrm>
              <a:off x="4928" y="3113"/>
              <a:ext cx="84" cy="129"/>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ln>
                  <a:solidFill>
                    <a:srgbClr val="000000"/>
                  </a:solidFill>
                  <a:latin typeface="Times New Roman" panose="02020603050405020304" pitchFamily="18" charset="0"/>
                  <a:cs typeface="Times New Roman" panose="02020603050405020304" pitchFamily="18" charset="0"/>
                </a:rPr>
                <a:t>t</a:t>
              </a:r>
              <a:endParaRPr lang="zh-CN" altLang="en-US" sz="3600" i="1" kern="10">
                <a:ln w="9525">
                  <a:solidFill>
                    <a:srgbClr val="000000"/>
                  </a:solidFill>
                  <a:round/>
                </a:ln>
                <a:solidFill>
                  <a:srgbClr val="000000"/>
                </a:solidFill>
                <a:latin typeface="Times New Roman" panose="02020603050405020304" pitchFamily="18" charset="0"/>
                <a:cs typeface="Times New Roman" panose="02020603050405020304" pitchFamily="18" charset="0"/>
              </a:endParaRPr>
            </a:p>
          </p:txBody>
        </p:sp>
        <p:grpSp>
          <p:nvGrpSpPr>
            <p:cNvPr id="45070" name="组合 69652"/>
            <p:cNvGrpSpPr/>
            <p:nvPr/>
          </p:nvGrpSpPr>
          <p:grpSpPr bwMode="auto">
            <a:xfrm>
              <a:off x="3430" y="2342"/>
              <a:ext cx="182" cy="136"/>
              <a:chOff x="3152" y="2296"/>
              <a:chExt cx="282" cy="224"/>
            </a:xfrm>
          </p:grpSpPr>
          <p:sp>
            <p:nvSpPr>
              <p:cNvPr id="19471" name="矩形 69653"/>
              <p:cNvSpPr>
                <a:spLocks noChangeArrowheads="1" noChangeShapeType="1" noTextEdit="1"/>
              </p:cNvSpPr>
              <p:nvPr/>
            </p:nvSpPr>
            <p:spPr bwMode="auto">
              <a:xfrm>
                <a:off x="3152" y="2296"/>
                <a:ext cx="182" cy="174"/>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ln>
                    <a:solidFill>
                      <a:srgbClr val="000000"/>
                    </a:solidFill>
                    <a:latin typeface="Times New Roman" panose="02020603050405020304" pitchFamily="18" charset="0"/>
                    <a:cs typeface="Times New Roman" panose="02020603050405020304" pitchFamily="18" charset="0"/>
                  </a:rPr>
                  <a:t>U</a:t>
                </a:r>
                <a:endParaRPr lang="zh-CN" altLang="en-US" sz="3600" i="1" kern="10">
                  <a:ln w="9525">
                    <a:solidFill>
                      <a:srgbClr val="000000"/>
                    </a:solidFill>
                    <a:round/>
                  </a:ln>
                  <a:solidFill>
                    <a:srgbClr val="000000"/>
                  </a:solidFill>
                  <a:latin typeface="Times New Roman" panose="02020603050405020304" pitchFamily="18" charset="0"/>
                  <a:cs typeface="Times New Roman" panose="02020603050405020304" pitchFamily="18" charset="0"/>
                </a:endParaRPr>
              </a:p>
            </p:txBody>
          </p:sp>
          <p:sp>
            <p:nvSpPr>
              <p:cNvPr id="45072" name="矩形 69654"/>
              <p:cNvSpPr>
                <a:spLocks noChangeArrowheads="1" noChangeShapeType="1" noTextEdit="1"/>
              </p:cNvSpPr>
              <p:nvPr/>
            </p:nvSpPr>
            <p:spPr bwMode="auto">
              <a:xfrm>
                <a:off x="3298" y="2430"/>
                <a:ext cx="136" cy="90"/>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ln>
                    <a:solidFill>
                      <a:srgbClr val="000000"/>
                    </a:solidFill>
                    <a:latin typeface="Times New Roman" panose="02020603050405020304" pitchFamily="18" charset="0"/>
                    <a:cs typeface="Times New Roman" panose="02020603050405020304" pitchFamily="18" charset="0"/>
                  </a:rPr>
                  <a:t>x</a:t>
                </a:r>
                <a:endParaRPr lang="zh-CN" altLang="en-US" sz="3600" i="1" kern="10">
                  <a:ln w="9525">
                    <a:solidFill>
                      <a:srgbClr val="000000"/>
                    </a:solidFill>
                    <a:round/>
                  </a:ln>
                  <a:solidFill>
                    <a:srgbClr val="000000"/>
                  </a:solidFill>
                  <a:latin typeface="Times New Roman" panose="02020603050405020304" pitchFamily="18" charset="0"/>
                  <a:cs typeface="Times New Roman" panose="02020603050405020304" pitchFamily="18" charset="0"/>
                </a:endParaRPr>
              </a:p>
            </p:txBody>
          </p:sp>
        </p:grpSp>
        <p:grpSp>
          <p:nvGrpSpPr>
            <p:cNvPr id="45073" name="组合 69655"/>
            <p:cNvGrpSpPr/>
            <p:nvPr/>
          </p:nvGrpSpPr>
          <p:grpSpPr bwMode="auto">
            <a:xfrm>
              <a:off x="1202" y="1026"/>
              <a:ext cx="181" cy="181"/>
              <a:chOff x="1111" y="1117"/>
              <a:chExt cx="181" cy="181"/>
            </a:xfrm>
          </p:grpSpPr>
          <p:sp>
            <p:nvSpPr>
              <p:cNvPr id="19474" name="矩形 69656"/>
              <p:cNvSpPr>
                <a:spLocks noChangeArrowheads="1" noChangeShapeType="1" noTextEdit="1"/>
              </p:cNvSpPr>
              <p:nvPr/>
            </p:nvSpPr>
            <p:spPr bwMode="auto">
              <a:xfrm>
                <a:off x="1111" y="1117"/>
                <a:ext cx="117" cy="106"/>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ln>
                    <a:solidFill>
                      <a:srgbClr val="000000"/>
                    </a:solidFill>
                    <a:latin typeface="Times New Roman" panose="02020603050405020304" pitchFamily="18" charset="0"/>
                    <a:cs typeface="Times New Roman" panose="02020603050405020304" pitchFamily="18" charset="0"/>
                  </a:rPr>
                  <a:t>U</a:t>
                </a:r>
                <a:endParaRPr lang="zh-CN" altLang="en-US" sz="3600" i="1" kern="10">
                  <a:ln w="9525">
                    <a:solidFill>
                      <a:srgbClr val="000000"/>
                    </a:solidFill>
                    <a:round/>
                  </a:ln>
                  <a:solidFill>
                    <a:srgbClr val="000000"/>
                  </a:solidFill>
                  <a:latin typeface="Times New Roman" panose="02020603050405020304" pitchFamily="18" charset="0"/>
                  <a:cs typeface="Times New Roman" panose="02020603050405020304" pitchFamily="18" charset="0"/>
                </a:endParaRPr>
              </a:p>
            </p:txBody>
          </p:sp>
          <p:sp>
            <p:nvSpPr>
              <p:cNvPr id="45075" name="矩形 69657"/>
              <p:cNvSpPr>
                <a:spLocks noChangeArrowheads="1" noChangeShapeType="1" noTextEdit="1"/>
              </p:cNvSpPr>
              <p:nvPr/>
            </p:nvSpPr>
            <p:spPr bwMode="auto">
              <a:xfrm>
                <a:off x="1205" y="1198"/>
                <a:ext cx="87" cy="100"/>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ln>
                    <a:solidFill>
                      <a:srgbClr val="000000"/>
                    </a:solidFill>
                    <a:latin typeface="Times New Roman" panose="02020603050405020304" pitchFamily="18" charset="0"/>
                    <a:cs typeface="Times New Roman" panose="02020603050405020304" pitchFamily="18" charset="0"/>
                  </a:rPr>
                  <a:t>y</a:t>
                </a:r>
                <a:endParaRPr lang="zh-CN" altLang="en-US" sz="3600" i="1" kern="10">
                  <a:ln w="9525">
                    <a:solidFill>
                      <a:srgbClr val="000000"/>
                    </a:solidFill>
                    <a:round/>
                  </a:ln>
                  <a:solidFill>
                    <a:srgbClr val="000000"/>
                  </a:solidFill>
                  <a:latin typeface="Times New Roman" panose="02020603050405020304" pitchFamily="18" charset="0"/>
                  <a:cs typeface="Times New Roman" panose="02020603050405020304" pitchFamily="18" charset="0"/>
                </a:endParaRPr>
              </a:p>
            </p:txBody>
          </p:sp>
        </p:grpSp>
        <p:sp>
          <p:nvSpPr>
            <p:cNvPr id="45076" name="矩形 69658"/>
            <p:cNvSpPr>
              <a:spLocks noChangeArrowheads="1" noChangeShapeType="1" noTextEdit="1"/>
            </p:cNvSpPr>
            <p:nvPr/>
          </p:nvSpPr>
          <p:spPr bwMode="auto">
            <a:xfrm>
              <a:off x="2748" y="1661"/>
              <a:ext cx="84" cy="129"/>
            </a:xfrm>
            <a:prstGeom prst="rect">
              <a:avLst/>
            </a:prstGeom>
          </p:spPr>
          <p:txBody>
            <a:bodyPr wrap="none" fromWordArt="1">
              <a:prstTxWarp prst="textDeflate">
                <a:avLst>
                  <a:gd name="adj" fmla="val 0"/>
                </a:avLst>
              </a:prstTxWarp>
            </a:bodyPr>
            <a:lstStyle/>
            <a:p>
              <a:pPr algn="ctr"/>
              <a:r>
                <a:rPr lang="en-US" altLang="zh-CN" sz="3600" i="1" kern="10">
                  <a:ln w="9525">
                    <a:solidFill>
                      <a:srgbClr val="000000"/>
                    </a:solidFill>
                    <a:round/>
                  </a:ln>
                  <a:solidFill>
                    <a:srgbClr val="000000"/>
                  </a:solidFill>
                  <a:latin typeface="Times New Roman" panose="02020603050405020304" pitchFamily="18" charset="0"/>
                  <a:cs typeface="Times New Roman" panose="02020603050405020304" pitchFamily="18" charset="0"/>
                </a:rPr>
                <a:t>t</a:t>
              </a:r>
              <a:endParaRPr lang="zh-CN" altLang="en-US" sz="3600" i="1" kern="10">
                <a:ln w="9525">
                  <a:solidFill>
                    <a:srgbClr val="000000"/>
                  </a:solidFill>
                  <a:round/>
                </a:ln>
                <a:solidFill>
                  <a:srgbClr val="000000"/>
                </a:solidFill>
                <a:latin typeface="Times New Roman" panose="02020603050405020304" pitchFamily="18" charset="0"/>
                <a:cs typeface="Times New Roman" panose="02020603050405020304" pitchFamily="18" charset="0"/>
              </a:endParaRPr>
            </a:p>
          </p:txBody>
        </p:sp>
        <p:grpSp>
          <p:nvGrpSpPr>
            <p:cNvPr id="45077" name="组合 69659"/>
            <p:cNvGrpSpPr/>
            <p:nvPr/>
          </p:nvGrpSpPr>
          <p:grpSpPr bwMode="auto">
            <a:xfrm>
              <a:off x="3606" y="1058"/>
              <a:ext cx="1315" cy="998"/>
              <a:chOff x="3424" y="1162"/>
              <a:chExt cx="1225" cy="998"/>
            </a:xfrm>
          </p:grpSpPr>
          <p:sp>
            <p:nvSpPr>
              <p:cNvPr id="45078" name="矩形 69660"/>
              <p:cNvSpPr>
                <a:spLocks noChangeArrowheads="1"/>
              </p:cNvSpPr>
              <p:nvPr/>
            </p:nvSpPr>
            <p:spPr bwMode="auto">
              <a:xfrm>
                <a:off x="3424" y="1162"/>
                <a:ext cx="1225" cy="987"/>
              </a:xfrm>
              <a:prstGeom prst="rect">
                <a:avLst/>
              </a:prstGeom>
              <a:solidFill>
                <a:srgbClr val="00CCFF"/>
              </a:solidFill>
              <a:ln w="28575">
                <a:solidFill>
                  <a:schemeClr val="tx1"/>
                </a:solidFill>
                <a:miter lim="800000"/>
              </a:ln>
            </p:spPr>
            <p:txBody>
              <a:bodyPr/>
              <a:lstStyle/>
              <a:p>
                <a:endParaRPr lang="zh-CN" altLang="en-US"/>
              </a:p>
            </p:txBody>
          </p:sp>
          <p:sp>
            <p:nvSpPr>
              <p:cNvPr id="45079" name="直接连接符 69661"/>
              <p:cNvSpPr>
                <a:spLocks noChangeShapeType="1"/>
              </p:cNvSpPr>
              <p:nvPr/>
            </p:nvSpPr>
            <p:spPr bwMode="auto">
              <a:xfrm flipV="1">
                <a:off x="3424" y="1660"/>
                <a:ext cx="1225" cy="1"/>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80" name="直接连接符 69662"/>
              <p:cNvSpPr>
                <a:spLocks noChangeShapeType="1"/>
              </p:cNvSpPr>
              <p:nvPr/>
            </p:nvSpPr>
            <p:spPr bwMode="auto">
              <a:xfrm>
                <a:off x="3970" y="1162"/>
                <a:ext cx="0" cy="998"/>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81" name="直接连接符 69663"/>
              <p:cNvSpPr>
                <a:spLocks noChangeShapeType="1"/>
              </p:cNvSpPr>
              <p:nvPr/>
            </p:nvSpPr>
            <p:spPr bwMode="auto">
              <a:xfrm>
                <a:off x="3857" y="1162"/>
                <a:ext cx="0" cy="998"/>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82" name="直接连接符 69664"/>
              <p:cNvSpPr>
                <a:spLocks noChangeShapeType="1"/>
              </p:cNvSpPr>
              <p:nvPr/>
            </p:nvSpPr>
            <p:spPr bwMode="auto">
              <a:xfrm>
                <a:off x="3743" y="1162"/>
                <a:ext cx="0" cy="998"/>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83" name="直接连接符 69665"/>
              <p:cNvSpPr>
                <a:spLocks noChangeShapeType="1"/>
              </p:cNvSpPr>
              <p:nvPr/>
            </p:nvSpPr>
            <p:spPr bwMode="auto">
              <a:xfrm>
                <a:off x="3631" y="1162"/>
                <a:ext cx="0" cy="998"/>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84" name="直接连接符 69666"/>
              <p:cNvSpPr>
                <a:spLocks noChangeShapeType="1"/>
              </p:cNvSpPr>
              <p:nvPr/>
            </p:nvSpPr>
            <p:spPr bwMode="auto">
              <a:xfrm>
                <a:off x="3517" y="1162"/>
                <a:ext cx="0" cy="998"/>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85" name="直接连接符 69667"/>
              <p:cNvSpPr>
                <a:spLocks noChangeShapeType="1"/>
              </p:cNvSpPr>
              <p:nvPr/>
            </p:nvSpPr>
            <p:spPr bwMode="auto">
              <a:xfrm>
                <a:off x="4084" y="1162"/>
                <a:ext cx="0" cy="998"/>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86" name="直接连接符 69668"/>
              <p:cNvSpPr>
                <a:spLocks noChangeShapeType="1"/>
              </p:cNvSpPr>
              <p:nvPr/>
            </p:nvSpPr>
            <p:spPr bwMode="auto">
              <a:xfrm>
                <a:off x="4196" y="1162"/>
                <a:ext cx="0" cy="998"/>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87" name="直接连接符 69669"/>
              <p:cNvSpPr>
                <a:spLocks noChangeShapeType="1"/>
              </p:cNvSpPr>
              <p:nvPr/>
            </p:nvSpPr>
            <p:spPr bwMode="auto">
              <a:xfrm>
                <a:off x="4310" y="1162"/>
                <a:ext cx="0" cy="998"/>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88" name="直接连接符 69670"/>
              <p:cNvSpPr>
                <a:spLocks noChangeShapeType="1"/>
              </p:cNvSpPr>
              <p:nvPr/>
            </p:nvSpPr>
            <p:spPr bwMode="auto">
              <a:xfrm>
                <a:off x="4423" y="1162"/>
                <a:ext cx="0" cy="998"/>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89" name="直接连接符 69671"/>
              <p:cNvSpPr>
                <a:spLocks noChangeShapeType="1"/>
              </p:cNvSpPr>
              <p:nvPr/>
            </p:nvSpPr>
            <p:spPr bwMode="auto">
              <a:xfrm>
                <a:off x="4535" y="1162"/>
                <a:ext cx="0" cy="998"/>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90" name="直接连接符 69672"/>
              <p:cNvSpPr>
                <a:spLocks noChangeShapeType="1"/>
              </p:cNvSpPr>
              <p:nvPr/>
            </p:nvSpPr>
            <p:spPr bwMode="auto">
              <a:xfrm flipV="1">
                <a:off x="3424" y="1456"/>
                <a:ext cx="1225" cy="1"/>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91" name="直接连接符 69673"/>
              <p:cNvSpPr>
                <a:spLocks noChangeShapeType="1"/>
              </p:cNvSpPr>
              <p:nvPr/>
            </p:nvSpPr>
            <p:spPr bwMode="auto">
              <a:xfrm flipV="1">
                <a:off x="3424" y="1353"/>
                <a:ext cx="1225" cy="1"/>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92" name="直接连接符 69674"/>
              <p:cNvSpPr>
                <a:spLocks noChangeShapeType="1"/>
              </p:cNvSpPr>
              <p:nvPr/>
            </p:nvSpPr>
            <p:spPr bwMode="auto">
              <a:xfrm flipV="1">
                <a:off x="3424" y="1250"/>
                <a:ext cx="1225" cy="1"/>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93" name="直接连接符 69675"/>
              <p:cNvSpPr>
                <a:spLocks noChangeShapeType="1"/>
              </p:cNvSpPr>
              <p:nvPr/>
            </p:nvSpPr>
            <p:spPr bwMode="auto">
              <a:xfrm flipV="1">
                <a:off x="3424" y="1558"/>
                <a:ext cx="1225" cy="1"/>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94" name="直接连接符 69676"/>
              <p:cNvSpPr>
                <a:spLocks noChangeShapeType="1"/>
              </p:cNvSpPr>
              <p:nvPr/>
            </p:nvSpPr>
            <p:spPr bwMode="auto">
              <a:xfrm flipV="1">
                <a:off x="3424" y="1764"/>
                <a:ext cx="1225" cy="1"/>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95" name="直接连接符 69677"/>
              <p:cNvSpPr>
                <a:spLocks noChangeShapeType="1"/>
              </p:cNvSpPr>
              <p:nvPr/>
            </p:nvSpPr>
            <p:spPr bwMode="auto">
              <a:xfrm flipV="1">
                <a:off x="3424" y="1866"/>
                <a:ext cx="1225" cy="1"/>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96" name="直接连接符 69678"/>
              <p:cNvSpPr>
                <a:spLocks noChangeShapeType="1"/>
              </p:cNvSpPr>
              <p:nvPr/>
            </p:nvSpPr>
            <p:spPr bwMode="auto">
              <a:xfrm flipV="1">
                <a:off x="3424" y="1969"/>
                <a:ext cx="1225" cy="1"/>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97" name="直接连接符 69679"/>
              <p:cNvSpPr>
                <a:spLocks noChangeShapeType="1"/>
              </p:cNvSpPr>
              <p:nvPr/>
            </p:nvSpPr>
            <p:spPr bwMode="auto">
              <a:xfrm flipV="1">
                <a:off x="3424" y="2069"/>
                <a:ext cx="1225" cy="1"/>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45098" name="组合 69680"/>
            <p:cNvGrpSpPr/>
            <p:nvPr/>
          </p:nvGrpSpPr>
          <p:grpSpPr bwMode="auto">
            <a:xfrm>
              <a:off x="340" y="2197"/>
              <a:ext cx="2857" cy="1278"/>
              <a:chOff x="340" y="2197"/>
              <a:chExt cx="2857" cy="1278"/>
            </a:xfrm>
          </p:grpSpPr>
          <p:sp>
            <p:nvSpPr>
              <p:cNvPr id="45099" name="矩形 69681"/>
              <p:cNvSpPr>
                <a:spLocks noChangeArrowheads="1"/>
              </p:cNvSpPr>
              <p:nvPr/>
            </p:nvSpPr>
            <p:spPr bwMode="auto">
              <a:xfrm>
                <a:off x="571" y="2205"/>
                <a:ext cx="2626" cy="1089"/>
              </a:xfrm>
              <a:prstGeom prst="rect">
                <a:avLst/>
              </a:prstGeom>
              <a:solidFill>
                <a:srgbClr val="CCECFF"/>
              </a:solidFill>
              <a:ln w="9525">
                <a:solidFill>
                  <a:schemeClr val="tx1"/>
                </a:solidFill>
                <a:prstDash val="dash"/>
                <a:miter lim="800000"/>
              </a:ln>
            </p:spPr>
            <p:txBody>
              <a:bodyPr/>
              <a:lstStyle/>
              <a:p>
                <a:endParaRPr lang="zh-CN" altLang="en-US"/>
              </a:p>
            </p:txBody>
          </p:sp>
          <p:sp>
            <p:nvSpPr>
              <p:cNvPr id="19500" name="矩形 69682"/>
              <p:cNvSpPr>
                <a:spLocks noChangeArrowheads="1" noChangeShapeType="1" noTextEdit="1"/>
              </p:cNvSpPr>
              <p:nvPr/>
            </p:nvSpPr>
            <p:spPr bwMode="auto">
              <a:xfrm>
                <a:off x="833" y="2592"/>
                <a:ext cx="396" cy="126"/>
              </a:xfrm>
              <a:prstGeom prst="rect">
                <a:avLst/>
              </a:prstGeom>
            </p:spPr>
            <p:txBody>
              <a:bodyPr wrap="none" fromWordArt="1">
                <a:prstTxWarp prst="textDeflate">
                  <a:avLst>
                    <a:gd name="adj" fmla="val 0"/>
                  </a:avLst>
                </a:prstTxWarp>
              </a:bodyPr>
              <a:lstStyle/>
              <a:p>
                <a:pPr algn="ctr"/>
                <a:r>
                  <a:rPr lang="zh-CN" altLang="en-US" sz="1600" kern="10">
                    <a:ln w="9525">
                      <a:solidFill>
                        <a:srgbClr val="FF0000"/>
                      </a:solidFill>
                      <a:round/>
                    </a:ln>
                    <a:solidFill>
                      <a:srgbClr val="FF0000"/>
                    </a:solidFill>
                    <a:latin typeface="楷体_GB2312"/>
                  </a:rPr>
                  <a:t>电子枪</a:t>
                </a:r>
                <a:endParaRPr lang="zh-CN" altLang="en-US" sz="1600" kern="10">
                  <a:ln w="9525">
                    <a:solidFill>
                      <a:srgbClr val="FF0000"/>
                    </a:solidFill>
                    <a:round/>
                  </a:ln>
                  <a:solidFill>
                    <a:srgbClr val="FF0000"/>
                  </a:solidFill>
                  <a:latin typeface="楷体_GB2312"/>
                </a:endParaRPr>
              </a:p>
            </p:txBody>
          </p:sp>
          <p:sp>
            <p:nvSpPr>
              <p:cNvPr id="45101" name="直接连接符 69683"/>
              <p:cNvSpPr>
                <a:spLocks noChangeShapeType="1"/>
              </p:cNvSpPr>
              <p:nvPr/>
            </p:nvSpPr>
            <p:spPr bwMode="auto">
              <a:xfrm>
                <a:off x="792" y="2573"/>
                <a:ext cx="92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02" name="任意多边形 69684"/>
              <p:cNvSpPr>
                <a:spLocks noChangeArrowheads="1"/>
              </p:cNvSpPr>
              <p:nvPr/>
            </p:nvSpPr>
            <p:spPr bwMode="auto">
              <a:xfrm>
                <a:off x="1711" y="2383"/>
                <a:ext cx="1382" cy="194"/>
              </a:xfrm>
              <a:custGeom>
                <a:avLst/>
                <a:gdLst>
                  <a:gd name="T0" fmla="*/ 0 w 1361"/>
                  <a:gd name="T1" fmla="*/ 317 h 332"/>
                  <a:gd name="T2" fmla="*/ 91 w 1361"/>
                  <a:gd name="T3" fmla="*/ 317 h 332"/>
                  <a:gd name="T4" fmla="*/ 409 w 1361"/>
                  <a:gd name="T5" fmla="*/ 226 h 332"/>
                  <a:gd name="T6" fmla="*/ 817 w 1361"/>
                  <a:gd name="T7" fmla="*/ 90 h 332"/>
                  <a:gd name="T8" fmla="*/ 1361 w 1361"/>
                  <a:gd name="T9" fmla="*/ 0 h 332"/>
                </a:gdLst>
                <a:ahLst/>
                <a:cxnLst>
                  <a:cxn ang="0">
                    <a:pos x="T0" y="T1"/>
                  </a:cxn>
                  <a:cxn ang="0">
                    <a:pos x="T2" y="T3"/>
                  </a:cxn>
                  <a:cxn ang="0">
                    <a:pos x="T4" y="T5"/>
                  </a:cxn>
                  <a:cxn ang="0">
                    <a:pos x="T6" y="T7"/>
                  </a:cxn>
                  <a:cxn ang="0">
                    <a:pos x="T8" y="T9"/>
                  </a:cxn>
                </a:cxnLst>
                <a:rect l="0" t="0" r="r" b="b"/>
                <a:pathLst>
                  <a:path w="1361" h="332">
                    <a:moveTo>
                      <a:pt x="0" y="317"/>
                    </a:moveTo>
                    <a:cubicBezTo>
                      <a:pt x="11" y="324"/>
                      <a:pt x="23" y="332"/>
                      <a:pt x="91" y="317"/>
                    </a:cubicBezTo>
                    <a:cubicBezTo>
                      <a:pt x="159" y="302"/>
                      <a:pt x="288" y="264"/>
                      <a:pt x="409" y="226"/>
                    </a:cubicBezTo>
                    <a:cubicBezTo>
                      <a:pt x="530" y="188"/>
                      <a:pt x="658" y="128"/>
                      <a:pt x="817" y="90"/>
                    </a:cubicBezTo>
                    <a:cubicBezTo>
                      <a:pt x="976" y="52"/>
                      <a:pt x="1168" y="26"/>
                      <a:pt x="1361" y="0"/>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103" name="任意多边形 69685"/>
              <p:cNvSpPr>
                <a:spLocks noChangeArrowheads="1"/>
              </p:cNvSpPr>
              <p:nvPr/>
            </p:nvSpPr>
            <p:spPr bwMode="auto">
              <a:xfrm flipV="1">
                <a:off x="1724" y="2928"/>
                <a:ext cx="1383" cy="194"/>
              </a:xfrm>
              <a:custGeom>
                <a:avLst/>
                <a:gdLst>
                  <a:gd name="T0" fmla="*/ 0 w 1361"/>
                  <a:gd name="T1" fmla="*/ 317 h 332"/>
                  <a:gd name="T2" fmla="*/ 91 w 1361"/>
                  <a:gd name="T3" fmla="*/ 317 h 332"/>
                  <a:gd name="T4" fmla="*/ 409 w 1361"/>
                  <a:gd name="T5" fmla="*/ 226 h 332"/>
                  <a:gd name="T6" fmla="*/ 817 w 1361"/>
                  <a:gd name="T7" fmla="*/ 90 h 332"/>
                  <a:gd name="T8" fmla="*/ 1361 w 1361"/>
                  <a:gd name="T9" fmla="*/ 0 h 332"/>
                </a:gdLst>
                <a:ahLst/>
                <a:cxnLst>
                  <a:cxn ang="0">
                    <a:pos x="T0" y="T1"/>
                  </a:cxn>
                  <a:cxn ang="0">
                    <a:pos x="T2" y="T3"/>
                  </a:cxn>
                  <a:cxn ang="0">
                    <a:pos x="T4" y="T5"/>
                  </a:cxn>
                  <a:cxn ang="0">
                    <a:pos x="T6" y="T7"/>
                  </a:cxn>
                  <a:cxn ang="0">
                    <a:pos x="T8" y="T9"/>
                  </a:cxn>
                </a:cxnLst>
                <a:rect l="0" t="0" r="r" b="b"/>
                <a:pathLst>
                  <a:path w="1361" h="332">
                    <a:moveTo>
                      <a:pt x="0" y="317"/>
                    </a:moveTo>
                    <a:cubicBezTo>
                      <a:pt x="11" y="324"/>
                      <a:pt x="23" y="332"/>
                      <a:pt x="91" y="317"/>
                    </a:cubicBezTo>
                    <a:cubicBezTo>
                      <a:pt x="159" y="302"/>
                      <a:pt x="288" y="264"/>
                      <a:pt x="409" y="226"/>
                    </a:cubicBezTo>
                    <a:cubicBezTo>
                      <a:pt x="530" y="188"/>
                      <a:pt x="658" y="128"/>
                      <a:pt x="817" y="90"/>
                    </a:cubicBezTo>
                    <a:cubicBezTo>
                      <a:pt x="976" y="52"/>
                      <a:pt x="1168" y="26"/>
                      <a:pt x="1361" y="0"/>
                    </a:cubicBez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104" name="直接连接符 69686"/>
              <p:cNvSpPr>
                <a:spLocks noChangeShapeType="1"/>
              </p:cNvSpPr>
              <p:nvPr/>
            </p:nvSpPr>
            <p:spPr bwMode="auto">
              <a:xfrm>
                <a:off x="800" y="2928"/>
                <a:ext cx="92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05" name="直接连接符 69687"/>
              <p:cNvSpPr>
                <a:spLocks noChangeShapeType="1"/>
              </p:cNvSpPr>
              <p:nvPr/>
            </p:nvSpPr>
            <p:spPr bwMode="auto">
              <a:xfrm>
                <a:off x="800" y="2565"/>
                <a:ext cx="0" cy="36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06" name="直接连接符 69688"/>
              <p:cNvSpPr>
                <a:spLocks noChangeShapeType="1"/>
              </p:cNvSpPr>
              <p:nvPr/>
            </p:nvSpPr>
            <p:spPr bwMode="auto">
              <a:xfrm>
                <a:off x="3105" y="2383"/>
                <a:ext cx="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07" name="直接连接符 69689"/>
              <p:cNvSpPr>
                <a:spLocks noChangeShapeType="1"/>
              </p:cNvSpPr>
              <p:nvPr/>
            </p:nvSpPr>
            <p:spPr bwMode="auto">
              <a:xfrm>
                <a:off x="3105" y="2374"/>
                <a:ext cx="46" cy="3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08" name="直接连接符 69690"/>
              <p:cNvSpPr>
                <a:spLocks noChangeShapeType="1"/>
              </p:cNvSpPr>
              <p:nvPr/>
            </p:nvSpPr>
            <p:spPr bwMode="auto">
              <a:xfrm flipV="1">
                <a:off x="3105" y="3082"/>
                <a:ext cx="46" cy="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09" name="直接连接符 69691"/>
              <p:cNvSpPr>
                <a:spLocks noChangeShapeType="1"/>
              </p:cNvSpPr>
              <p:nvPr/>
            </p:nvSpPr>
            <p:spPr bwMode="auto">
              <a:xfrm>
                <a:off x="3151" y="2400"/>
                <a:ext cx="0" cy="69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10" name="直接连接符 69692"/>
              <p:cNvSpPr>
                <a:spLocks noChangeShapeType="1"/>
              </p:cNvSpPr>
              <p:nvPr/>
            </p:nvSpPr>
            <p:spPr bwMode="auto">
              <a:xfrm>
                <a:off x="3105" y="2383"/>
                <a:ext cx="0" cy="72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11" name="直接连接符 69693"/>
              <p:cNvSpPr>
                <a:spLocks noChangeShapeType="1"/>
              </p:cNvSpPr>
              <p:nvPr/>
            </p:nvSpPr>
            <p:spPr bwMode="auto">
              <a:xfrm flipV="1">
                <a:off x="662" y="2701"/>
                <a:ext cx="369" cy="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12" name="直接连接符 69694"/>
              <p:cNvSpPr>
                <a:spLocks noChangeShapeType="1"/>
              </p:cNvSpPr>
              <p:nvPr/>
            </p:nvSpPr>
            <p:spPr bwMode="auto">
              <a:xfrm flipV="1">
                <a:off x="662" y="2810"/>
                <a:ext cx="369" cy="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13" name="任意多边形 69695"/>
              <p:cNvSpPr>
                <a:spLocks noChangeArrowheads="1"/>
              </p:cNvSpPr>
              <p:nvPr/>
            </p:nvSpPr>
            <p:spPr bwMode="auto">
              <a:xfrm rot="5400000">
                <a:off x="967" y="2699"/>
                <a:ext cx="109" cy="93"/>
              </a:xfrm>
              <a:custGeom>
                <a:avLst/>
                <a:gdLst>
                  <a:gd name="T0" fmla="*/ 0 w 272"/>
                  <a:gd name="T1" fmla="*/ 136 h 272"/>
                  <a:gd name="T2" fmla="*/ 46 w 272"/>
                  <a:gd name="T3" fmla="*/ 0 h 272"/>
                  <a:gd name="T4" fmla="*/ 91 w 272"/>
                  <a:gd name="T5" fmla="*/ 136 h 272"/>
                  <a:gd name="T6" fmla="*/ 136 w 272"/>
                  <a:gd name="T7" fmla="*/ 272 h 272"/>
                  <a:gd name="T8" fmla="*/ 182 w 272"/>
                  <a:gd name="T9" fmla="*/ 136 h 272"/>
                  <a:gd name="T10" fmla="*/ 227 w 272"/>
                  <a:gd name="T11" fmla="*/ 0 h 272"/>
                  <a:gd name="T12" fmla="*/ 272 w 272"/>
                  <a:gd name="T13" fmla="*/ 136 h 272"/>
                </a:gdLst>
                <a:ahLst/>
                <a:cxnLst>
                  <a:cxn ang="0">
                    <a:pos x="T0" y="T1"/>
                  </a:cxn>
                  <a:cxn ang="0">
                    <a:pos x="T2" y="T3"/>
                  </a:cxn>
                  <a:cxn ang="0">
                    <a:pos x="T4" y="T5"/>
                  </a:cxn>
                  <a:cxn ang="0">
                    <a:pos x="T6" y="T7"/>
                  </a:cxn>
                  <a:cxn ang="0">
                    <a:pos x="T8" y="T9"/>
                  </a:cxn>
                  <a:cxn ang="0">
                    <a:pos x="T10" y="T11"/>
                  </a:cxn>
                  <a:cxn ang="0">
                    <a:pos x="T12" y="T13"/>
                  </a:cxn>
                </a:cxnLst>
                <a:rect l="0" t="0" r="r" b="b"/>
                <a:pathLst>
                  <a:path w="272" h="272">
                    <a:moveTo>
                      <a:pt x="0" y="136"/>
                    </a:moveTo>
                    <a:cubicBezTo>
                      <a:pt x="15" y="68"/>
                      <a:pt x="31" y="0"/>
                      <a:pt x="46" y="0"/>
                    </a:cubicBezTo>
                    <a:cubicBezTo>
                      <a:pt x="61" y="0"/>
                      <a:pt x="76" y="91"/>
                      <a:pt x="91" y="136"/>
                    </a:cubicBezTo>
                    <a:cubicBezTo>
                      <a:pt x="106" y="181"/>
                      <a:pt x="121" y="272"/>
                      <a:pt x="136" y="272"/>
                    </a:cubicBezTo>
                    <a:cubicBezTo>
                      <a:pt x="151" y="272"/>
                      <a:pt x="167" y="181"/>
                      <a:pt x="182" y="136"/>
                    </a:cubicBezTo>
                    <a:cubicBezTo>
                      <a:pt x="197" y="91"/>
                      <a:pt x="212" y="0"/>
                      <a:pt x="227" y="0"/>
                    </a:cubicBezTo>
                    <a:cubicBezTo>
                      <a:pt x="242" y="0"/>
                      <a:pt x="257" y="68"/>
                      <a:pt x="272" y="136"/>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114" name="直接连接符 69696"/>
              <p:cNvSpPr>
                <a:spLocks noChangeShapeType="1"/>
              </p:cNvSpPr>
              <p:nvPr/>
            </p:nvSpPr>
            <p:spPr bwMode="auto">
              <a:xfrm>
                <a:off x="1123" y="2673"/>
                <a:ext cx="0" cy="1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15" name="直接连接符 69697"/>
              <p:cNvSpPr>
                <a:spLocks noChangeShapeType="1"/>
              </p:cNvSpPr>
              <p:nvPr/>
            </p:nvSpPr>
            <p:spPr bwMode="auto">
              <a:xfrm>
                <a:off x="1169" y="2656"/>
                <a:ext cx="0" cy="218"/>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45116" name="任意多边形 69698"/>
              <p:cNvSpPr>
                <a:spLocks noChangeArrowheads="1"/>
              </p:cNvSpPr>
              <p:nvPr/>
            </p:nvSpPr>
            <p:spPr bwMode="auto">
              <a:xfrm>
                <a:off x="1262" y="2673"/>
                <a:ext cx="108" cy="73"/>
              </a:xfrm>
              <a:custGeom>
                <a:avLst/>
                <a:gdLst>
                  <a:gd name="T0" fmla="*/ 0 w 136"/>
                  <a:gd name="T1" fmla="*/ 91 h 91"/>
                  <a:gd name="T2" fmla="*/ 0 w 136"/>
                  <a:gd name="T3" fmla="*/ 0 h 91"/>
                  <a:gd name="T4" fmla="*/ 136 w 136"/>
                  <a:gd name="T5" fmla="*/ 0 h 91"/>
                </a:gdLst>
                <a:ahLst/>
                <a:cxnLst>
                  <a:cxn ang="0">
                    <a:pos x="T0" y="T1"/>
                  </a:cxn>
                  <a:cxn ang="0">
                    <a:pos x="T2" y="T3"/>
                  </a:cxn>
                  <a:cxn ang="0">
                    <a:pos x="T4" y="T5"/>
                  </a:cxn>
                </a:cxnLst>
                <a:rect l="0" t="0" r="r" b="b"/>
                <a:pathLst>
                  <a:path w="136" h="91">
                    <a:moveTo>
                      <a:pt x="0" y="91"/>
                    </a:moveTo>
                    <a:lnTo>
                      <a:pt x="0" y="0"/>
                    </a:lnTo>
                    <a:lnTo>
                      <a:pt x="136" y="0"/>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117" name="任意多边形 69699"/>
              <p:cNvSpPr>
                <a:spLocks noChangeArrowheads="1"/>
              </p:cNvSpPr>
              <p:nvPr/>
            </p:nvSpPr>
            <p:spPr bwMode="auto">
              <a:xfrm flipV="1">
                <a:off x="1262" y="2782"/>
                <a:ext cx="108" cy="73"/>
              </a:xfrm>
              <a:custGeom>
                <a:avLst/>
                <a:gdLst>
                  <a:gd name="T0" fmla="*/ 0 w 136"/>
                  <a:gd name="T1" fmla="*/ 91 h 91"/>
                  <a:gd name="T2" fmla="*/ 0 w 136"/>
                  <a:gd name="T3" fmla="*/ 0 h 91"/>
                  <a:gd name="T4" fmla="*/ 136 w 136"/>
                  <a:gd name="T5" fmla="*/ 0 h 91"/>
                </a:gdLst>
                <a:ahLst/>
                <a:cxnLst>
                  <a:cxn ang="0">
                    <a:pos x="T0" y="T1"/>
                  </a:cxn>
                  <a:cxn ang="0">
                    <a:pos x="T2" y="T3"/>
                  </a:cxn>
                  <a:cxn ang="0">
                    <a:pos x="T4" y="T5"/>
                  </a:cxn>
                </a:cxnLst>
                <a:rect l="0" t="0" r="r" b="b"/>
                <a:pathLst>
                  <a:path w="136" h="91">
                    <a:moveTo>
                      <a:pt x="0" y="91"/>
                    </a:moveTo>
                    <a:lnTo>
                      <a:pt x="0" y="0"/>
                    </a:lnTo>
                    <a:lnTo>
                      <a:pt x="136" y="0"/>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118" name="任意多边形 69700"/>
              <p:cNvSpPr>
                <a:spLocks noChangeArrowheads="1"/>
              </p:cNvSpPr>
              <p:nvPr/>
            </p:nvSpPr>
            <p:spPr bwMode="auto">
              <a:xfrm flipH="1">
                <a:off x="1660" y="2673"/>
                <a:ext cx="109" cy="73"/>
              </a:xfrm>
              <a:custGeom>
                <a:avLst/>
                <a:gdLst>
                  <a:gd name="T0" fmla="*/ 0 w 136"/>
                  <a:gd name="T1" fmla="*/ 91 h 91"/>
                  <a:gd name="T2" fmla="*/ 0 w 136"/>
                  <a:gd name="T3" fmla="*/ 0 h 91"/>
                  <a:gd name="T4" fmla="*/ 136 w 136"/>
                  <a:gd name="T5" fmla="*/ 0 h 91"/>
                </a:gdLst>
                <a:ahLst/>
                <a:cxnLst>
                  <a:cxn ang="0">
                    <a:pos x="T0" y="T1"/>
                  </a:cxn>
                  <a:cxn ang="0">
                    <a:pos x="T2" y="T3"/>
                  </a:cxn>
                  <a:cxn ang="0">
                    <a:pos x="T4" y="T5"/>
                  </a:cxn>
                </a:cxnLst>
                <a:rect l="0" t="0" r="r" b="b"/>
                <a:pathLst>
                  <a:path w="136" h="91">
                    <a:moveTo>
                      <a:pt x="0" y="91"/>
                    </a:moveTo>
                    <a:lnTo>
                      <a:pt x="0" y="0"/>
                    </a:lnTo>
                    <a:lnTo>
                      <a:pt x="136" y="0"/>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119" name="任意多边形 69701"/>
              <p:cNvSpPr>
                <a:spLocks noChangeArrowheads="1"/>
              </p:cNvSpPr>
              <p:nvPr/>
            </p:nvSpPr>
            <p:spPr bwMode="auto">
              <a:xfrm flipH="1" flipV="1">
                <a:off x="1660" y="2782"/>
                <a:ext cx="109" cy="73"/>
              </a:xfrm>
              <a:custGeom>
                <a:avLst/>
                <a:gdLst>
                  <a:gd name="T0" fmla="*/ 0 w 136"/>
                  <a:gd name="T1" fmla="*/ 91 h 91"/>
                  <a:gd name="T2" fmla="*/ 0 w 136"/>
                  <a:gd name="T3" fmla="*/ 0 h 91"/>
                  <a:gd name="T4" fmla="*/ 136 w 136"/>
                  <a:gd name="T5" fmla="*/ 0 h 91"/>
                </a:gdLst>
                <a:ahLst/>
                <a:cxnLst>
                  <a:cxn ang="0">
                    <a:pos x="T0" y="T1"/>
                  </a:cxn>
                  <a:cxn ang="0">
                    <a:pos x="T2" y="T3"/>
                  </a:cxn>
                  <a:cxn ang="0">
                    <a:pos x="T4" y="T5"/>
                  </a:cxn>
                </a:cxnLst>
                <a:rect l="0" t="0" r="r" b="b"/>
                <a:pathLst>
                  <a:path w="136" h="91">
                    <a:moveTo>
                      <a:pt x="0" y="91"/>
                    </a:moveTo>
                    <a:lnTo>
                      <a:pt x="0" y="0"/>
                    </a:lnTo>
                    <a:lnTo>
                      <a:pt x="136" y="0"/>
                    </a:ln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120" name="直接连接符 69702"/>
              <p:cNvSpPr>
                <a:spLocks noChangeShapeType="1"/>
              </p:cNvSpPr>
              <p:nvPr/>
            </p:nvSpPr>
            <p:spPr bwMode="auto">
              <a:xfrm>
                <a:off x="1428" y="2673"/>
                <a:ext cx="18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21" name="直接连接符 69703"/>
              <p:cNvSpPr>
                <a:spLocks noChangeShapeType="1"/>
              </p:cNvSpPr>
              <p:nvPr/>
            </p:nvSpPr>
            <p:spPr bwMode="auto">
              <a:xfrm>
                <a:off x="1417" y="2855"/>
                <a:ext cx="18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22" name="平行四边形 69704"/>
              <p:cNvSpPr>
                <a:spLocks noChangeArrowheads="1"/>
              </p:cNvSpPr>
              <p:nvPr/>
            </p:nvSpPr>
            <p:spPr bwMode="auto">
              <a:xfrm>
                <a:off x="1815" y="2637"/>
                <a:ext cx="276" cy="73"/>
              </a:xfrm>
              <a:prstGeom prst="parallelogram">
                <a:avLst>
                  <a:gd name="adj" fmla="val 94521"/>
                </a:avLst>
              </a:prstGeom>
              <a:solidFill>
                <a:srgbClr val="FF9900"/>
              </a:solidFill>
              <a:ln w="9525">
                <a:solidFill>
                  <a:schemeClr val="tx1"/>
                </a:solidFill>
                <a:miter lim="800000"/>
              </a:ln>
            </p:spPr>
            <p:txBody>
              <a:bodyPr/>
              <a:lstStyle/>
              <a:p>
                <a:endParaRPr lang="zh-CN" altLang="en-US"/>
              </a:p>
            </p:txBody>
          </p:sp>
          <p:sp>
            <p:nvSpPr>
              <p:cNvPr id="45123" name="直接连接符 69705"/>
              <p:cNvSpPr>
                <a:spLocks noChangeShapeType="1"/>
              </p:cNvSpPr>
              <p:nvPr/>
            </p:nvSpPr>
            <p:spPr bwMode="auto">
              <a:xfrm flipV="1">
                <a:off x="985" y="2746"/>
                <a:ext cx="2120" cy="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24" name="直接连接符 69706"/>
              <p:cNvSpPr>
                <a:spLocks noChangeShapeType="1"/>
              </p:cNvSpPr>
              <p:nvPr/>
            </p:nvSpPr>
            <p:spPr bwMode="auto">
              <a:xfrm>
                <a:off x="1951" y="2432"/>
                <a:ext cx="0" cy="22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25" name="平行四边形 69707"/>
              <p:cNvSpPr>
                <a:spLocks noChangeArrowheads="1"/>
              </p:cNvSpPr>
              <p:nvPr/>
            </p:nvSpPr>
            <p:spPr bwMode="auto">
              <a:xfrm>
                <a:off x="1814" y="2782"/>
                <a:ext cx="277" cy="73"/>
              </a:xfrm>
              <a:prstGeom prst="parallelogram">
                <a:avLst>
                  <a:gd name="adj" fmla="val 94863"/>
                </a:avLst>
              </a:prstGeom>
              <a:solidFill>
                <a:srgbClr val="FF9900"/>
              </a:solidFill>
              <a:ln w="9525">
                <a:solidFill>
                  <a:schemeClr val="tx1"/>
                </a:solidFill>
                <a:miter lim="800000"/>
              </a:ln>
            </p:spPr>
            <p:txBody>
              <a:bodyPr/>
              <a:lstStyle/>
              <a:p>
                <a:endParaRPr lang="zh-CN" altLang="en-US"/>
              </a:p>
            </p:txBody>
          </p:sp>
          <p:sp>
            <p:nvSpPr>
              <p:cNvPr id="45126" name="直接连接符 69708"/>
              <p:cNvSpPr>
                <a:spLocks noChangeShapeType="1"/>
              </p:cNvSpPr>
              <p:nvPr/>
            </p:nvSpPr>
            <p:spPr bwMode="auto">
              <a:xfrm flipH="1">
                <a:off x="2321" y="2565"/>
                <a:ext cx="93" cy="14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27" name="矩形 69709"/>
              <p:cNvSpPr>
                <a:spLocks noChangeArrowheads="1"/>
              </p:cNvSpPr>
              <p:nvPr/>
            </p:nvSpPr>
            <p:spPr bwMode="auto">
              <a:xfrm>
                <a:off x="2183" y="2637"/>
                <a:ext cx="231" cy="145"/>
              </a:xfrm>
              <a:prstGeom prst="rect">
                <a:avLst/>
              </a:prstGeom>
              <a:solidFill>
                <a:srgbClr val="FFCC66"/>
              </a:solidFill>
              <a:ln w="9525">
                <a:solidFill>
                  <a:schemeClr val="tx1"/>
                </a:solidFill>
                <a:miter lim="800000"/>
              </a:ln>
            </p:spPr>
            <p:txBody>
              <a:bodyPr/>
              <a:lstStyle/>
              <a:p>
                <a:endParaRPr lang="zh-CN" altLang="en-US"/>
              </a:p>
            </p:txBody>
          </p:sp>
          <p:sp>
            <p:nvSpPr>
              <p:cNvPr id="45128" name="矩形 69710"/>
              <p:cNvSpPr>
                <a:spLocks noChangeArrowheads="1"/>
              </p:cNvSpPr>
              <p:nvPr/>
            </p:nvSpPr>
            <p:spPr bwMode="auto">
              <a:xfrm>
                <a:off x="2137" y="2710"/>
                <a:ext cx="231" cy="145"/>
              </a:xfrm>
              <a:prstGeom prst="rect">
                <a:avLst/>
              </a:prstGeom>
              <a:solidFill>
                <a:srgbClr val="FFCC66"/>
              </a:solidFill>
              <a:ln w="9525">
                <a:solidFill>
                  <a:schemeClr val="tx1"/>
                </a:solidFill>
                <a:miter lim="800000"/>
              </a:ln>
            </p:spPr>
            <p:txBody>
              <a:bodyPr/>
              <a:lstStyle/>
              <a:p>
                <a:endParaRPr lang="zh-CN" altLang="en-US"/>
              </a:p>
            </p:txBody>
          </p:sp>
          <p:sp>
            <p:nvSpPr>
              <p:cNvPr id="45129" name="直接连接符 69711"/>
              <p:cNvSpPr>
                <a:spLocks noChangeShapeType="1"/>
              </p:cNvSpPr>
              <p:nvPr/>
            </p:nvSpPr>
            <p:spPr bwMode="auto">
              <a:xfrm flipH="1">
                <a:off x="2137" y="2782"/>
                <a:ext cx="103" cy="14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30" name="直接连接符 69712"/>
              <p:cNvSpPr>
                <a:spLocks noChangeShapeType="1"/>
              </p:cNvSpPr>
              <p:nvPr/>
            </p:nvSpPr>
            <p:spPr bwMode="auto">
              <a:xfrm flipV="1">
                <a:off x="340" y="2429"/>
                <a:ext cx="1612" cy="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31" name="直接连接符 69713"/>
              <p:cNvSpPr>
                <a:spLocks noChangeShapeType="1"/>
              </p:cNvSpPr>
              <p:nvPr/>
            </p:nvSpPr>
            <p:spPr bwMode="auto">
              <a:xfrm flipV="1">
                <a:off x="340" y="3065"/>
                <a:ext cx="1612" cy="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532" name="矩形 69714"/>
              <p:cNvSpPr>
                <a:spLocks noChangeArrowheads="1" noChangeShapeType="1" noTextEdit="1"/>
              </p:cNvSpPr>
              <p:nvPr/>
            </p:nvSpPr>
            <p:spPr bwMode="auto">
              <a:xfrm>
                <a:off x="1726" y="2251"/>
                <a:ext cx="504" cy="144"/>
              </a:xfrm>
              <a:prstGeom prst="rect">
                <a:avLst/>
              </a:prstGeom>
            </p:spPr>
            <p:txBody>
              <a:bodyPr wrap="none" fromWordArt="1">
                <a:prstTxWarp prst="textDeflate">
                  <a:avLst>
                    <a:gd name="adj" fmla="val 0"/>
                  </a:avLst>
                </a:prstTxWarp>
              </a:bodyPr>
              <a:lstStyle/>
              <a:p>
                <a:pPr algn="ctr"/>
                <a:r>
                  <a:rPr lang="en-US" altLang="zh-CN" sz="1800" kern="10">
                    <a:ln w="9525">
                      <a:solidFill>
                        <a:srgbClr val="FF0000"/>
                      </a:solidFill>
                      <a:round/>
                    </a:ln>
                    <a:solidFill>
                      <a:srgbClr val="FF0000"/>
                    </a:solidFill>
                    <a:latin typeface="楷体_GB2312"/>
                  </a:rPr>
                  <a:t>Y</a:t>
                </a:r>
                <a:r>
                  <a:rPr lang="zh-CN" altLang="en-US" sz="1800" kern="10">
                    <a:ln w="9525">
                      <a:solidFill>
                        <a:srgbClr val="FF0000"/>
                      </a:solidFill>
                      <a:round/>
                    </a:ln>
                    <a:solidFill>
                      <a:srgbClr val="FF0000"/>
                    </a:solidFill>
                    <a:latin typeface="楷体_GB2312"/>
                  </a:rPr>
                  <a:t>轴偏转</a:t>
                </a:r>
                <a:endParaRPr lang="zh-CN" altLang="en-US" sz="1800" kern="10">
                  <a:ln w="9525">
                    <a:solidFill>
                      <a:srgbClr val="FF0000"/>
                    </a:solidFill>
                    <a:round/>
                  </a:ln>
                  <a:solidFill>
                    <a:srgbClr val="FF0000"/>
                  </a:solidFill>
                  <a:latin typeface="楷体_GB2312"/>
                </a:endParaRPr>
              </a:p>
            </p:txBody>
          </p:sp>
          <p:sp>
            <p:nvSpPr>
              <p:cNvPr id="19533" name="矩形 69715"/>
              <p:cNvSpPr>
                <a:spLocks noChangeArrowheads="1" noChangeShapeType="1" noTextEdit="1"/>
              </p:cNvSpPr>
              <p:nvPr/>
            </p:nvSpPr>
            <p:spPr bwMode="auto">
              <a:xfrm>
                <a:off x="2322" y="2894"/>
                <a:ext cx="462" cy="126"/>
              </a:xfrm>
              <a:prstGeom prst="rect">
                <a:avLst/>
              </a:prstGeom>
            </p:spPr>
            <p:txBody>
              <a:bodyPr wrap="none" fromWordArt="1">
                <a:prstTxWarp prst="textDeflate">
                  <a:avLst>
                    <a:gd name="adj" fmla="val 0"/>
                  </a:avLst>
                </a:prstTxWarp>
              </a:bodyPr>
              <a:lstStyle/>
              <a:p>
                <a:pPr algn="ctr"/>
                <a:r>
                  <a:rPr lang="en-US" altLang="zh-CN" sz="1600" kern="10">
                    <a:ln w="9525">
                      <a:solidFill>
                        <a:srgbClr val="FF0000"/>
                      </a:solidFill>
                      <a:round/>
                    </a:ln>
                    <a:solidFill>
                      <a:srgbClr val="FF0000"/>
                    </a:solidFill>
                    <a:latin typeface="楷体_GB2312"/>
                  </a:rPr>
                  <a:t>X</a:t>
                </a:r>
                <a:r>
                  <a:rPr lang="zh-CN" altLang="en-US" sz="1600" kern="10">
                    <a:ln w="9525">
                      <a:solidFill>
                        <a:srgbClr val="FF0000"/>
                      </a:solidFill>
                      <a:round/>
                    </a:ln>
                    <a:solidFill>
                      <a:srgbClr val="FF0000"/>
                    </a:solidFill>
                    <a:latin typeface="楷体_GB2312"/>
                  </a:rPr>
                  <a:t>轴偏转</a:t>
                </a:r>
                <a:endParaRPr lang="zh-CN" altLang="en-US" sz="1600" kern="10">
                  <a:ln w="9525">
                    <a:solidFill>
                      <a:srgbClr val="FF0000"/>
                    </a:solidFill>
                    <a:round/>
                  </a:ln>
                  <a:solidFill>
                    <a:srgbClr val="FF0000"/>
                  </a:solidFill>
                  <a:latin typeface="楷体_GB2312"/>
                </a:endParaRPr>
              </a:p>
            </p:txBody>
          </p:sp>
          <p:sp>
            <p:nvSpPr>
              <p:cNvPr id="69717" name="矩形 69716"/>
              <p:cNvSpPr/>
              <p:nvPr/>
            </p:nvSpPr>
            <p:spPr>
              <a:xfrm>
                <a:off x="2875" y="2495"/>
                <a:ext cx="184" cy="436"/>
              </a:xfrm>
              <a:prstGeom prst="rect">
                <a:avLst/>
              </a:prstGeom>
            </p:spPr>
            <p:txBody>
              <a:bodyPr wrap="none" fromWordArt="1">
                <a:prstTxWarp prst="textDeflate">
                  <a:avLst>
                    <a:gd name="adj" fmla="val 0"/>
                  </a:avLst>
                </a:prstTxWarp>
                <a:normAutofit fontScale="37500" lnSpcReduction="10000"/>
              </a:bodyPr>
              <a:lstStyle/>
              <a:p>
                <a:pPr algn="ctr"/>
                <a:r>
                  <a:rPr lang="zh-CN" altLang="en-US" sz="3600" noProof="1">
                    <a:ln w="9525" cap="flat" cmpd="sng">
                      <a:solidFill>
                        <a:srgbClr val="FF0000"/>
                      </a:solidFill>
                      <a:prstDash val="solid"/>
                      <a:headEnd type="none" w="med" len="med"/>
                      <a:tailEnd type="none" w="med" len="med"/>
                    </a:ln>
                    <a:solidFill>
                      <a:srgbClr val="FF0000"/>
                    </a:solidFill>
                    <a:latin typeface="华文楷体" panose="02010600040101010101" pitchFamily="2" charset="-122"/>
                    <a:ea typeface="华文楷体" panose="02010600040101010101" pitchFamily="2" charset="-122"/>
                    <a:cs typeface="+mn-ea"/>
                  </a:rPr>
                  <a:t>荧</a:t>
                </a:r>
                <a:endParaRPr lang="zh-CN" altLang="en-US" sz="3600" noProof="1">
                  <a:ln w="9525" cap="flat" cmpd="sng">
                    <a:solidFill>
                      <a:srgbClr val="FF0000"/>
                    </a:solidFill>
                    <a:prstDash val="solid"/>
                    <a:headEnd type="none" w="med" len="med"/>
                    <a:tailEnd type="none" w="med" len="med"/>
                  </a:ln>
                  <a:solidFill>
                    <a:srgbClr val="FF0000"/>
                  </a:solidFill>
                  <a:latin typeface="华文楷体" panose="02010600040101010101" pitchFamily="2" charset="-122"/>
                  <a:ea typeface="华文楷体" panose="02010600040101010101" pitchFamily="2" charset="-122"/>
                </a:endParaRPr>
              </a:p>
              <a:p>
                <a:pPr algn="ctr"/>
                <a:r>
                  <a:rPr lang="zh-CN" altLang="en-US" sz="3600" noProof="1">
                    <a:ln w="9525" cap="flat" cmpd="sng">
                      <a:solidFill>
                        <a:srgbClr val="FF0000"/>
                      </a:solidFill>
                      <a:prstDash val="solid"/>
                      <a:headEnd type="none" w="med" len="med"/>
                      <a:tailEnd type="none" w="med" len="med"/>
                    </a:ln>
                    <a:solidFill>
                      <a:srgbClr val="FF0000"/>
                    </a:solidFill>
                    <a:latin typeface="华文楷体" panose="02010600040101010101" pitchFamily="2" charset="-122"/>
                    <a:ea typeface="华文楷体" panose="02010600040101010101" pitchFamily="2" charset="-122"/>
                    <a:cs typeface="+mn-ea"/>
                  </a:rPr>
                  <a:t>光</a:t>
                </a:r>
                <a:endParaRPr lang="zh-CN" altLang="en-US" sz="3600" noProof="1">
                  <a:ln w="9525" cap="flat" cmpd="sng">
                    <a:solidFill>
                      <a:srgbClr val="FF0000"/>
                    </a:solidFill>
                    <a:prstDash val="solid"/>
                    <a:headEnd type="none" w="med" len="med"/>
                    <a:tailEnd type="none" w="med" len="med"/>
                  </a:ln>
                  <a:solidFill>
                    <a:srgbClr val="FF0000"/>
                  </a:solidFill>
                  <a:latin typeface="华文楷体" panose="02010600040101010101" pitchFamily="2" charset="-122"/>
                  <a:ea typeface="华文楷体" panose="02010600040101010101" pitchFamily="2" charset="-122"/>
                </a:endParaRPr>
              </a:p>
              <a:p>
                <a:pPr algn="ctr"/>
                <a:r>
                  <a:rPr lang="zh-CN" altLang="en-US" sz="3600" noProof="1">
                    <a:ln w="9525" cap="flat" cmpd="sng">
                      <a:solidFill>
                        <a:srgbClr val="FF0000"/>
                      </a:solidFill>
                      <a:prstDash val="solid"/>
                      <a:headEnd type="none" w="med" len="med"/>
                      <a:tailEnd type="none" w="med" len="med"/>
                    </a:ln>
                    <a:solidFill>
                      <a:srgbClr val="FF0000"/>
                    </a:solidFill>
                    <a:latin typeface="华文楷体" panose="02010600040101010101" pitchFamily="2" charset="-122"/>
                    <a:ea typeface="华文楷体" panose="02010600040101010101" pitchFamily="2" charset="-122"/>
                    <a:cs typeface="+mn-ea"/>
                  </a:rPr>
                  <a:t>屏</a:t>
                </a:r>
                <a:endParaRPr lang="zh-CN" altLang="en-US" sz="3600" noProof="1">
                  <a:ln w="9525" cap="flat" cmpd="sng">
                    <a:solidFill>
                      <a:srgbClr val="FF0000"/>
                    </a:solidFill>
                    <a:prstDash val="solid"/>
                    <a:headEnd type="none" w="med" len="med"/>
                    <a:tailEnd type="none" w="med" len="med"/>
                  </a:ln>
                  <a:solidFill>
                    <a:srgbClr val="FF0000"/>
                  </a:solidFill>
                  <a:latin typeface="华文楷体" panose="02010600040101010101" pitchFamily="2" charset="-122"/>
                  <a:ea typeface="华文楷体" panose="02010600040101010101" pitchFamily="2" charset="-122"/>
                </a:endParaRPr>
              </a:p>
            </p:txBody>
          </p:sp>
          <p:sp>
            <p:nvSpPr>
              <p:cNvPr id="19535" name="矩形 69717"/>
              <p:cNvSpPr>
                <a:spLocks noChangeArrowheads="1" noChangeShapeType="1" noTextEdit="1"/>
              </p:cNvSpPr>
              <p:nvPr/>
            </p:nvSpPr>
            <p:spPr bwMode="auto">
              <a:xfrm>
                <a:off x="1259" y="2490"/>
                <a:ext cx="528" cy="126"/>
              </a:xfrm>
              <a:prstGeom prst="rect">
                <a:avLst/>
              </a:prstGeom>
            </p:spPr>
            <p:txBody>
              <a:bodyPr wrap="none" fromWordArt="1">
                <a:prstTxWarp prst="textDeflate">
                  <a:avLst>
                    <a:gd name="adj" fmla="val 0"/>
                  </a:avLst>
                </a:prstTxWarp>
              </a:bodyPr>
              <a:lstStyle/>
              <a:p>
                <a:pPr algn="ctr"/>
                <a:r>
                  <a:rPr lang="zh-CN" altLang="en-US" sz="1000" kern="10">
                    <a:ln w="9525">
                      <a:solidFill>
                        <a:srgbClr val="FF0000"/>
                      </a:solidFill>
                      <a:round/>
                    </a:ln>
                    <a:solidFill>
                      <a:srgbClr val="FF0000"/>
                    </a:solidFill>
                    <a:latin typeface="楷体_GB2312"/>
                  </a:rPr>
                  <a:t>加速聚焦</a:t>
                </a:r>
                <a:endParaRPr lang="zh-CN" altLang="en-US" sz="1000" kern="10">
                  <a:ln w="9525">
                    <a:solidFill>
                      <a:srgbClr val="FF0000"/>
                    </a:solidFill>
                    <a:round/>
                  </a:ln>
                  <a:solidFill>
                    <a:srgbClr val="FF0000"/>
                  </a:solidFill>
                  <a:latin typeface="楷体_GB2312"/>
                </a:endParaRPr>
              </a:p>
            </p:txBody>
          </p:sp>
          <p:sp>
            <p:nvSpPr>
              <p:cNvPr id="45136" name="直接连接符 69718"/>
              <p:cNvSpPr>
                <a:spLocks noChangeShapeType="1"/>
              </p:cNvSpPr>
              <p:nvPr/>
            </p:nvSpPr>
            <p:spPr bwMode="auto">
              <a:xfrm>
                <a:off x="2137" y="2931"/>
                <a:ext cx="0" cy="5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37" name="直接连接符 69719"/>
              <p:cNvSpPr>
                <a:spLocks noChangeShapeType="1"/>
              </p:cNvSpPr>
              <p:nvPr/>
            </p:nvSpPr>
            <p:spPr bwMode="auto">
              <a:xfrm>
                <a:off x="2414" y="2565"/>
                <a:ext cx="1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38" name="直接连接符 69720"/>
              <p:cNvSpPr>
                <a:spLocks noChangeShapeType="1"/>
              </p:cNvSpPr>
              <p:nvPr/>
            </p:nvSpPr>
            <p:spPr bwMode="auto">
              <a:xfrm>
                <a:off x="2552" y="2568"/>
                <a:ext cx="0" cy="90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45139" name="组合 69721"/>
              <p:cNvGrpSpPr/>
              <p:nvPr/>
            </p:nvGrpSpPr>
            <p:grpSpPr bwMode="auto">
              <a:xfrm>
                <a:off x="571" y="2197"/>
                <a:ext cx="553" cy="154"/>
                <a:chOff x="1202" y="878"/>
                <a:chExt cx="579" cy="239"/>
              </a:xfrm>
            </p:grpSpPr>
            <p:sp>
              <p:nvSpPr>
                <p:cNvPr id="45140" name="矩形 69722"/>
                <p:cNvSpPr>
                  <a:spLocks noChangeArrowheads="1"/>
                </p:cNvSpPr>
                <p:nvPr/>
              </p:nvSpPr>
              <p:spPr bwMode="auto">
                <a:xfrm>
                  <a:off x="1202" y="890"/>
                  <a:ext cx="579" cy="227"/>
                </a:xfrm>
                <a:prstGeom prst="rect">
                  <a:avLst/>
                </a:prstGeom>
                <a:solidFill>
                  <a:srgbClr val="FFC000"/>
                </a:solidFill>
                <a:ln w="9525">
                  <a:solidFill>
                    <a:schemeClr val="accent1"/>
                  </a:solidFill>
                  <a:miter lim="800000"/>
                </a:ln>
              </p:spPr>
              <p:txBody>
                <a:bodyPr/>
                <a:lstStyle/>
                <a:p>
                  <a:endParaRPr lang="zh-CN" altLang="en-US"/>
                </a:p>
              </p:txBody>
            </p:sp>
            <p:sp>
              <p:nvSpPr>
                <p:cNvPr id="19541" name="矩形 69723"/>
                <p:cNvSpPr>
                  <a:spLocks noChangeArrowheads="1" noChangeShapeType="1" noTextEdit="1"/>
                </p:cNvSpPr>
                <p:nvPr/>
              </p:nvSpPr>
              <p:spPr bwMode="auto">
                <a:xfrm>
                  <a:off x="1297" y="878"/>
                  <a:ext cx="452" cy="224"/>
                </a:xfrm>
                <a:prstGeom prst="rect">
                  <a:avLst/>
                </a:prstGeom>
              </p:spPr>
              <p:txBody>
                <a:bodyPr wrap="none" fromWordArt="1">
                  <a:prstTxWarp prst="textDeflate">
                    <a:avLst>
                      <a:gd name="adj" fmla="val 0"/>
                    </a:avLst>
                  </a:prstTxWarp>
                </a:bodyPr>
                <a:lstStyle/>
                <a:p>
                  <a:pPr algn="ctr"/>
                  <a:r>
                    <a:rPr lang="zh-CN" altLang="en-US" sz="1800" kern="10">
                      <a:ln w="9525">
                        <a:noFill/>
                        <a:round/>
                      </a:ln>
                      <a:solidFill>
                        <a:schemeClr val="bg1"/>
                      </a:solidFill>
                      <a:latin typeface="楷体_GB2312"/>
                    </a:rPr>
                    <a:t>示波管</a:t>
                  </a:r>
                  <a:endParaRPr lang="zh-CN" altLang="en-US" sz="1800" kern="10">
                    <a:ln w="9525">
                      <a:noFill/>
                      <a:round/>
                    </a:ln>
                    <a:solidFill>
                      <a:schemeClr val="bg1"/>
                    </a:solidFill>
                    <a:latin typeface="楷体_GB2312"/>
                  </a:endParaRPr>
                </a:p>
              </p:txBody>
            </p:sp>
          </p:grpSp>
          <p:sp>
            <p:nvSpPr>
              <p:cNvPr id="45142" name="直接连接符 69724"/>
              <p:cNvSpPr>
                <a:spLocks noChangeShapeType="1"/>
              </p:cNvSpPr>
              <p:nvPr/>
            </p:nvSpPr>
            <p:spPr bwMode="auto">
              <a:xfrm flipV="1">
                <a:off x="2137" y="3149"/>
                <a:ext cx="0" cy="14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143" name="直接连接符 69725"/>
              <p:cNvSpPr>
                <a:spLocks noChangeShapeType="1"/>
              </p:cNvSpPr>
              <p:nvPr/>
            </p:nvSpPr>
            <p:spPr bwMode="auto">
              <a:xfrm flipV="1">
                <a:off x="2552" y="3185"/>
                <a:ext cx="0" cy="14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144" name="直接连接符 69726"/>
              <p:cNvSpPr>
                <a:spLocks noChangeShapeType="1"/>
              </p:cNvSpPr>
              <p:nvPr/>
            </p:nvSpPr>
            <p:spPr bwMode="auto">
              <a:xfrm>
                <a:off x="1961" y="2840"/>
                <a:ext cx="0" cy="22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45" name="直接连接符 69727"/>
              <p:cNvSpPr>
                <a:spLocks noChangeShapeType="1"/>
              </p:cNvSpPr>
              <p:nvPr/>
            </p:nvSpPr>
            <p:spPr bwMode="auto">
              <a:xfrm>
                <a:off x="793" y="2432"/>
                <a:ext cx="273"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146" name="直接连接符 69728"/>
              <p:cNvSpPr>
                <a:spLocks noChangeShapeType="1"/>
              </p:cNvSpPr>
              <p:nvPr/>
            </p:nvSpPr>
            <p:spPr bwMode="auto">
              <a:xfrm>
                <a:off x="748" y="3067"/>
                <a:ext cx="27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69730" name="任意多边形 69729"/>
          <p:cNvSpPr>
            <a:spLocks noChangeArrowheads="1"/>
          </p:cNvSpPr>
          <p:nvPr/>
        </p:nvSpPr>
        <p:spPr bwMode="auto">
          <a:xfrm>
            <a:off x="5938520" y="1989138"/>
            <a:ext cx="1700213" cy="1008062"/>
          </a:xfrm>
          <a:custGeom>
            <a:avLst/>
            <a:gdLst>
              <a:gd name="T0" fmla="*/ 0 w 1088"/>
              <a:gd name="T1" fmla="*/ 317 h 635"/>
              <a:gd name="T2" fmla="*/ 272 w 1088"/>
              <a:gd name="T3" fmla="*/ 0 h 635"/>
              <a:gd name="T4" fmla="*/ 544 w 1088"/>
              <a:gd name="T5" fmla="*/ 317 h 635"/>
              <a:gd name="T6" fmla="*/ 816 w 1088"/>
              <a:gd name="T7" fmla="*/ 635 h 635"/>
              <a:gd name="T8" fmla="*/ 1088 w 1088"/>
              <a:gd name="T9" fmla="*/ 317 h 635"/>
            </a:gdLst>
            <a:ahLst/>
            <a:cxnLst>
              <a:cxn ang="0">
                <a:pos x="T0" y="T1"/>
              </a:cxn>
              <a:cxn ang="0">
                <a:pos x="T2" y="T3"/>
              </a:cxn>
              <a:cxn ang="0">
                <a:pos x="T4" y="T5"/>
              </a:cxn>
              <a:cxn ang="0">
                <a:pos x="T6" y="T7"/>
              </a:cxn>
              <a:cxn ang="0">
                <a:pos x="T8" y="T9"/>
              </a:cxn>
            </a:cxnLst>
            <a:rect l="0" t="0" r="r" b="b"/>
            <a:pathLst>
              <a:path w="1088" h="635">
                <a:moveTo>
                  <a:pt x="0" y="317"/>
                </a:moveTo>
                <a:cubicBezTo>
                  <a:pt x="90" y="158"/>
                  <a:pt x="181" y="0"/>
                  <a:pt x="272" y="0"/>
                </a:cubicBezTo>
                <a:cubicBezTo>
                  <a:pt x="363" y="0"/>
                  <a:pt x="453" y="211"/>
                  <a:pt x="544" y="317"/>
                </a:cubicBezTo>
                <a:cubicBezTo>
                  <a:pt x="635" y="423"/>
                  <a:pt x="725" y="635"/>
                  <a:pt x="816" y="635"/>
                </a:cubicBezTo>
                <a:cubicBezTo>
                  <a:pt x="907" y="635"/>
                  <a:pt x="997" y="476"/>
                  <a:pt x="1088" y="317"/>
                </a:cubicBezTo>
              </a:path>
            </a:pathLst>
          </a:cu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69731" name="组合 69730"/>
          <p:cNvGrpSpPr/>
          <p:nvPr/>
        </p:nvGrpSpPr>
        <p:grpSpPr bwMode="auto">
          <a:xfrm>
            <a:off x="5919823" y="1989138"/>
            <a:ext cx="1584325" cy="1008062"/>
            <a:chOff x="1501" y="1253"/>
            <a:chExt cx="2176" cy="635"/>
          </a:xfrm>
        </p:grpSpPr>
        <p:sp>
          <p:nvSpPr>
            <p:cNvPr id="45149" name="任意多边形 69731"/>
            <p:cNvSpPr>
              <a:spLocks noChangeArrowheads="1"/>
            </p:cNvSpPr>
            <p:nvPr/>
          </p:nvSpPr>
          <p:spPr bwMode="auto">
            <a:xfrm>
              <a:off x="1501" y="1253"/>
              <a:ext cx="1088" cy="635"/>
            </a:xfrm>
            <a:custGeom>
              <a:avLst/>
              <a:gdLst>
                <a:gd name="T0" fmla="*/ 0 w 1088"/>
                <a:gd name="T1" fmla="*/ 317 h 635"/>
                <a:gd name="T2" fmla="*/ 272 w 1088"/>
                <a:gd name="T3" fmla="*/ 0 h 635"/>
                <a:gd name="T4" fmla="*/ 544 w 1088"/>
                <a:gd name="T5" fmla="*/ 317 h 635"/>
                <a:gd name="T6" fmla="*/ 816 w 1088"/>
                <a:gd name="T7" fmla="*/ 635 h 635"/>
                <a:gd name="T8" fmla="*/ 1088 w 1088"/>
                <a:gd name="T9" fmla="*/ 317 h 635"/>
              </a:gdLst>
              <a:ahLst/>
              <a:cxnLst>
                <a:cxn ang="0">
                  <a:pos x="T0" y="T1"/>
                </a:cxn>
                <a:cxn ang="0">
                  <a:pos x="T2" y="T3"/>
                </a:cxn>
                <a:cxn ang="0">
                  <a:pos x="T4" y="T5"/>
                </a:cxn>
                <a:cxn ang="0">
                  <a:pos x="T6" y="T7"/>
                </a:cxn>
                <a:cxn ang="0">
                  <a:pos x="T8" y="T9"/>
                </a:cxn>
              </a:cxnLst>
              <a:rect l="0" t="0" r="r" b="b"/>
              <a:pathLst>
                <a:path w="1088" h="635">
                  <a:moveTo>
                    <a:pt x="0" y="317"/>
                  </a:moveTo>
                  <a:cubicBezTo>
                    <a:pt x="90" y="158"/>
                    <a:pt x="181" y="0"/>
                    <a:pt x="272" y="0"/>
                  </a:cubicBezTo>
                  <a:cubicBezTo>
                    <a:pt x="363" y="0"/>
                    <a:pt x="453" y="211"/>
                    <a:pt x="544" y="317"/>
                  </a:cubicBezTo>
                  <a:cubicBezTo>
                    <a:pt x="635" y="423"/>
                    <a:pt x="725" y="635"/>
                    <a:pt x="816" y="635"/>
                  </a:cubicBezTo>
                  <a:cubicBezTo>
                    <a:pt x="907" y="635"/>
                    <a:pt x="997" y="476"/>
                    <a:pt x="1088" y="317"/>
                  </a:cubicBezTo>
                </a:path>
              </a:pathLst>
            </a:cu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150" name="任意多边形 69732"/>
            <p:cNvSpPr>
              <a:spLocks noChangeArrowheads="1"/>
            </p:cNvSpPr>
            <p:nvPr/>
          </p:nvSpPr>
          <p:spPr bwMode="auto">
            <a:xfrm>
              <a:off x="2589" y="1253"/>
              <a:ext cx="1088" cy="635"/>
            </a:xfrm>
            <a:custGeom>
              <a:avLst/>
              <a:gdLst>
                <a:gd name="T0" fmla="*/ 0 w 1088"/>
                <a:gd name="T1" fmla="*/ 317 h 635"/>
                <a:gd name="T2" fmla="*/ 272 w 1088"/>
                <a:gd name="T3" fmla="*/ 0 h 635"/>
                <a:gd name="T4" fmla="*/ 544 w 1088"/>
                <a:gd name="T5" fmla="*/ 317 h 635"/>
                <a:gd name="T6" fmla="*/ 816 w 1088"/>
                <a:gd name="T7" fmla="*/ 635 h 635"/>
                <a:gd name="T8" fmla="*/ 1088 w 1088"/>
                <a:gd name="T9" fmla="*/ 317 h 635"/>
              </a:gdLst>
              <a:ahLst/>
              <a:cxnLst>
                <a:cxn ang="0">
                  <a:pos x="T0" y="T1"/>
                </a:cxn>
                <a:cxn ang="0">
                  <a:pos x="T2" y="T3"/>
                </a:cxn>
                <a:cxn ang="0">
                  <a:pos x="T4" y="T5"/>
                </a:cxn>
                <a:cxn ang="0">
                  <a:pos x="T6" y="T7"/>
                </a:cxn>
                <a:cxn ang="0">
                  <a:pos x="T8" y="T9"/>
                </a:cxn>
              </a:cxnLst>
              <a:rect l="0" t="0" r="r" b="b"/>
              <a:pathLst>
                <a:path w="1088" h="635">
                  <a:moveTo>
                    <a:pt x="0" y="317"/>
                  </a:moveTo>
                  <a:cubicBezTo>
                    <a:pt x="90" y="158"/>
                    <a:pt x="181" y="0"/>
                    <a:pt x="272" y="0"/>
                  </a:cubicBezTo>
                  <a:cubicBezTo>
                    <a:pt x="363" y="0"/>
                    <a:pt x="453" y="211"/>
                    <a:pt x="544" y="317"/>
                  </a:cubicBezTo>
                  <a:cubicBezTo>
                    <a:pt x="635" y="423"/>
                    <a:pt x="725" y="635"/>
                    <a:pt x="816" y="635"/>
                  </a:cubicBezTo>
                  <a:cubicBezTo>
                    <a:pt x="907" y="635"/>
                    <a:pt x="997" y="476"/>
                    <a:pt x="1088" y="317"/>
                  </a:cubicBezTo>
                </a:path>
              </a:pathLst>
            </a:custGeom>
            <a:noFill/>
            <a:ln w="57150">
              <a:solidFill>
                <a:schemeClr val="bg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9734" name="组合 69733"/>
          <p:cNvGrpSpPr/>
          <p:nvPr/>
        </p:nvGrpSpPr>
        <p:grpSpPr bwMode="auto">
          <a:xfrm>
            <a:off x="2339975" y="1989138"/>
            <a:ext cx="1727200" cy="1008062"/>
            <a:chOff x="748" y="1616"/>
            <a:chExt cx="1633" cy="725"/>
          </a:xfrm>
        </p:grpSpPr>
        <p:sp>
          <p:nvSpPr>
            <p:cNvPr id="45152" name="直接连接符 69734"/>
            <p:cNvSpPr>
              <a:spLocks noChangeShapeType="1"/>
            </p:cNvSpPr>
            <p:nvPr/>
          </p:nvSpPr>
          <p:spPr bwMode="auto">
            <a:xfrm>
              <a:off x="748" y="1616"/>
              <a:ext cx="27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53" name="直接连接符 69735"/>
            <p:cNvSpPr>
              <a:spLocks noChangeShapeType="1"/>
            </p:cNvSpPr>
            <p:nvPr/>
          </p:nvSpPr>
          <p:spPr bwMode="auto">
            <a:xfrm>
              <a:off x="1020" y="1616"/>
              <a:ext cx="0" cy="72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54" name="直接连接符 69736"/>
            <p:cNvSpPr>
              <a:spLocks noChangeShapeType="1"/>
            </p:cNvSpPr>
            <p:nvPr/>
          </p:nvSpPr>
          <p:spPr bwMode="auto">
            <a:xfrm>
              <a:off x="1020" y="2341"/>
              <a:ext cx="27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55" name="直接连接符 69737"/>
            <p:cNvSpPr>
              <a:spLocks noChangeShapeType="1"/>
            </p:cNvSpPr>
            <p:nvPr/>
          </p:nvSpPr>
          <p:spPr bwMode="auto">
            <a:xfrm>
              <a:off x="1292" y="1616"/>
              <a:ext cx="27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56" name="直接连接符 69738"/>
            <p:cNvSpPr>
              <a:spLocks noChangeShapeType="1"/>
            </p:cNvSpPr>
            <p:nvPr/>
          </p:nvSpPr>
          <p:spPr bwMode="auto">
            <a:xfrm>
              <a:off x="1565" y="2341"/>
              <a:ext cx="27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57" name="直接连接符 69739"/>
            <p:cNvSpPr>
              <a:spLocks noChangeShapeType="1"/>
            </p:cNvSpPr>
            <p:nvPr/>
          </p:nvSpPr>
          <p:spPr bwMode="auto">
            <a:xfrm>
              <a:off x="1837" y="1616"/>
              <a:ext cx="27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58" name="直接连接符 69740"/>
            <p:cNvSpPr>
              <a:spLocks noChangeShapeType="1"/>
            </p:cNvSpPr>
            <p:nvPr/>
          </p:nvSpPr>
          <p:spPr bwMode="auto">
            <a:xfrm>
              <a:off x="1292" y="1616"/>
              <a:ext cx="0" cy="72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59" name="直接连接符 69741"/>
            <p:cNvSpPr>
              <a:spLocks noChangeShapeType="1"/>
            </p:cNvSpPr>
            <p:nvPr/>
          </p:nvSpPr>
          <p:spPr bwMode="auto">
            <a:xfrm>
              <a:off x="2109" y="1616"/>
              <a:ext cx="0" cy="72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60" name="直接连接符 69742"/>
            <p:cNvSpPr>
              <a:spLocks noChangeShapeType="1"/>
            </p:cNvSpPr>
            <p:nvPr/>
          </p:nvSpPr>
          <p:spPr bwMode="auto">
            <a:xfrm>
              <a:off x="1565" y="1616"/>
              <a:ext cx="0" cy="72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61" name="直接连接符 69743"/>
            <p:cNvSpPr>
              <a:spLocks noChangeShapeType="1"/>
            </p:cNvSpPr>
            <p:nvPr/>
          </p:nvSpPr>
          <p:spPr bwMode="auto">
            <a:xfrm>
              <a:off x="1837" y="1616"/>
              <a:ext cx="0" cy="72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62" name="直接连接符 69744"/>
            <p:cNvSpPr>
              <a:spLocks noChangeShapeType="1"/>
            </p:cNvSpPr>
            <p:nvPr/>
          </p:nvSpPr>
          <p:spPr bwMode="auto">
            <a:xfrm>
              <a:off x="2109" y="2341"/>
              <a:ext cx="27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69746" name="组合 69745"/>
          <p:cNvGrpSpPr/>
          <p:nvPr/>
        </p:nvGrpSpPr>
        <p:grpSpPr bwMode="auto">
          <a:xfrm>
            <a:off x="5965190" y="1916113"/>
            <a:ext cx="1727200" cy="1008062"/>
            <a:chOff x="748" y="1616"/>
            <a:chExt cx="1633" cy="725"/>
          </a:xfrm>
        </p:grpSpPr>
        <p:sp>
          <p:nvSpPr>
            <p:cNvPr id="45164" name="直接连接符 69746"/>
            <p:cNvSpPr>
              <a:spLocks noChangeShapeType="1"/>
            </p:cNvSpPr>
            <p:nvPr/>
          </p:nvSpPr>
          <p:spPr bwMode="auto">
            <a:xfrm>
              <a:off x="748" y="1616"/>
              <a:ext cx="272" cy="0"/>
            </a:xfrm>
            <a:prstGeom prst="line">
              <a:avLst/>
            </a:prstGeom>
            <a:noFill/>
            <a:ln w="5715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65" name="直接连接符 69747"/>
            <p:cNvSpPr>
              <a:spLocks noChangeShapeType="1"/>
            </p:cNvSpPr>
            <p:nvPr/>
          </p:nvSpPr>
          <p:spPr bwMode="auto">
            <a:xfrm>
              <a:off x="1020" y="1616"/>
              <a:ext cx="0" cy="725"/>
            </a:xfrm>
            <a:prstGeom prst="line">
              <a:avLst/>
            </a:prstGeom>
            <a:noFill/>
            <a:ln w="5715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66" name="直接连接符 69748"/>
            <p:cNvSpPr>
              <a:spLocks noChangeShapeType="1"/>
            </p:cNvSpPr>
            <p:nvPr/>
          </p:nvSpPr>
          <p:spPr bwMode="auto">
            <a:xfrm>
              <a:off x="1020" y="2341"/>
              <a:ext cx="272" cy="0"/>
            </a:xfrm>
            <a:prstGeom prst="line">
              <a:avLst/>
            </a:prstGeom>
            <a:noFill/>
            <a:ln w="5715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67" name="直接连接符 69749"/>
            <p:cNvSpPr>
              <a:spLocks noChangeShapeType="1"/>
            </p:cNvSpPr>
            <p:nvPr/>
          </p:nvSpPr>
          <p:spPr bwMode="auto">
            <a:xfrm>
              <a:off x="1292" y="1616"/>
              <a:ext cx="272" cy="0"/>
            </a:xfrm>
            <a:prstGeom prst="line">
              <a:avLst/>
            </a:prstGeom>
            <a:noFill/>
            <a:ln w="5715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68" name="直接连接符 69750"/>
            <p:cNvSpPr>
              <a:spLocks noChangeShapeType="1"/>
            </p:cNvSpPr>
            <p:nvPr/>
          </p:nvSpPr>
          <p:spPr bwMode="auto">
            <a:xfrm>
              <a:off x="1565" y="2341"/>
              <a:ext cx="272" cy="0"/>
            </a:xfrm>
            <a:prstGeom prst="line">
              <a:avLst/>
            </a:prstGeom>
            <a:noFill/>
            <a:ln w="5715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69" name="直接连接符 69751"/>
            <p:cNvSpPr>
              <a:spLocks noChangeShapeType="1"/>
            </p:cNvSpPr>
            <p:nvPr/>
          </p:nvSpPr>
          <p:spPr bwMode="auto">
            <a:xfrm>
              <a:off x="1837" y="1616"/>
              <a:ext cx="272" cy="0"/>
            </a:xfrm>
            <a:prstGeom prst="line">
              <a:avLst/>
            </a:prstGeom>
            <a:noFill/>
            <a:ln w="5715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70" name="直接连接符 69752"/>
            <p:cNvSpPr>
              <a:spLocks noChangeShapeType="1"/>
            </p:cNvSpPr>
            <p:nvPr/>
          </p:nvSpPr>
          <p:spPr bwMode="auto">
            <a:xfrm>
              <a:off x="1292" y="1616"/>
              <a:ext cx="0" cy="725"/>
            </a:xfrm>
            <a:prstGeom prst="line">
              <a:avLst/>
            </a:prstGeom>
            <a:noFill/>
            <a:ln w="5715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71" name="直接连接符 69753"/>
            <p:cNvSpPr>
              <a:spLocks noChangeShapeType="1"/>
            </p:cNvSpPr>
            <p:nvPr/>
          </p:nvSpPr>
          <p:spPr bwMode="auto">
            <a:xfrm>
              <a:off x="2109" y="1616"/>
              <a:ext cx="0" cy="725"/>
            </a:xfrm>
            <a:prstGeom prst="line">
              <a:avLst/>
            </a:prstGeom>
            <a:noFill/>
            <a:ln w="5715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72" name="直接连接符 69754"/>
            <p:cNvSpPr>
              <a:spLocks noChangeShapeType="1"/>
            </p:cNvSpPr>
            <p:nvPr/>
          </p:nvSpPr>
          <p:spPr bwMode="auto">
            <a:xfrm>
              <a:off x="1565" y="1616"/>
              <a:ext cx="0" cy="725"/>
            </a:xfrm>
            <a:prstGeom prst="line">
              <a:avLst/>
            </a:prstGeom>
            <a:noFill/>
            <a:ln w="5715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73" name="直接连接符 69755"/>
            <p:cNvSpPr>
              <a:spLocks noChangeShapeType="1"/>
            </p:cNvSpPr>
            <p:nvPr/>
          </p:nvSpPr>
          <p:spPr bwMode="auto">
            <a:xfrm>
              <a:off x="1837" y="1616"/>
              <a:ext cx="0" cy="725"/>
            </a:xfrm>
            <a:prstGeom prst="line">
              <a:avLst/>
            </a:prstGeom>
            <a:noFill/>
            <a:ln w="5715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174" name="直接连接符 69756"/>
            <p:cNvSpPr>
              <a:spLocks noChangeShapeType="1"/>
            </p:cNvSpPr>
            <p:nvPr/>
          </p:nvSpPr>
          <p:spPr bwMode="auto">
            <a:xfrm>
              <a:off x="2109" y="2341"/>
              <a:ext cx="272" cy="0"/>
            </a:xfrm>
            <a:prstGeom prst="line">
              <a:avLst/>
            </a:prstGeom>
            <a:noFill/>
            <a:ln w="5715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45175" name="文本框 1"/>
          <p:cNvSpPr txBox="1">
            <a:spLocks noChangeArrowheads="1"/>
          </p:cNvSpPr>
          <p:nvPr/>
        </p:nvSpPr>
        <p:spPr bwMode="auto">
          <a:xfrm>
            <a:off x="4781868" y="2235835"/>
            <a:ext cx="831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800">
                <a:solidFill>
                  <a:srgbClr val="C00000"/>
                </a:solidFill>
              </a:rPr>
              <a:t>Tx=Ty</a:t>
            </a:r>
            <a:endParaRPr lang="en-US" altLang="zh-CN" sz="1800">
              <a:solidFill>
                <a:srgbClr val="C00000"/>
              </a:solidFill>
            </a:endParaRPr>
          </a:p>
        </p:txBody>
      </p:sp>
      <p:sp>
        <p:nvSpPr>
          <p:cNvPr id="4" name="文本框 3"/>
          <p:cNvSpPr txBox="1">
            <a:spLocks noChangeArrowheads="1"/>
          </p:cNvSpPr>
          <p:nvPr/>
        </p:nvSpPr>
        <p:spPr bwMode="auto">
          <a:xfrm>
            <a:off x="2094230" y="6237288"/>
            <a:ext cx="9715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800">
                <a:solidFill>
                  <a:srgbClr val="C00000"/>
                </a:solidFill>
              </a:rPr>
              <a:t>Tx=nTy</a:t>
            </a:r>
            <a:endParaRPr lang="en-US" altLang="zh-CN" sz="1800">
              <a:solidFill>
                <a:srgbClr val="C00000"/>
              </a:solidFill>
            </a:endParaRPr>
          </a:p>
        </p:txBody>
      </p:sp>
      <p:sp>
        <p:nvSpPr>
          <p:cNvPr id="2" name="文本框 1"/>
          <p:cNvSpPr txBox="1"/>
          <p:nvPr/>
        </p:nvSpPr>
        <p:spPr>
          <a:xfrm>
            <a:off x="1108076" y="5624514"/>
            <a:ext cx="674688" cy="369332"/>
          </a:xfrm>
          <a:prstGeom prst="rect">
            <a:avLst/>
          </a:prstGeom>
          <a:solidFill>
            <a:srgbClr val="FFC000"/>
          </a:solidFill>
        </p:spPr>
        <p:txBody>
          <a:bodyPr wrap="square">
            <a:spAutoFit/>
          </a:bodyPr>
          <a:lstStyle/>
          <a:p>
            <a:r>
              <a:rPr lang="zh-CN" altLang="zh-CN" noProof="1">
                <a:cs typeface="+mn-ea"/>
              </a:rPr>
              <a:t>扫描</a:t>
            </a:r>
            <a:endParaRPr lang="zh-CN" altLang="zh-CN" noProof="1"/>
          </a:p>
        </p:txBody>
      </p:sp>
      <p:sp>
        <p:nvSpPr>
          <p:cNvPr id="3" name="文本框 2"/>
          <p:cNvSpPr txBox="1"/>
          <p:nvPr/>
        </p:nvSpPr>
        <p:spPr>
          <a:xfrm>
            <a:off x="1092835" y="6237605"/>
            <a:ext cx="689610" cy="368300"/>
          </a:xfrm>
          <a:prstGeom prst="rect">
            <a:avLst/>
          </a:prstGeom>
          <a:solidFill>
            <a:srgbClr val="FFC000"/>
          </a:solidFill>
        </p:spPr>
        <p:txBody>
          <a:bodyPr wrap="square">
            <a:spAutoFit/>
          </a:bodyPr>
          <a:lstStyle/>
          <a:p>
            <a:r>
              <a:rPr lang="zh-CN" altLang="zh-CN" noProof="1">
                <a:cs typeface="+mn-ea"/>
              </a:rPr>
              <a:t>整步</a:t>
            </a:r>
            <a:endParaRPr lang="zh-CN" altLang="zh-CN" noProof="1"/>
          </a:p>
        </p:txBody>
      </p:sp>
      <p:grpSp>
        <p:nvGrpSpPr>
          <p:cNvPr id="6" name="组合 5"/>
          <p:cNvGrpSpPr/>
          <p:nvPr/>
        </p:nvGrpSpPr>
        <p:grpSpPr>
          <a:xfrm>
            <a:off x="5724525" y="5287010"/>
            <a:ext cx="2196465" cy="1473200"/>
            <a:chOff x="9015" y="8326"/>
            <a:chExt cx="3459" cy="2320"/>
          </a:xfrm>
        </p:grpSpPr>
        <p:pic>
          <p:nvPicPr>
            <p:cNvPr id="624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80" y="8474"/>
              <a:ext cx="3295" cy="2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本框 4"/>
            <p:cNvSpPr txBox="1"/>
            <p:nvPr/>
          </p:nvSpPr>
          <p:spPr>
            <a:xfrm>
              <a:off x="9015" y="8326"/>
              <a:ext cx="665" cy="580"/>
            </a:xfrm>
            <a:prstGeom prst="rect">
              <a:avLst/>
            </a:prstGeom>
            <a:noFill/>
          </p:spPr>
          <p:txBody>
            <a:bodyPr wrap="none" rtlCol="0">
              <a:spAutoFit/>
            </a:bodyPr>
            <a:p>
              <a:r>
                <a:rPr lang="en-US" altLang="zh-CN">
                  <a:latin typeface="Times New Roman" panose="02020603050405020304" pitchFamily="18" charset="0"/>
                  <a:cs typeface="Times New Roman" panose="02020603050405020304" pitchFamily="18" charset="0"/>
                </a:rPr>
                <a:t>U</a:t>
              </a:r>
              <a:r>
                <a:rPr lang="en-US" altLang="zh-CN" baseline="-25000">
                  <a:latin typeface="Times New Roman" panose="02020603050405020304" pitchFamily="18" charset="0"/>
                  <a:cs typeface="Times New Roman" panose="02020603050405020304" pitchFamily="18" charset="0"/>
                </a:rPr>
                <a:t>x</a:t>
              </a:r>
              <a:endParaRPr lang="en-US" altLang="zh-CN" baseline="-25000">
                <a:latin typeface="Times New Roman" panose="02020603050405020304" pitchFamily="18" charset="0"/>
                <a:cs typeface="Times New Roman" panose="02020603050405020304" pitchFamily="18" charset="0"/>
              </a:endParaRPr>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69646"/>
                                        </p:tgtEl>
                                        <p:attrNameLst>
                                          <p:attrName>style.visibility</p:attrName>
                                        </p:attrNameLst>
                                      </p:cBhvr>
                                      <p:to>
                                        <p:strVal val="visible"/>
                                      </p:to>
                                    </p:set>
                                    <p:animEffect transition="in" filter="blinds(horizontal)">
                                      <p:cBhvr>
                                        <p:cTn id="7" dur="500"/>
                                        <p:tgtEl>
                                          <p:spTgt spid="696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9641"/>
                                        </p:tgtEl>
                                        <p:attrNameLst>
                                          <p:attrName>style.visibility</p:attrName>
                                        </p:attrNameLst>
                                      </p:cBhvr>
                                      <p:to>
                                        <p:strVal val="visible"/>
                                      </p:to>
                                    </p:set>
                                    <p:animEffect transition="in" filter="wipe(left)">
                                      <p:cBhvr>
                                        <p:cTn id="12" dur="2000"/>
                                        <p:tgtEl>
                                          <p:spTgt spid="69641"/>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9640"/>
                                        </p:tgtEl>
                                        <p:attrNameLst>
                                          <p:attrName>style.visibility</p:attrName>
                                        </p:attrNameLst>
                                      </p:cBhvr>
                                      <p:to>
                                        <p:strVal val="visible"/>
                                      </p:to>
                                    </p:set>
                                    <p:animEffect transition="in" filter="wipe(left)">
                                      <p:cBhvr>
                                        <p:cTn id="15" dur="2000"/>
                                        <p:tgtEl>
                                          <p:spTgt spid="69640"/>
                                        </p:tgtEl>
                                      </p:cBhvr>
                                    </p:animEffect>
                                  </p:childTnLst>
                                </p:cTn>
                              </p:par>
                              <p:par>
                                <p:cTn id="16" presetID="22" presetClass="entr" presetSubtype="8" fill="hold" nodeType="withEffect">
                                  <p:stCondLst>
                                    <p:cond delay="0"/>
                                  </p:stCondLst>
                                  <p:childTnLst>
                                    <p:set>
                                      <p:cBhvr>
                                        <p:cTn id="17" dur="1" fill="hold">
                                          <p:stCondLst>
                                            <p:cond delay="0"/>
                                          </p:stCondLst>
                                        </p:cTn>
                                        <p:tgtEl>
                                          <p:spTgt spid="69730"/>
                                        </p:tgtEl>
                                        <p:attrNameLst>
                                          <p:attrName>style.visibility</p:attrName>
                                        </p:attrNameLst>
                                      </p:cBhvr>
                                      <p:to>
                                        <p:strVal val="visible"/>
                                      </p:to>
                                    </p:set>
                                    <p:animEffect transition="in" filter="wipe(left)">
                                      <p:cBhvr>
                                        <p:cTn id="18" dur="2000"/>
                                        <p:tgtEl>
                                          <p:spTgt spid="6973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964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6973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9640"/>
                                        </p:tgtEl>
                                        <p:attrNameLst>
                                          <p:attrName>style.visibility</p:attrName>
                                        </p:attrNameLst>
                                      </p:cBhvr>
                                      <p:to>
                                        <p:strVal val="hidden"/>
                                      </p:to>
                                    </p:set>
                                  </p:childTnLst>
                                </p:cTn>
                              </p:par>
                              <p:par>
                                <p:cTn id="27" presetID="2" presetClass="entr" presetSubtype="4" fill="hold" grpId="0" nodeType="withEffect">
                                  <p:stCondLst>
                                    <p:cond delay="0"/>
                                  </p:stCondLst>
                                  <p:childTnLst>
                                    <p:set>
                                      <p:cBhvr>
                                        <p:cTn id="28" dur="1" fill="hold">
                                          <p:stCondLst>
                                            <p:cond delay="0"/>
                                          </p:stCondLst>
                                        </p:cTn>
                                        <p:tgtEl>
                                          <p:spTgt spid="69645"/>
                                        </p:tgtEl>
                                        <p:attrNameLst>
                                          <p:attrName>style.visibility</p:attrName>
                                        </p:attrNameLst>
                                      </p:cBhvr>
                                      <p:to>
                                        <p:strVal val="visible"/>
                                      </p:to>
                                    </p:set>
                                    <p:anim calcmode="lin" valueType="num">
                                      <p:cBhvr additive="base">
                                        <p:cTn id="29" dur="500" fill="hold"/>
                                        <p:tgtEl>
                                          <p:spTgt spid="69645"/>
                                        </p:tgtEl>
                                        <p:attrNameLst>
                                          <p:attrName>ppt_x</p:attrName>
                                        </p:attrNameLst>
                                      </p:cBhvr>
                                      <p:tavLst>
                                        <p:tav tm="0">
                                          <p:val>
                                            <p:strVal val="#ppt_x"/>
                                          </p:val>
                                        </p:tav>
                                        <p:tav tm="100000">
                                          <p:val>
                                            <p:strVal val="#ppt_x"/>
                                          </p:val>
                                        </p:tav>
                                      </p:tavLst>
                                    </p:anim>
                                    <p:anim calcmode="lin" valueType="num">
                                      <p:cBhvr additive="base">
                                        <p:cTn id="30" dur="500" fill="hold"/>
                                        <p:tgtEl>
                                          <p:spTgt spid="6964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1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par>
                          <p:cTn id="39" fill="hold">
                            <p:stCondLst>
                              <p:cond delay="0"/>
                            </p:stCondLst>
                            <p:childTnLst>
                              <p:par>
                                <p:cTn id="40" presetID="22" presetClass="entr" presetSubtype="8" fill="hold" nodeType="afterEffect">
                                  <p:stCondLst>
                                    <p:cond delay="0"/>
                                  </p:stCondLst>
                                  <p:childTnLst>
                                    <p:set>
                                      <p:cBhvr>
                                        <p:cTn id="41" dur="1" fill="hold">
                                          <p:stCondLst>
                                            <p:cond delay="0"/>
                                          </p:stCondLst>
                                        </p:cTn>
                                        <p:tgtEl>
                                          <p:spTgt spid="69642"/>
                                        </p:tgtEl>
                                        <p:attrNameLst>
                                          <p:attrName>style.visibility</p:attrName>
                                        </p:attrNameLst>
                                      </p:cBhvr>
                                      <p:to>
                                        <p:strVal val="visible"/>
                                      </p:to>
                                    </p:set>
                                    <p:animEffect transition="in" filter="wipe(left)">
                                      <p:cBhvr>
                                        <p:cTn id="42" dur="2000"/>
                                        <p:tgtEl>
                                          <p:spTgt spid="69642"/>
                                        </p:tgtEl>
                                      </p:cBhvr>
                                    </p:animEffect>
                                  </p:childTnLst>
                                </p:cTn>
                              </p:par>
                              <p:par>
                                <p:cTn id="43" presetID="22" presetClass="entr" presetSubtype="8" fill="hold" nodeType="withEffect">
                                  <p:stCondLst>
                                    <p:cond delay="0"/>
                                  </p:stCondLst>
                                  <p:childTnLst>
                                    <p:set>
                                      <p:cBhvr>
                                        <p:cTn id="44" dur="1" fill="hold">
                                          <p:stCondLst>
                                            <p:cond delay="0"/>
                                          </p:stCondLst>
                                        </p:cTn>
                                        <p:tgtEl>
                                          <p:spTgt spid="69731"/>
                                        </p:tgtEl>
                                        <p:attrNameLst>
                                          <p:attrName>style.visibility</p:attrName>
                                        </p:attrNameLst>
                                      </p:cBhvr>
                                      <p:to>
                                        <p:strVal val="visible"/>
                                      </p:to>
                                    </p:set>
                                    <p:animEffect transition="in" filter="wipe(left)">
                                      <p:cBhvr>
                                        <p:cTn id="45" dur="2000"/>
                                        <p:tgtEl>
                                          <p:spTgt spid="69731"/>
                                        </p:tgtEl>
                                      </p:cBhvr>
                                    </p:animEffect>
                                  </p:childTnLst>
                                </p:cTn>
                              </p:par>
                              <p:par>
                                <p:cTn id="46" presetID="22" presetClass="entr" presetSubtype="4" fill="hold" grpId="2" nodeType="withEffect">
                                  <p:stCondLst>
                                    <p:cond delay="0"/>
                                  </p:stCondLst>
                                  <p:childTnLst>
                                    <p:set>
                                      <p:cBhvr>
                                        <p:cTn id="47" dur="1" fill="hold">
                                          <p:stCondLst>
                                            <p:cond delay="0"/>
                                          </p:stCondLst>
                                        </p:cTn>
                                        <p:tgtEl>
                                          <p:spTgt spid="69640"/>
                                        </p:tgtEl>
                                        <p:attrNameLst>
                                          <p:attrName>style.visibility</p:attrName>
                                        </p:attrNameLst>
                                      </p:cBhvr>
                                      <p:to>
                                        <p:strVal val="visible"/>
                                      </p:to>
                                    </p:set>
                                    <p:animEffect transition="in" filter="wipe(down)">
                                      <p:cBhvr>
                                        <p:cTn id="48" dur="2000"/>
                                        <p:tgtEl>
                                          <p:spTgt spid="69640"/>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69642"/>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69731"/>
                                        </p:tgtEl>
                                        <p:attrNameLst>
                                          <p:attrName>style.visibility</p:attrName>
                                        </p:attrNameLst>
                                      </p:cBhvr>
                                      <p:to>
                                        <p:strVal val="hidden"/>
                                      </p:to>
                                    </p:set>
                                  </p:childTnLst>
                                </p:cTn>
                              </p:par>
                              <p:par>
                                <p:cTn id="55" presetID="1" presetClass="exit" presetSubtype="0" fill="hold" grpId="3" nodeType="withEffect">
                                  <p:stCondLst>
                                    <p:cond delay="0"/>
                                  </p:stCondLst>
                                  <p:childTnLst>
                                    <p:set>
                                      <p:cBhvr>
                                        <p:cTn id="56" dur="1" fill="hold">
                                          <p:stCondLst>
                                            <p:cond delay="0"/>
                                          </p:stCondLst>
                                        </p:cTn>
                                        <p:tgtEl>
                                          <p:spTgt spid="69640"/>
                                        </p:tgtEl>
                                        <p:attrNameLst>
                                          <p:attrName>style.visibility</p:attrName>
                                        </p:attrNameLst>
                                      </p:cBhvr>
                                      <p:to>
                                        <p:strVal val="hidden"/>
                                      </p:to>
                                    </p:set>
                                  </p:childTnLst>
                                </p:cTn>
                              </p:par>
                            </p:childTnLst>
                          </p:cTn>
                        </p:par>
                        <p:par>
                          <p:cTn id="57" fill="hold">
                            <p:stCondLst>
                              <p:cond delay="0"/>
                            </p:stCondLst>
                            <p:childTnLst>
                              <p:par>
                                <p:cTn id="58" presetID="22" presetClass="entr" presetSubtype="8" fill="hold" nodeType="afterEffect">
                                  <p:stCondLst>
                                    <p:cond delay="0"/>
                                  </p:stCondLst>
                                  <p:childTnLst>
                                    <p:set>
                                      <p:cBhvr>
                                        <p:cTn id="59" dur="1" fill="hold">
                                          <p:stCondLst>
                                            <p:cond delay="0"/>
                                          </p:stCondLst>
                                        </p:cTn>
                                        <p:tgtEl>
                                          <p:spTgt spid="69734"/>
                                        </p:tgtEl>
                                        <p:attrNameLst>
                                          <p:attrName>style.visibility</p:attrName>
                                        </p:attrNameLst>
                                      </p:cBhvr>
                                      <p:to>
                                        <p:strVal val="visible"/>
                                      </p:to>
                                    </p:set>
                                    <p:animEffect transition="in" filter="wipe(left)">
                                      <p:cBhvr>
                                        <p:cTn id="60" dur="2000"/>
                                        <p:tgtEl>
                                          <p:spTgt spid="69734"/>
                                        </p:tgtEl>
                                      </p:cBhvr>
                                    </p:animEffect>
                                  </p:childTnLst>
                                </p:cTn>
                              </p:par>
                              <p:par>
                                <p:cTn id="61" presetID="22" presetClass="entr" presetSubtype="8" fill="hold" nodeType="withEffect">
                                  <p:stCondLst>
                                    <p:cond delay="0"/>
                                  </p:stCondLst>
                                  <p:childTnLst>
                                    <p:set>
                                      <p:cBhvr>
                                        <p:cTn id="62" dur="1" fill="hold">
                                          <p:stCondLst>
                                            <p:cond delay="0"/>
                                          </p:stCondLst>
                                        </p:cTn>
                                        <p:tgtEl>
                                          <p:spTgt spid="69746"/>
                                        </p:tgtEl>
                                        <p:attrNameLst>
                                          <p:attrName>style.visibility</p:attrName>
                                        </p:attrNameLst>
                                      </p:cBhvr>
                                      <p:to>
                                        <p:strVal val="visible"/>
                                      </p:to>
                                    </p:set>
                                    <p:animEffect transition="in" filter="wipe(left)">
                                      <p:cBhvr>
                                        <p:cTn id="63" dur="2000"/>
                                        <p:tgtEl>
                                          <p:spTgt spid="69746"/>
                                        </p:tgtEl>
                                      </p:cBhvr>
                                    </p:animEffect>
                                  </p:childTnLst>
                                </p:cTn>
                              </p:par>
                              <p:par>
                                <p:cTn id="64" presetID="22" presetClass="entr" presetSubtype="8" fill="hold" grpId="4" nodeType="withEffect">
                                  <p:stCondLst>
                                    <p:cond delay="0"/>
                                  </p:stCondLst>
                                  <p:childTnLst>
                                    <p:set>
                                      <p:cBhvr>
                                        <p:cTn id="65" dur="1" fill="hold">
                                          <p:stCondLst>
                                            <p:cond delay="0"/>
                                          </p:stCondLst>
                                        </p:cTn>
                                        <p:tgtEl>
                                          <p:spTgt spid="69640"/>
                                        </p:tgtEl>
                                        <p:attrNameLst>
                                          <p:attrName>style.visibility</p:attrName>
                                        </p:attrNameLst>
                                      </p:cBhvr>
                                      <p:to>
                                        <p:strVal val="visible"/>
                                      </p:to>
                                    </p:set>
                                    <p:animEffect transition="in" filter="wipe(left)">
                                      <p:cBhvr>
                                        <p:cTn id="66" dur="2000"/>
                                        <p:tgtEl>
                                          <p:spTgt spid="69640"/>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blinds(horizontal)">
                                      <p:cBhvr>
                                        <p:cTn id="71" dur="500"/>
                                        <p:tgtEl>
                                          <p:spTgt spid="3"/>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blinds(horizontal)">
                                      <p:cBhvr>
                                        <p:cTn id="7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bldLvl="0" animBg="1"/>
      <p:bldP spid="69640" grpId="1" bldLvl="0" animBg="1"/>
      <p:bldP spid="69640" grpId="2" bldLvl="0" animBg="1"/>
      <p:bldP spid="69640" grpId="3" bldLvl="0" animBg="1"/>
      <p:bldP spid="69640" grpId="4" bldLvl="0" animBg="1"/>
      <p:bldP spid="4" grpId="0"/>
      <p:bldP spid="3" grpId="0" bldLvl="0" animBg="1"/>
      <p:bldP spid="69645" grpId="0"/>
      <p:bldP spid="45175" grpId="0"/>
    </p:bldLst>
  </p:timing>
</p:sld>
</file>

<file path=ppt/tags/tag1.xml><?xml version="1.0" encoding="utf-8"?>
<p:tagLst xmlns:p="http://schemas.openxmlformats.org/presentationml/2006/main">
  <p:tag name="KSO_WM_TEMPLATE_CATEGORY" val="basetag"/>
  <p:tag name="KSO_WM_TEMPLATE_INDEX" val="20164409"/>
</p:tagLst>
</file>

<file path=ppt/tags/tag10.xml><?xml version="1.0" encoding="utf-8"?>
<p:tagLst xmlns:p="http://schemas.openxmlformats.org/presentationml/2006/main">
  <p:tag name="KSO_WM_TEMPLATE_CATEGORY" val="basetag"/>
  <p:tag name="KSO_WM_TEMPLATE_INDEX" val="20164409"/>
</p:tagLst>
</file>

<file path=ppt/tags/tag11.xml><?xml version="1.0" encoding="utf-8"?>
<p:tagLst xmlns:p="http://schemas.openxmlformats.org/presentationml/2006/main">
  <p:tag name="KSO_WM_TEMPLATE_CATEGORY" val="basetag"/>
  <p:tag name="KSO_WM_TEMPLATE_INDEX" val="20164409"/>
</p:tagLst>
</file>

<file path=ppt/tags/tag12.xml><?xml version="1.0" encoding="utf-8"?>
<p:tagLst xmlns:p="http://schemas.openxmlformats.org/presentationml/2006/main">
  <p:tag name="KSO_WM_UNIT_TABLE_BEAUTIFY" val="smartTable{a98412d0-097a-4618-b788-c91c3289422d}"/>
</p:tagLst>
</file>

<file path=ppt/tags/tag13.xml><?xml version="1.0" encoding="utf-8"?>
<p:tagLst xmlns:p="http://schemas.openxmlformats.org/presentationml/2006/main">
  <p:tag name="KSO_WM_UNIT_TABLE_BEAUTIFY" val="smartTable{2f08d6ce-18f4-4e34-9206-687df067111f}"/>
</p:tagLst>
</file>

<file path=ppt/tags/tag14.xml><?xml version="1.0" encoding="utf-8"?>
<p:tagLst xmlns:p="http://schemas.openxmlformats.org/presentationml/2006/main">
  <p:tag name="KSO_WM_TEMPLATE_CATEGORY" val="basetag"/>
  <p:tag name="KSO_WM_TEMPLATE_INDEX" val="20164409"/>
</p:tagLst>
</file>

<file path=ppt/tags/tag15.xml><?xml version="1.0" encoding="utf-8"?>
<p:tagLst xmlns:p="http://schemas.openxmlformats.org/presentationml/2006/main">
  <p:tag name="KSO_WM_UNIT_TABLE_BEAUTIFY" val="smartTable{0bca3174-35ec-409f-822d-200a16090db4}"/>
</p:tagLst>
</file>

<file path=ppt/tags/tag16.xml><?xml version="1.0" encoding="utf-8"?>
<p:tagLst xmlns:p="http://schemas.openxmlformats.org/presentationml/2006/main">
  <p:tag name="KSO_WM_TEMPLATE_CATEGORY" val="basetag"/>
  <p:tag name="KSO_WM_TEMPLATE_INDEX" val="20164409"/>
</p:tagLst>
</file>

<file path=ppt/tags/tag17.xml><?xml version="1.0" encoding="utf-8"?>
<p:tagLst xmlns:p="http://schemas.openxmlformats.org/presentationml/2006/main">
  <p:tag name="KSO_WM_TEMPLATE_CATEGORY" val="basetag"/>
  <p:tag name="KSO_WM_TEMPLATE_INDEX" val="20164409"/>
</p:tagLst>
</file>

<file path=ppt/tags/tag18.xml><?xml version="1.0" encoding="utf-8"?>
<p:tagLst xmlns:p="http://schemas.openxmlformats.org/presentationml/2006/main">
  <p:tag name="KSO_WM_UNIT_PLACING_PICTURE_USER_VIEWPORT" val="{&quot;height&quot;:4444,&quot;width&quot;:4709}"/>
</p:tagLst>
</file>

<file path=ppt/tags/tag19.xml><?xml version="1.0" encoding="utf-8"?>
<p:tagLst xmlns:p="http://schemas.openxmlformats.org/presentationml/2006/main">
  <p:tag name="REFSHAPE" val="667366188"/>
  <p:tag name="KSO_WM_UNIT_PLACING_PICTURE_USER_VIEWPORT" val="{&quot;height&quot;:3252.4992125984249,&quot;width&quot;:8580}"/>
</p:tagLst>
</file>

<file path=ppt/tags/tag2.xml><?xml version="1.0" encoding="utf-8"?>
<p:tagLst xmlns:p="http://schemas.openxmlformats.org/presentationml/2006/main">
  <p:tag name="KSO_WM_TEMPLATE_CATEGORY" val="basetag"/>
  <p:tag name="KSO_WM_TEMPLATE_INDEX" val="20164409"/>
</p:tagLst>
</file>

<file path=ppt/tags/tag3.xml><?xml version="1.0" encoding="utf-8"?>
<p:tagLst xmlns:p="http://schemas.openxmlformats.org/presentationml/2006/main">
  <p:tag name="KSO_WM_TEMPLATE_CATEGORY" val="basetag"/>
  <p:tag name="KSO_WM_TEMPLATE_INDEX" val="20164409"/>
</p:tagLst>
</file>

<file path=ppt/tags/tag4.xml><?xml version="1.0" encoding="utf-8"?>
<p:tagLst xmlns:p="http://schemas.openxmlformats.org/presentationml/2006/main">
  <p:tag name="KSO_WM_TEMPLATE_CATEGORY" val="basetag"/>
  <p:tag name="KSO_WM_TEMPLATE_INDEX" val="20164409"/>
</p:tagLst>
</file>

<file path=ppt/tags/tag5.xml><?xml version="1.0" encoding="utf-8"?>
<p:tagLst xmlns:p="http://schemas.openxmlformats.org/presentationml/2006/main">
  <p:tag name="KSO_WM_TEMPLATE_CATEGORY" val="basetag"/>
  <p:tag name="KSO_WM_TEMPLATE_INDEX" val="20164409"/>
</p:tagLst>
</file>

<file path=ppt/tags/tag6.xml><?xml version="1.0" encoding="utf-8"?>
<p:tagLst xmlns:p="http://schemas.openxmlformats.org/presentationml/2006/main">
  <p:tag name="KSO_WM_TEMPLATE_CATEGORY" val="basetag"/>
  <p:tag name="KSO_WM_TEMPLATE_INDEX" val="20164409"/>
</p:tagLst>
</file>

<file path=ppt/tags/tag7.xml><?xml version="1.0" encoding="utf-8"?>
<p:tagLst xmlns:p="http://schemas.openxmlformats.org/presentationml/2006/main">
  <p:tag name="KSO_WM_TEMPLATE_CATEGORY" val="basetag"/>
  <p:tag name="KSO_WM_TEMPLATE_INDEX" val="20164409"/>
</p:tagLst>
</file>

<file path=ppt/tags/tag8.xml><?xml version="1.0" encoding="utf-8"?>
<p:tagLst xmlns:p="http://schemas.openxmlformats.org/presentationml/2006/main">
  <p:tag name="KSO_WM_TEMPLATE_CATEGORY" val="basetag"/>
  <p:tag name="KSO_WM_TEMPLATE_INDEX" val="20164409"/>
</p:tagLst>
</file>

<file path=ppt/tags/tag9.xml><?xml version="1.0" encoding="utf-8"?>
<p:tagLst xmlns:p="http://schemas.openxmlformats.org/presentationml/2006/main">
  <p:tag name="KSO_WM_TEMPLATE_CATEGORY" val="basetag"/>
  <p:tag name="KSO_WM_TEMPLATE_INDEX" val="20164409"/>
</p:tagLst>
</file>

<file path=ppt/theme/theme1.xml><?xml version="1.0" encoding="utf-8"?>
<a:theme xmlns:a="http://schemas.openxmlformats.org/drawingml/2006/main" name="Office 主题">
  <a:themeElements>
    <a:clrScheme name="工大蓝">
      <a:dk1>
        <a:sysClr val="windowText" lastClr="000000"/>
      </a:dk1>
      <a:lt1>
        <a:sysClr val="window" lastClr="FFFFFF"/>
      </a:lt1>
      <a:dk2>
        <a:srgbClr val="44546A"/>
      </a:dk2>
      <a:lt2>
        <a:srgbClr val="E7E6E6"/>
      </a:lt2>
      <a:accent1>
        <a:srgbClr val="0053A3"/>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nsolas-Verdana">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FF0000"/>
          </a:solidFill>
        </a:ln>
      </a:spPr>
      <a:bodyPr rtlCol="0" anchor="ctr"/>
      <a:lstStyle>
        <a:defPPr algn="ctr">
          <a:defRPr lang="en-US" altLang="zh-CN"/>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3626</Words>
  <Application>WPS 演示</Application>
  <PresentationFormat>全屏显示(4:3)</PresentationFormat>
  <Paragraphs>790</Paragraphs>
  <Slides>39</Slides>
  <Notes>15</Notes>
  <HiddenSlides>0</HiddenSlides>
  <MMClips>1</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21</vt:i4>
      </vt:variant>
      <vt:variant>
        <vt:lpstr>幻灯片标题</vt:lpstr>
      </vt:variant>
      <vt:variant>
        <vt:i4>39</vt:i4>
      </vt:variant>
    </vt:vector>
  </HeadingPairs>
  <TitlesOfParts>
    <vt:vector size="83" baseType="lpstr">
      <vt:lpstr>Arial</vt:lpstr>
      <vt:lpstr>宋体</vt:lpstr>
      <vt:lpstr>Wingdings</vt:lpstr>
      <vt:lpstr>Verdana</vt:lpstr>
      <vt:lpstr>微软雅黑</vt:lpstr>
      <vt:lpstr>Consolas</vt:lpstr>
      <vt:lpstr>华文楷体</vt:lpstr>
      <vt:lpstr>Times New Roman</vt:lpstr>
      <vt:lpstr>Calibri</vt:lpstr>
      <vt:lpstr>黑体</vt:lpstr>
      <vt:lpstr>楷体_GB2312</vt:lpstr>
      <vt:lpstr>新宋体</vt:lpstr>
      <vt:lpstr>楷体_GB2312</vt:lpstr>
      <vt:lpstr>Wingdings</vt:lpstr>
      <vt:lpstr>Arial Unicode MS</vt:lpstr>
      <vt:lpstr>Comic Sans MS</vt:lpstr>
      <vt:lpstr>华文彩云</vt:lpstr>
      <vt:lpstr>华文中宋</vt:lpstr>
      <vt:lpstr>Symbol</vt:lpstr>
      <vt:lpstr>Symbol</vt:lpstr>
      <vt:lpstr>Tahoma</vt:lpstr>
      <vt:lpstr>幼圆</vt:lpstr>
      <vt:lpstr>Office 主题</vt:lpstr>
      <vt:lpstr>Equation.KSEE3</vt:lpstr>
      <vt:lpstr>Equation.KSEE3</vt:lpstr>
      <vt:lpstr>Equation.KSEE3</vt:lpstr>
      <vt:lpstr>Equation.KSEE3</vt:lpstr>
      <vt:lpstr>Equation.KSEE3</vt:lpstr>
      <vt:lpstr>Equation.KSEE3</vt:lpstr>
      <vt:lpstr>Equation.KSEE3</vt:lpstr>
      <vt:lpstr>Equation.3</vt:lpstr>
      <vt:lpstr>Equation.3</vt:lpstr>
      <vt:lpstr>Equation.DSMT4</vt:lpstr>
      <vt:lpstr>Equation.DSMT4</vt:lpstr>
      <vt:lpstr>Equation.KSEE3</vt:lpstr>
      <vt:lpstr>Equation.DSMT4</vt:lpstr>
      <vt:lpstr>Equation.DSMT4</vt:lpstr>
      <vt:lpstr>Equation.KSEE3</vt:lpstr>
      <vt:lpstr>Equation.KSEE3</vt:lpstr>
      <vt:lpstr>Equation.KSEE3</vt:lpstr>
      <vt:lpstr>Equation.KSEE3</vt:lpstr>
      <vt:lpstr>Equation.KSEE3</vt:lpstr>
      <vt:lpstr>Equation.KSEE3</vt:lpstr>
      <vt:lpstr>Equation.KSEE3</vt:lpstr>
      <vt:lpstr>下周实验预习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任意波形发生器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DY</dc:creator>
  <cp:lastModifiedBy>徐婧</cp:lastModifiedBy>
  <cp:revision>711</cp:revision>
  <dcterms:created xsi:type="dcterms:W3CDTF">2015-10-24T01:57:00Z</dcterms:created>
  <dcterms:modified xsi:type="dcterms:W3CDTF">2020-10-18T14:15:20Z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